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DAAC8F-C32B-4EF0-A6F6-0896AAF504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34EEFA-847F-4C0E-9616-BF015530A8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D36DF2-6670-4B15-92C1-E2DF9075E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1990-42EA-45DF-9997-A738C1FF4A4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56284C-5983-4D6C-88BB-D3118FD8F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4250B7-E672-4139-941B-428E6E8D1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26F9-817C-4CC7-AC60-80CE88781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365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104A54-547B-4714-8FCF-D5A1C3DFC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ACC123E-833C-4730-ABD3-074EC60113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6ED93A-D21A-4963-A42D-F7B756634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1990-42EA-45DF-9997-A738C1FF4A4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40F03F-F1DF-49B7-82C7-8D00255F1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E576E5-4253-4CFC-8D33-73F0DC6E6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26F9-817C-4CC7-AC60-80CE88781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3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9730A7B-FD98-44EF-BE2E-94D7F5780D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7FA6964-1B63-4794-950E-D3B04A0E77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C92540-E459-4ACB-AD2D-3A3B53EB6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1990-42EA-45DF-9997-A738C1FF4A4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82ACAF-7B02-4DA9-A2AA-574FF1DD0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708F04-5813-4750-B909-4EDCA7BE8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26F9-817C-4CC7-AC60-80CE88781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365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EFE3A7-F4FB-454C-A598-A3F391E38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929FEE-06A7-44E8-B3F7-CB0C5FE07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B064B0-8A90-4DEC-9695-9C9F5F2DC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1990-42EA-45DF-9997-A738C1FF4A4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99BC5A-07CF-42C1-9D2A-31F189C8F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AEAEFB-00AC-4155-B3EF-10AF44EA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26F9-817C-4CC7-AC60-80CE88781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344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82F714-2BC1-4A7C-AC66-26652ED29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04C321C-A624-4393-9E10-4BAD26723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4F9C48-DB7A-422A-98BD-1959AC4E9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1990-42EA-45DF-9997-A738C1FF4A4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4F4ED5-B7F1-4708-8155-C474CF9EC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381411-12FD-4BD4-B58C-F8371077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26F9-817C-4CC7-AC60-80CE88781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55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8B4278-4AF0-45AF-9D38-997EFDF7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103917-74ED-47CA-A0AB-D3C49BCF93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CAEE0C9-D2CF-44DB-BC75-360D02F93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E94B312-D4A8-42F1-A948-495583633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1990-42EA-45DF-9997-A738C1FF4A4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25944C-DB2A-48C3-85A9-D3911E7C1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E91C61-E279-47C3-AE4A-00A5174D3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26F9-817C-4CC7-AC60-80CE88781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325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A27D63-2509-4F1A-A8F5-CEF0320AF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F24BD2-EE08-4470-A0D1-87F55A61A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AECE9B-9AE2-42C6-BC8F-1EAB2E0F3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900D457-7BA0-4B46-B350-ECF95314E7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18F7F23-7EC9-4113-A619-7B2808DBA5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2BAEB3-7875-4AE1-B4D2-AE4B01ED3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1990-42EA-45DF-9997-A738C1FF4A4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076805D-DF60-4BC0-885B-4D0244C4F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8D555D2-50DD-496C-B513-195949D6D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26F9-817C-4CC7-AC60-80CE88781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24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7A79BC-68A6-4FED-87BC-0DCD2EE65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6A87260-2B31-45D2-A30D-AF5D5E0EA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1990-42EA-45DF-9997-A738C1FF4A4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8C08223-DC20-46BC-8199-111EF2068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CA71A3D-FCDA-4FBA-88AA-554C267F9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26F9-817C-4CC7-AC60-80CE88781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594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0D8EBF-1BC7-4B43-B9F8-4A146DA46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1990-42EA-45DF-9997-A738C1FF4A4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A367F83-44E3-483B-B232-35C5718C9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A98D04A-A326-46AB-A7AF-8C6B75FA4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26F9-817C-4CC7-AC60-80CE88781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419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4BDBCE-2116-4D24-AEA6-019C7BC6E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EB6680-C4EA-4014-9F42-9BF2604ED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34074E-C754-49DB-888C-138954F6E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2A546A-3289-4677-B57F-5CC54FFE9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1990-42EA-45DF-9997-A738C1FF4A4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497908F-A54D-460C-AE69-8EBA75BC6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BDEFCF-2DC9-45C2-A913-21B8226C4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26F9-817C-4CC7-AC60-80CE88781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364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0D614E-3FBF-4891-9762-A63944AA5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20F2883-ABBD-43E0-906E-FEAE954AF7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B77DBE6-9533-486E-A271-4726A2A2B8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35C54B-25D2-4243-8787-5DC518BFD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1990-42EA-45DF-9997-A738C1FF4A4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097BE4-4D3D-413E-AB91-D148A317B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8B8434B-6CBC-4B0E-9542-B8794E5F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26F9-817C-4CC7-AC60-80CE88781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985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4BE0AB6-E3FD-4609-9AC4-09C76F38E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223AEE-B143-4D0A-B397-48E25E097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C342C2-BE91-4644-A0F4-5C7114B12D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21990-42EA-45DF-9997-A738C1FF4A4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F86744-8542-4DED-B73A-8055686BCC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5DAC95-CB0A-4D4F-A936-F4B6C8B37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226F9-817C-4CC7-AC60-80CE88781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5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7C699F-050E-445A-9656-B48CFF704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sz="3600"/>
              <a:t>委託仕様書（</a:t>
            </a:r>
            <a:r>
              <a:rPr lang="ja-JP" altLang="en-US" sz="3600" dirty="0"/>
              <a:t>案）の補足資料</a:t>
            </a:r>
            <a:endParaRPr kumimoji="1" lang="ja-JP" altLang="en-US" sz="3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2634D33-9000-4A54-8F08-D600D3130CCA}"/>
              </a:ext>
            </a:extLst>
          </p:cNvPr>
          <p:cNvSpPr txBox="1"/>
          <p:nvPr/>
        </p:nvSpPr>
        <p:spPr>
          <a:xfrm>
            <a:off x="10353822" y="422031"/>
            <a:ext cx="119575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別紙２</a:t>
            </a:r>
          </a:p>
        </p:txBody>
      </p:sp>
    </p:spTree>
    <p:extLst>
      <p:ext uri="{BB962C8B-B14F-4D97-AF65-F5344CB8AC3E}">
        <p14:creationId xmlns:p14="http://schemas.microsoft.com/office/powerpoint/2010/main" val="1512380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E59ED7-9BD4-499E-98D1-DD8F1C8B3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①子育てひろばの受け入れについて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F6B04E-E8A8-46D3-A3BD-BFA48AC55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子育てひろばの受け入れ組数、時間等は以下を最低限必要な条件とする。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F74FBE3A-8D14-49CD-B442-A9C1B6C9B9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708468"/>
              </p:ext>
            </p:extLst>
          </p:nvPr>
        </p:nvGraphicFramePr>
        <p:xfrm>
          <a:off x="922606" y="2891156"/>
          <a:ext cx="10346788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2306">
                  <a:extLst>
                    <a:ext uri="{9D8B030D-6E8A-4147-A177-3AD203B41FA5}">
                      <a16:colId xmlns:a16="http://schemas.microsoft.com/office/drawing/2014/main" val="3981758707"/>
                    </a:ext>
                  </a:extLst>
                </a:gridCol>
                <a:gridCol w="6614482">
                  <a:extLst>
                    <a:ext uri="{9D8B030D-6E8A-4147-A177-3AD203B41FA5}">
                      <a16:colId xmlns:a16="http://schemas.microsoft.com/office/drawing/2014/main" val="31909045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内容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037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受け入れ組数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１枠あたり</a:t>
                      </a:r>
                      <a:r>
                        <a:rPr kumimoji="1" lang="en-US" altLang="ja-JP" dirty="0"/>
                        <a:t>12</a:t>
                      </a:r>
                      <a:r>
                        <a:rPr kumimoji="1" lang="ja-JP" altLang="en-US" dirty="0"/>
                        <a:t>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854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受け入れ時間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１枠目</a:t>
                      </a:r>
                      <a:r>
                        <a:rPr kumimoji="1" lang="en-US" altLang="ja-JP" dirty="0"/>
                        <a:t>…10</a:t>
                      </a:r>
                      <a:r>
                        <a:rPr kumimoji="1" lang="ja-JP" altLang="en-US" dirty="0"/>
                        <a:t>：</a:t>
                      </a:r>
                      <a:r>
                        <a:rPr kumimoji="1" lang="en-US" altLang="ja-JP" dirty="0"/>
                        <a:t>00</a:t>
                      </a:r>
                      <a:r>
                        <a:rPr kumimoji="1" lang="ja-JP" altLang="en-US" dirty="0"/>
                        <a:t>～</a:t>
                      </a:r>
                      <a:r>
                        <a:rPr kumimoji="1" lang="en-US" altLang="ja-JP" dirty="0"/>
                        <a:t>11</a:t>
                      </a:r>
                      <a:r>
                        <a:rPr kumimoji="1" lang="ja-JP" altLang="en-US" dirty="0"/>
                        <a:t>：</a:t>
                      </a:r>
                      <a:r>
                        <a:rPr kumimoji="1" lang="en-US" altLang="ja-JP" dirty="0"/>
                        <a:t>30</a:t>
                      </a:r>
                    </a:p>
                    <a:p>
                      <a:r>
                        <a:rPr kumimoji="1" lang="ja-JP" altLang="en-US" dirty="0"/>
                        <a:t>２枠目</a:t>
                      </a:r>
                      <a:r>
                        <a:rPr kumimoji="1" lang="en-US" altLang="ja-JP" dirty="0"/>
                        <a:t>…11</a:t>
                      </a:r>
                      <a:r>
                        <a:rPr kumimoji="1" lang="ja-JP" altLang="en-US" dirty="0"/>
                        <a:t>：</a:t>
                      </a:r>
                      <a:r>
                        <a:rPr kumimoji="1" lang="en-US" altLang="ja-JP" dirty="0"/>
                        <a:t>45</a:t>
                      </a:r>
                      <a:r>
                        <a:rPr kumimoji="1" lang="ja-JP" altLang="en-US" dirty="0"/>
                        <a:t>～</a:t>
                      </a:r>
                      <a:r>
                        <a:rPr kumimoji="1" lang="en-US" altLang="ja-JP" dirty="0"/>
                        <a:t>13</a:t>
                      </a:r>
                      <a:r>
                        <a:rPr kumimoji="1" lang="ja-JP" altLang="en-US" dirty="0"/>
                        <a:t>：</a:t>
                      </a:r>
                      <a:r>
                        <a:rPr kumimoji="1" lang="en-US" altLang="ja-JP" dirty="0"/>
                        <a:t>15</a:t>
                      </a:r>
                    </a:p>
                    <a:p>
                      <a:r>
                        <a:rPr kumimoji="1" lang="ja-JP" altLang="en-US" dirty="0"/>
                        <a:t>３枠目</a:t>
                      </a:r>
                      <a:r>
                        <a:rPr kumimoji="1" lang="en-US" altLang="ja-JP" dirty="0"/>
                        <a:t>…13</a:t>
                      </a:r>
                      <a:r>
                        <a:rPr kumimoji="1" lang="ja-JP" altLang="en-US" dirty="0"/>
                        <a:t>：</a:t>
                      </a:r>
                      <a:r>
                        <a:rPr kumimoji="1" lang="en-US" altLang="ja-JP" dirty="0"/>
                        <a:t>30</a:t>
                      </a:r>
                      <a:r>
                        <a:rPr kumimoji="1" lang="ja-JP" altLang="en-US" dirty="0"/>
                        <a:t>～</a:t>
                      </a:r>
                      <a:r>
                        <a:rPr kumimoji="1" lang="en-US" altLang="ja-JP" dirty="0"/>
                        <a:t>15</a:t>
                      </a:r>
                      <a:r>
                        <a:rPr kumimoji="1" lang="ja-JP" altLang="en-US" dirty="0"/>
                        <a:t>：</a:t>
                      </a:r>
                      <a:r>
                        <a:rPr kumimoji="1" lang="en-US" altLang="ja-JP" dirty="0"/>
                        <a:t>00</a:t>
                      </a:r>
                    </a:p>
                    <a:p>
                      <a:r>
                        <a:rPr kumimoji="1" lang="ja-JP" altLang="en-US" dirty="0"/>
                        <a:t>４枠目</a:t>
                      </a:r>
                      <a:r>
                        <a:rPr kumimoji="1" lang="en-US" altLang="ja-JP" dirty="0"/>
                        <a:t>…15</a:t>
                      </a:r>
                      <a:r>
                        <a:rPr kumimoji="1" lang="ja-JP" altLang="en-US" dirty="0"/>
                        <a:t>：</a:t>
                      </a:r>
                      <a:r>
                        <a:rPr kumimoji="1" lang="en-US" altLang="ja-JP" dirty="0"/>
                        <a:t>15</a:t>
                      </a:r>
                      <a:r>
                        <a:rPr kumimoji="1" lang="ja-JP" altLang="en-US" dirty="0"/>
                        <a:t>～</a:t>
                      </a:r>
                      <a:r>
                        <a:rPr kumimoji="1" lang="en-US" altLang="ja-JP" dirty="0"/>
                        <a:t>16</a:t>
                      </a:r>
                      <a:r>
                        <a:rPr kumimoji="1" lang="ja-JP" altLang="en-US" dirty="0"/>
                        <a:t>：</a:t>
                      </a:r>
                      <a:r>
                        <a:rPr kumimoji="1" lang="en-US" altLang="ja-JP" dirty="0"/>
                        <a:t>45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26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予約方法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「日野市子育て予約システム」によるＷｅｂ予約を基本とする。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ただし、当日組数に余裕がある場合はその限りではない。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473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09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7F2214-3C19-4AED-A1E8-B43DFD0EA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②一時保育、トワイライトステイの利用料等分の支払い・納付について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B5442B-209D-46CA-89B1-B324F3440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一時保育事業、トワイライトステイ事業においては、利用者が受託者に利用料等を支払い、受託者が市にその利用料等を納付する形とする。</a:t>
            </a:r>
            <a:endParaRPr kumimoji="1" lang="en-US" altLang="ja-JP" dirty="0"/>
          </a:p>
          <a:p>
            <a:r>
              <a:rPr kumimoji="1" lang="ja-JP" altLang="en-US" dirty="0"/>
              <a:t>同時に、一時保育事業、トワイワイトステイ事業の利用実績に応じて、市から受託者に単価による委託料の支払いを行う。</a:t>
            </a:r>
            <a:endParaRPr kumimoji="1" lang="en-US" altLang="ja-JP" dirty="0"/>
          </a:p>
          <a:p>
            <a:r>
              <a:rPr lang="ja-JP" altLang="en-US" dirty="0"/>
              <a:t>なお、上記単価による委託料の支払いについては、本プロポーザルにおける見積価格書の対象外とする（単価は市で決定し、どの事業者になった場合も同様のため）。</a:t>
            </a:r>
            <a:endParaRPr kumimoji="1" lang="en-US" altLang="ja-JP" dirty="0"/>
          </a:p>
          <a:p>
            <a:r>
              <a:rPr lang="ja-JP" altLang="en-US" dirty="0"/>
              <a:t>イメージ図を次頁に掲載する。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76756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3DE548-3F49-4D7F-8DC4-A6609CF91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②一時保育、トワイライトステイの利用料等分の支払い・納付について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4E907F7-93B3-47FB-98A3-7BD213CD9688}"/>
              </a:ext>
            </a:extLst>
          </p:cNvPr>
          <p:cNvSpPr/>
          <p:nvPr/>
        </p:nvSpPr>
        <p:spPr>
          <a:xfrm>
            <a:off x="4956517" y="2053992"/>
            <a:ext cx="2278966" cy="105507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受託者</a:t>
            </a:r>
          </a:p>
        </p:txBody>
      </p:sp>
      <p:sp>
        <p:nvSpPr>
          <p:cNvPr id="5" name="フローチャート: 代替処理 4">
            <a:extLst>
              <a:ext uri="{FF2B5EF4-FFF2-40B4-BE49-F238E27FC236}">
                <a16:creationId xmlns:a16="http://schemas.microsoft.com/office/drawing/2014/main" id="{257452D6-7163-4386-AFEF-AAE6C78B85FA}"/>
              </a:ext>
            </a:extLst>
          </p:cNvPr>
          <p:cNvSpPr/>
          <p:nvPr/>
        </p:nvSpPr>
        <p:spPr>
          <a:xfrm>
            <a:off x="8466406" y="4189248"/>
            <a:ext cx="2278966" cy="1055077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日野市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12B7FA6D-7769-4B48-AAE7-70059DB39367}"/>
              </a:ext>
            </a:extLst>
          </p:cNvPr>
          <p:cNvSpPr/>
          <p:nvPr/>
        </p:nvSpPr>
        <p:spPr>
          <a:xfrm>
            <a:off x="1542554" y="4230406"/>
            <a:ext cx="2278966" cy="10550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利用者</a:t>
            </a: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9600816E-5F4B-46F6-AD77-6A0C67E9BA3F}"/>
              </a:ext>
            </a:extLst>
          </p:cNvPr>
          <p:cNvSpPr/>
          <p:nvPr/>
        </p:nvSpPr>
        <p:spPr>
          <a:xfrm rot="18873311">
            <a:off x="3551100" y="3456563"/>
            <a:ext cx="1603717" cy="628311"/>
          </a:xfrm>
          <a:prstGeom prst="rightArrow">
            <a:avLst>
              <a:gd name="adj1" fmla="val 27811"/>
              <a:gd name="adj2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B37D311C-3E7F-4428-B827-07B7BBB40FCD}"/>
              </a:ext>
            </a:extLst>
          </p:cNvPr>
          <p:cNvSpPr/>
          <p:nvPr/>
        </p:nvSpPr>
        <p:spPr>
          <a:xfrm rot="2704908">
            <a:off x="7496060" y="3057007"/>
            <a:ext cx="1603717" cy="628311"/>
          </a:xfrm>
          <a:prstGeom prst="rightArrow">
            <a:avLst>
              <a:gd name="adj1" fmla="val 27811"/>
              <a:gd name="adj2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A7EB85B2-CC6E-4548-96E4-CB1C79DE0984}"/>
              </a:ext>
            </a:extLst>
          </p:cNvPr>
          <p:cNvSpPr/>
          <p:nvPr/>
        </p:nvSpPr>
        <p:spPr>
          <a:xfrm rot="13595576">
            <a:off x="6961181" y="3593336"/>
            <a:ext cx="1603717" cy="628311"/>
          </a:xfrm>
          <a:prstGeom prst="rightArrow">
            <a:avLst>
              <a:gd name="adj1" fmla="val 27811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1EA147F-0036-4118-8B05-1A25D301A0DE}"/>
              </a:ext>
            </a:extLst>
          </p:cNvPr>
          <p:cNvSpPr txBox="1"/>
          <p:nvPr/>
        </p:nvSpPr>
        <p:spPr>
          <a:xfrm>
            <a:off x="8466406" y="2626464"/>
            <a:ext cx="2883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②</a:t>
            </a:r>
            <a:r>
              <a:rPr kumimoji="1" lang="en-US" altLang="ja-JP" dirty="0"/>
              <a:t>-1</a:t>
            </a:r>
            <a:r>
              <a:rPr kumimoji="1" lang="ja-JP" altLang="en-US" dirty="0"/>
              <a:t>：</a:t>
            </a:r>
            <a:endParaRPr kumimoji="1" lang="en-US" altLang="ja-JP" dirty="0"/>
          </a:p>
          <a:p>
            <a:r>
              <a:rPr kumimoji="1" lang="ja-JP" altLang="en-US" dirty="0"/>
              <a:t>収納した利用料等の納付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23C7B99-8C1B-45BE-B856-7F212AB6D949}"/>
              </a:ext>
            </a:extLst>
          </p:cNvPr>
          <p:cNvSpPr txBox="1"/>
          <p:nvPr/>
        </p:nvSpPr>
        <p:spPr>
          <a:xfrm>
            <a:off x="6024602" y="4220892"/>
            <a:ext cx="2221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②</a:t>
            </a:r>
            <a:r>
              <a:rPr kumimoji="1" lang="en-US" altLang="ja-JP" dirty="0"/>
              <a:t>-2</a:t>
            </a:r>
            <a:r>
              <a:rPr kumimoji="1" lang="ja-JP" altLang="en-US" dirty="0"/>
              <a:t>：</a:t>
            </a:r>
            <a:endParaRPr kumimoji="1" lang="en-US" altLang="ja-JP" dirty="0"/>
          </a:p>
          <a:p>
            <a:r>
              <a:rPr lang="ja-JP" altLang="en-US" dirty="0"/>
              <a:t>利用実績に応じた委託料の支払い</a:t>
            </a:r>
            <a:endParaRPr kumimoji="1" lang="en-US" altLang="ja-JP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8DF3EE6-F106-4AF0-BDB4-B757C5B44A06}"/>
              </a:ext>
            </a:extLst>
          </p:cNvPr>
          <p:cNvSpPr txBox="1"/>
          <p:nvPr/>
        </p:nvSpPr>
        <p:spPr>
          <a:xfrm>
            <a:off x="2131224" y="3184271"/>
            <a:ext cx="2221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①</a:t>
            </a:r>
            <a:r>
              <a:rPr kumimoji="1" lang="ja-JP" altLang="en-US" dirty="0"/>
              <a:t>：</a:t>
            </a:r>
            <a:endParaRPr kumimoji="1" lang="en-US" altLang="ja-JP" dirty="0"/>
          </a:p>
          <a:p>
            <a:r>
              <a:rPr kumimoji="1" lang="ja-JP" altLang="en-US" dirty="0"/>
              <a:t>利用料等の支払い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92312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7F2214-3C19-4AED-A1E8-B43DFD0EA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②一時保育、トワイライトステイの利用料等分の支払い・納付について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B5442B-209D-46CA-89B1-B324F3440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9612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/>
              <a:t>【</a:t>
            </a:r>
            <a:r>
              <a:rPr lang="ja-JP" altLang="en-US" dirty="0"/>
              <a:t>参考</a:t>
            </a:r>
            <a:r>
              <a:rPr lang="en-US" altLang="ja-JP" dirty="0"/>
              <a:t>】</a:t>
            </a:r>
            <a:r>
              <a:rPr lang="ja-JP" altLang="en-US" dirty="0"/>
              <a:t>委託料単価（一時保育）</a:t>
            </a:r>
            <a:endParaRPr lang="en-US" altLang="ja-JP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AF1A9F4B-4716-45DC-9268-30111D6F91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215937"/>
              </p:ext>
            </p:extLst>
          </p:nvPr>
        </p:nvGraphicFramePr>
        <p:xfrm>
          <a:off x="1116330" y="2335237"/>
          <a:ext cx="790575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2910">
                  <a:extLst>
                    <a:ext uri="{9D8B030D-6E8A-4147-A177-3AD203B41FA5}">
                      <a16:colId xmlns:a16="http://schemas.microsoft.com/office/drawing/2014/main" val="3449022476"/>
                    </a:ext>
                  </a:extLst>
                </a:gridCol>
                <a:gridCol w="1653540">
                  <a:extLst>
                    <a:ext uri="{9D8B030D-6E8A-4147-A177-3AD203B41FA5}">
                      <a16:colId xmlns:a16="http://schemas.microsoft.com/office/drawing/2014/main" val="1110048993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33217091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単価（円）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備考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505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歳児利用料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30</a:t>
                      </a:r>
                      <a:r>
                        <a:rPr kumimoji="1" lang="ja-JP" altLang="en-US" sz="2000" dirty="0"/>
                        <a:t>分あたり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26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歳児利用料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30</a:t>
                      </a:r>
                      <a:r>
                        <a:rPr kumimoji="1" lang="ja-JP" altLang="en-US" sz="2000" dirty="0"/>
                        <a:t>分あたり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816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歳児利用料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30</a:t>
                      </a:r>
                      <a:r>
                        <a:rPr kumimoji="1" lang="ja-JP" altLang="en-US" sz="2000" dirty="0"/>
                        <a:t>分あたり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433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歳児超過保育利用料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30</a:t>
                      </a:r>
                      <a:r>
                        <a:rPr kumimoji="1" lang="ja-JP" altLang="en-US" sz="2000" dirty="0"/>
                        <a:t>分あたり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967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歳児超過保育利用料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30</a:t>
                      </a:r>
                      <a:r>
                        <a:rPr kumimoji="1" lang="ja-JP" altLang="en-US" sz="2000" dirty="0"/>
                        <a:t>分あたり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373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登録手数料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1</a:t>
                      </a:r>
                      <a:r>
                        <a:rPr kumimoji="1" lang="ja-JP" altLang="en-US" sz="2000" dirty="0"/>
                        <a:t>件あたり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912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更新手数料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1</a:t>
                      </a:r>
                      <a:r>
                        <a:rPr kumimoji="1" lang="ja-JP" altLang="en-US" sz="2000" dirty="0"/>
                        <a:t>件あたり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475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昼食（普）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1</a:t>
                      </a:r>
                      <a:r>
                        <a:rPr kumimoji="1" lang="ja-JP" altLang="en-US" sz="2000" dirty="0"/>
                        <a:t>件あたり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629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おやつ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1</a:t>
                      </a:r>
                      <a:r>
                        <a:rPr kumimoji="1" lang="ja-JP" altLang="en-US" sz="2000" dirty="0"/>
                        <a:t>件あたり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571318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4B18800-645E-4838-9930-E5D03E238DC9}"/>
              </a:ext>
            </a:extLst>
          </p:cNvPr>
          <p:cNvSpPr txBox="1"/>
          <p:nvPr/>
        </p:nvSpPr>
        <p:spPr>
          <a:xfrm>
            <a:off x="1116330" y="6308209"/>
            <a:ext cx="9115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lang="ja-JP" altLang="en-US" dirty="0"/>
              <a:t>利用料減免の場合を除き、利用者が支払う利用料等も上記委託単価と同額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7447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7F2214-3C19-4AED-A1E8-B43DFD0EA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②一時保育、トワイライトステイの利用料等分の支払い・納付について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B5442B-209D-46CA-89B1-B324F3440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9612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/>
              <a:t>【</a:t>
            </a:r>
            <a:r>
              <a:rPr lang="ja-JP" altLang="en-US" dirty="0"/>
              <a:t>参考</a:t>
            </a:r>
            <a:r>
              <a:rPr lang="en-US" altLang="ja-JP" dirty="0"/>
              <a:t>】</a:t>
            </a:r>
            <a:r>
              <a:rPr lang="ja-JP" altLang="en-US" dirty="0"/>
              <a:t>委託料単価（一時保育）</a:t>
            </a:r>
            <a:endParaRPr lang="en-US" altLang="ja-JP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AF1A9F4B-4716-45DC-9268-30111D6F91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611636"/>
              </p:ext>
            </p:extLst>
          </p:nvPr>
        </p:nvGraphicFramePr>
        <p:xfrm>
          <a:off x="1116330" y="2335237"/>
          <a:ext cx="790575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2910">
                  <a:extLst>
                    <a:ext uri="{9D8B030D-6E8A-4147-A177-3AD203B41FA5}">
                      <a16:colId xmlns:a16="http://schemas.microsoft.com/office/drawing/2014/main" val="3449022476"/>
                    </a:ext>
                  </a:extLst>
                </a:gridCol>
                <a:gridCol w="1653540">
                  <a:extLst>
                    <a:ext uri="{9D8B030D-6E8A-4147-A177-3AD203B41FA5}">
                      <a16:colId xmlns:a16="http://schemas.microsoft.com/office/drawing/2014/main" val="1110048993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33217091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単価（円）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備考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505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キャンセル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】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前日一律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1</a:t>
                      </a:r>
                      <a:r>
                        <a:rPr kumimoji="1" lang="ja-JP" altLang="en-US" sz="2000" dirty="0"/>
                        <a:t>件あたり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03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キャンセル</a:t>
                      </a: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】0</a:t>
                      </a:r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歳児利用料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30</a:t>
                      </a:r>
                      <a:r>
                        <a:rPr kumimoji="1" lang="ja-JP" altLang="en-US" sz="2000" dirty="0"/>
                        <a:t>分あたり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7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キャンセル</a:t>
                      </a: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】1</a:t>
                      </a:r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歳児利用料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30</a:t>
                      </a:r>
                      <a:r>
                        <a:rPr kumimoji="1" lang="ja-JP" altLang="en-US" sz="2000" dirty="0"/>
                        <a:t>分あたり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741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キャンセル</a:t>
                      </a: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】2</a:t>
                      </a:r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歳児利用料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30</a:t>
                      </a:r>
                      <a:r>
                        <a:rPr kumimoji="1" lang="ja-JP" altLang="en-US" sz="2000" dirty="0"/>
                        <a:t>分あたり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313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キャンセル</a:t>
                      </a: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】1</a:t>
                      </a:r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歳児超過保育利用料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30</a:t>
                      </a:r>
                      <a:r>
                        <a:rPr kumimoji="1" lang="ja-JP" altLang="en-US" sz="2000" dirty="0"/>
                        <a:t>分あたり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313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【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キャンセル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】2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歳児超過保育利用料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30</a:t>
                      </a:r>
                      <a:r>
                        <a:rPr kumimoji="1" lang="ja-JP" altLang="en-US" sz="2000" dirty="0"/>
                        <a:t>分あたり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688649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EC56253-AD90-4F77-BE7C-B691D6233F98}"/>
              </a:ext>
            </a:extLst>
          </p:cNvPr>
          <p:cNvSpPr txBox="1"/>
          <p:nvPr/>
        </p:nvSpPr>
        <p:spPr>
          <a:xfrm>
            <a:off x="1116330" y="5249197"/>
            <a:ext cx="9115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lang="ja-JP" altLang="en-US" dirty="0"/>
              <a:t>利用料減免の場合を除き、利用者が支払う利用料等も上記委託単価と同額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1512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7F2214-3C19-4AED-A1E8-B43DFD0EA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②一時保育、トワイライトステイの利用料等分の支払い・納付について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B5442B-209D-46CA-89B1-B324F3440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9612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/>
              <a:t>【</a:t>
            </a:r>
            <a:r>
              <a:rPr lang="ja-JP" altLang="en-US" dirty="0"/>
              <a:t>参考</a:t>
            </a:r>
            <a:r>
              <a:rPr lang="en-US" altLang="ja-JP" dirty="0"/>
              <a:t>】</a:t>
            </a:r>
            <a:r>
              <a:rPr lang="ja-JP" altLang="en-US" dirty="0"/>
              <a:t>委託料単価（トワイライトステイ）</a:t>
            </a:r>
            <a:endParaRPr lang="en-US" altLang="ja-JP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AF1A9F4B-4716-45DC-9268-30111D6F91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007246"/>
              </p:ext>
            </p:extLst>
          </p:nvPr>
        </p:nvGraphicFramePr>
        <p:xfrm>
          <a:off x="1116330" y="2335237"/>
          <a:ext cx="790575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2910">
                  <a:extLst>
                    <a:ext uri="{9D8B030D-6E8A-4147-A177-3AD203B41FA5}">
                      <a16:colId xmlns:a16="http://schemas.microsoft.com/office/drawing/2014/main" val="3449022476"/>
                    </a:ext>
                  </a:extLst>
                </a:gridCol>
                <a:gridCol w="1653540">
                  <a:extLst>
                    <a:ext uri="{9D8B030D-6E8A-4147-A177-3AD203B41FA5}">
                      <a16:colId xmlns:a16="http://schemas.microsoft.com/office/drawing/2014/main" val="1110048993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33217091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単価（円）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備考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505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利用料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1</a:t>
                      </a:r>
                      <a:r>
                        <a:rPr kumimoji="1" lang="ja-JP" altLang="en-US" sz="2000" dirty="0"/>
                        <a:t>件あたり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03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移送手数料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1</a:t>
                      </a:r>
                      <a:r>
                        <a:rPr kumimoji="1" lang="ja-JP" altLang="en-US" sz="2000" dirty="0"/>
                        <a:t>件あたり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7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夕食（普）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1</a:t>
                      </a:r>
                      <a:r>
                        <a:rPr kumimoji="1" lang="ja-JP" altLang="en-US" sz="2000" dirty="0"/>
                        <a:t>件あたり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741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夕食（大）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1</a:t>
                      </a:r>
                      <a:r>
                        <a:rPr kumimoji="1" lang="ja-JP" altLang="en-US" sz="2000" dirty="0"/>
                        <a:t>件あたり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313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キャンセル料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1</a:t>
                      </a:r>
                      <a:r>
                        <a:rPr kumimoji="1" lang="ja-JP" altLang="en-US" sz="2000" dirty="0"/>
                        <a:t>件あたり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313917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DED913-5172-46F6-9984-67BE958D5880}"/>
              </a:ext>
            </a:extLst>
          </p:cNvPr>
          <p:cNvSpPr txBox="1"/>
          <p:nvPr/>
        </p:nvSpPr>
        <p:spPr>
          <a:xfrm>
            <a:off x="1116330" y="4852957"/>
            <a:ext cx="9115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lang="ja-JP" altLang="en-US" dirty="0"/>
              <a:t>利用料減免の場合を除き、利用者が支払う利用料等も上記委託単価と同額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8946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8730C9-3660-4351-9594-D3BBB1411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③物品等の引継ぎについて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3EF713-96D0-43D3-B1D0-EB365269B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現状の日野市立地域子ども家庭支援センター多摩平における設備、物品については基本的にすべて引き継ぐものとする。</a:t>
            </a:r>
            <a:endParaRPr kumimoji="1" lang="en-US" altLang="ja-JP" dirty="0"/>
          </a:p>
          <a:p>
            <a:r>
              <a:rPr lang="ja-JP" altLang="en-US" dirty="0"/>
              <a:t>ただし、以下に掲げるものは引継ぎの対象外とする。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①パソコン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②コピー機</a:t>
            </a:r>
            <a:endParaRPr lang="en-US" altLang="ja-JP" dirty="0"/>
          </a:p>
          <a:p>
            <a:r>
              <a:rPr lang="ja-JP" altLang="en-US" dirty="0"/>
              <a:t>なお、必要と判断した場合は、受託者にて設備等を更新することができる（１件</a:t>
            </a:r>
            <a:r>
              <a:rPr lang="en-US" altLang="ja-JP" dirty="0"/>
              <a:t>10</a:t>
            </a:r>
            <a:r>
              <a:rPr lang="ja-JP" altLang="en-US" dirty="0"/>
              <a:t>万円以内に限る）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378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otalTime>123</TotalTime>
  <Words>669</Words>
  <PresentationFormat>ワイド画面</PresentationFormat>
  <Paragraphs>115</Paragraphs>
  <Slides>8</Slides>
  <Notes>0</Notes>
  <HiddenSlides>0</HiddenSlides>
  <MMClips>0</MMClips>
  <ScaleCrop>false</ScaleCrop>
  <HeadingPairs>
    <vt:vector baseType="variant" size="6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baseType="lpstr" size="12">
      <vt:lpstr>游ゴシック</vt:lpstr>
      <vt:lpstr>游ゴシック Light</vt:lpstr>
      <vt:lpstr>Arial</vt:lpstr>
      <vt:lpstr>Office テーマ</vt:lpstr>
      <vt:lpstr>委託仕様書（案）の補足資料</vt:lpstr>
      <vt:lpstr>①子育てひろばの受け入れについて</vt:lpstr>
      <vt:lpstr>②一時保育、トワイライトステイの利用料等分の支払い・納付について</vt:lpstr>
      <vt:lpstr>②一時保育、トワイライトステイの利用料等分の支払い・納付について</vt:lpstr>
      <vt:lpstr>②一時保育、トワイライトステイの利用料等分の支払い・納付について</vt:lpstr>
      <vt:lpstr>②一時保育、トワイライトステイの利用料等分の支払い・納付について</vt:lpstr>
      <vt:lpstr>②一時保育、トワイライトステイの利用料等分の支払い・納付について</vt:lpstr>
      <vt:lpstr>③物品等の引継ぎについて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terms:created xsi:type="dcterms:W3CDTF">2025-04-15T09:30:54Z</dcterms:created>
  <dcterms:modified xsi:type="dcterms:W3CDTF">2025-05-07T00:47:23Z</dcterms:modified>
</cp:coreProperties>
</file>