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"/>
  </p:notesMasterIdLst>
  <p:sldIdLst>
    <p:sldId id="256" r:id="rId2"/>
    <p:sldId id="259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548235"/>
    <a:srgbClr val="FFF2CC"/>
    <a:srgbClr val="A9D18E"/>
    <a:srgbClr val="9BDEFF"/>
    <a:srgbClr val="7CD3FF"/>
    <a:srgbClr val="2F5597"/>
    <a:srgbClr val="00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32" autoAdjust="0"/>
  </p:normalViewPr>
  <p:slideViewPr>
    <p:cSldViewPr snapToGrid="0">
      <p:cViewPr varScale="1">
        <p:scale>
          <a:sx n="80" d="100"/>
          <a:sy n="80" d="100"/>
        </p:scale>
        <p:origin x="30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306" tIns="45653" rIns="91306" bIns="4565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056"/>
          </a:xfrm>
          <a:prstGeom prst="rect">
            <a:avLst/>
          </a:prstGeom>
        </p:spPr>
        <p:txBody>
          <a:bodyPr vert="horz" lIns="91306" tIns="45653" rIns="91306" bIns="45653" rtlCol="0"/>
          <a:lstStyle>
            <a:lvl1pPr algn="r">
              <a:defRPr sz="1200"/>
            </a:lvl1pPr>
          </a:lstStyle>
          <a:p>
            <a:fld id="{BE74523B-3AED-45AC-98FC-B35470FB3693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1241425"/>
            <a:ext cx="23209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6" tIns="45653" rIns="91306" bIns="4565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6" tIns="45653" rIns="91306" bIns="4565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1306" tIns="45653" rIns="91306" bIns="4565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1306" tIns="45653" rIns="91306" bIns="45653" rtlCol="0" anchor="b"/>
          <a:lstStyle>
            <a:lvl1pPr algn="r">
              <a:defRPr sz="1200"/>
            </a:lvl1pPr>
          </a:lstStyle>
          <a:p>
            <a:fld id="{FB181D1D-B67A-4D1B-AAB4-7D3D5CC65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3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1D1D-B67A-4D1B-AAB4-7D3D5CC654A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64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1D1D-B67A-4D1B-AAB4-7D3D5CC654A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03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1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48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73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70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68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89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81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35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23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6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9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2A0D-9032-4251-8A35-FC74491E27C6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46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/>
          <p:cNvSpPr/>
          <p:nvPr/>
        </p:nvSpPr>
        <p:spPr>
          <a:xfrm>
            <a:off x="0" y="-58357"/>
            <a:ext cx="6858000" cy="13149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rtlCol="0" anchor="ctr"/>
          <a:lstStyle/>
          <a:p>
            <a:pPr algn="ctr">
              <a:lnSpc>
                <a:spcPts val="3000"/>
              </a:lnSpc>
            </a:pPr>
            <a:endParaRPr kumimoji="1" lang="ja-JP" altLang="en-US" sz="2000" b="1" spc="300" dirty="0">
              <a:solidFill>
                <a:schemeClr val="accent5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4148" y="1293339"/>
            <a:ext cx="6810983" cy="3627826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tIns="72000" bIns="36000" anchor="ctr" anchorCtr="0">
            <a:no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本給付金は、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重点支援給付金</a:t>
            </a:r>
            <a:r>
              <a:rPr kumimoji="1" lang="en-US" altLang="ja-JP" sz="1400" b="1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※2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の対象世帯の内、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児童</a:t>
            </a:r>
            <a:r>
              <a:rPr kumimoji="1" lang="en-US" altLang="ja-JP" sz="1400" b="1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※3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その世帯内に含む子育て世帯を支援する追加給付事業です。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住所地</a:t>
            </a:r>
            <a:r>
              <a:rPr kumimoji="1" lang="en-US" altLang="ja-JP" sz="14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の世帯が既に給付金を受け取っている場合でも、ＤＶ等による避難を証明できれば、</a:t>
            </a:r>
            <a:r>
              <a:rPr kumimoji="1"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日野市から受給できる可能性があります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日野市で給付金を受給するためには、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手続き・</a:t>
            </a:r>
            <a:r>
              <a:rPr kumimoji="1" lang="ja-JP" altLang="en-US" sz="1400" b="1" u="sng" spc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申請が必要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kumimoji="1" lang="ja-JP" altLang="en-US" sz="11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   </a:t>
            </a:r>
            <a:r>
              <a:rPr kumimoji="1" lang="en-US" altLang="ja-JP" sz="1100" b="1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b="1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 　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ドメスティック・バイオレンス、ストーカー行為、児童虐待やこれに準ずる行為等　　　　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 の被害者が住所地以外にお住まいの場合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en-US" altLang="ja-JP" sz="1100" b="1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b="1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  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「電力・ガス・食料品等価格高騰重点支援給付金追加分（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世帯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万円）」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 　及び「均等割のみ課税世帯分（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世帯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万円）」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kumimoji="1" lang="ja-JP" altLang="en-US" sz="1100" b="1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1100" b="1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b="1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平成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日～令和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日生まれ</a:t>
            </a:r>
            <a:r>
              <a:rPr kumimoji="1" lang="ja-JP" altLang="en-US" sz="1100">
                <a:latin typeface="メイリオ" panose="020B0604030504040204" pitchFamily="50" charset="-128"/>
                <a:ea typeface="メイリオ" panose="020B0604030504040204" pitchFamily="50" charset="-128"/>
              </a:rPr>
              <a:t>の国内居住児童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110000"/>
              </a:lnSpc>
              <a:spcBef>
                <a:spcPts val="300"/>
              </a:spcBef>
            </a:pPr>
            <a:r>
              <a:rPr kumimoji="1" lang="ja-JP" altLang="en-US" sz="11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1100" b="1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b="1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 　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住民票の有無にかかわらず、避難する前に居住していた場所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kumimoji="1" lang="ja-JP" altLang="en-US" sz="14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44876" y="-56692"/>
            <a:ext cx="6858000" cy="834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kumimoji="1" lang="ja-JP" altLang="en-US" b="1" spc="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b="1" spc="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b="1" spc="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年度日野市電力・ガス・食料品等価格高騰重点支援給付金（子育て世帯加算分）</a:t>
            </a:r>
            <a:r>
              <a:rPr kumimoji="1" lang="ja-JP" altLang="en-US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b="1" spc="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ご案内</a:t>
            </a:r>
            <a:r>
              <a:rPr kumimoji="1" lang="ja-JP" altLang="en-US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（５万円</a:t>
            </a:r>
            <a:r>
              <a:rPr kumimoji="1" lang="en-US" altLang="ja-JP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児童）</a:t>
            </a:r>
            <a:endParaRPr kumimoji="1" lang="ja-JP" altLang="en-US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648" y="8426876"/>
            <a:ext cx="432586" cy="432000"/>
          </a:xfrm>
          <a:prstGeom prst="rect">
            <a:avLst/>
          </a:prstGeom>
        </p:spPr>
      </p:pic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66335"/>
              </p:ext>
            </p:extLst>
          </p:nvPr>
        </p:nvGraphicFramePr>
        <p:xfrm>
          <a:off x="38791" y="7666540"/>
          <a:ext cx="6778632" cy="1966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8632">
                  <a:extLst>
                    <a:ext uri="{9D8B030D-6E8A-4147-A177-3AD203B41FA5}">
                      <a16:colId xmlns:a16="http://schemas.microsoft.com/office/drawing/2014/main" val="3321389872"/>
                    </a:ext>
                  </a:extLst>
                </a:gridCol>
              </a:tblGrid>
              <a:tr h="28566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600" spc="200" baseline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お問い合わせ</a:t>
                      </a:r>
                    </a:p>
                  </a:txBody>
                  <a:tcPr marT="18000" marB="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45696"/>
                  </a:ext>
                </a:extLst>
              </a:tr>
              <a:tr h="167672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日野市 住民税非課税世帯等給付金コールセンター　　市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HP</a:t>
                      </a:r>
                    </a:p>
                    <a:p>
                      <a:pPr marL="92075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　</a:t>
                      </a: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042-514-8868</a:t>
                      </a:r>
                    </a:p>
                    <a:p>
                      <a:pPr marL="92075" indent="-92075">
                        <a:lnSpc>
                          <a:spcPct val="110000"/>
                        </a:lnSpc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受付時間　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17:00</a:t>
                      </a:r>
                    </a:p>
                    <a:p>
                      <a:pPr marL="92075" indent="-92075">
                        <a:lnSpc>
                          <a:spcPct val="110000"/>
                        </a:lnSpc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（令和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日～令和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日まで　土日祝日を除く）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ja-JP" sz="1400" baseline="30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受付窓口は市役所本庁舎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階東側に設置（開設時間は上記同様）</a:t>
                      </a:r>
                    </a:p>
                  </a:txBody>
                  <a:tcPr marT="72000" marB="3600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864660"/>
                  </a:ext>
                </a:extLst>
              </a:tr>
            </a:tbl>
          </a:graphicData>
        </a:graphic>
      </p:graphicFrame>
      <p:sp>
        <p:nvSpPr>
          <p:cNvPr id="55" name="正方形/長方形 54"/>
          <p:cNvSpPr/>
          <p:nvPr/>
        </p:nvSpPr>
        <p:spPr>
          <a:xfrm>
            <a:off x="38791" y="9632770"/>
            <a:ext cx="687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spc="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給付手続きや要件の詳細は裏面をご確認ください。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67572" y="4981105"/>
            <a:ext cx="6696000" cy="10579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/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pPr marL="182563" indent="-182563"/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-6636" y="5009591"/>
            <a:ext cx="6831768" cy="4308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以下に該当する世帯に対し</a:t>
            </a:r>
            <a:r>
              <a:rPr kumimoji="1" lang="ja-JP" altLang="en-US" sz="1400" spc="-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１児童あたり</a:t>
            </a:r>
            <a:r>
              <a:rPr kumimoji="1" lang="ja-JP" altLang="en-US" sz="2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を給付します。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74790" y="4670544"/>
            <a:ext cx="6688781" cy="383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200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給付対象と給付額</a:t>
            </a:r>
          </a:p>
        </p:txBody>
      </p:sp>
      <p:sp>
        <p:nvSpPr>
          <p:cNvPr id="69" name="角丸四角形 68"/>
          <p:cNvSpPr/>
          <p:nvPr/>
        </p:nvSpPr>
        <p:spPr>
          <a:xfrm>
            <a:off x="74790" y="5362758"/>
            <a:ext cx="6688781" cy="651077"/>
          </a:xfrm>
          <a:prstGeom prst="roundRect">
            <a:avLst>
              <a:gd name="adj" fmla="val 8827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36000" rtlCol="0" anchor="ctr"/>
          <a:lstStyle/>
          <a:p>
            <a:pPr>
              <a:lnSpc>
                <a:spcPct val="1100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児童</a:t>
            </a:r>
            <a:r>
              <a:rPr kumimoji="1" lang="en-US" altLang="ja-JP" sz="1600" baseline="30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aseline="30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と共にＤＶ等避難により基準日である令和５年１２月１日に</a:t>
            </a: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日野市に</a:t>
            </a:r>
            <a:r>
              <a:rPr kumimoji="1" lang="ja-JP" altLang="en-US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居住実態があり、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重点支援給付金</a:t>
            </a:r>
            <a:r>
              <a:rPr kumimoji="1" lang="en-US" altLang="ja-JP" sz="1600" baseline="30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aseline="30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の対象と判断できる世帯</a:t>
            </a:r>
            <a:endParaRPr kumimoji="1" lang="ja-JP" altLang="en-US" sz="1600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38791" y="6071967"/>
            <a:ext cx="334800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255648" y="6071998"/>
            <a:ext cx="3153600" cy="28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b="1" spc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申請先</a:t>
            </a:r>
            <a:endParaRPr kumimoji="1" lang="ja-JP" altLang="en-US" sz="1100" b="1" spc="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3437876" y="6075805"/>
            <a:ext cx="3348000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3626105" y="6063278"/>
            <a:ext cx="3153600" cy="28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b="1" spc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申請期間</a:t>
            </a:r>
            <a:endParaRPr kumimoji="1" lang="ja-JP" altLang="en-US" sz="1100" b="1" spc="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26039" y="6465473"/>
            <a:ext cx="3348001" cy="11926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申請時日野市にお住まいの方は、郵送または受付窓口</a:t>
            </a:r>
            <a:r>
              <a:rPr kumimoji="1" lang="en-US" altLang="ja-JP" sz="13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で申請してください。申請書は市 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からダウンロード、または市セーフティネットコールセンター、受付窓口に設置しています。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61876" y="812386"/>
            <a:ext cx="6624000" cy="324000"/>
          </a:xfrm>
          <a:prstGeom prst="roundRect">
            <a:avLst>
              <a:gd name="adj" fmla="val 2874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rtlCol="0" anchor="ctr"/>
          <a:lstStyle/>
          <a:p>
            <a:pPr lvl="0" algn="ctr">
              <a:spcBef>
                <a:spcPts val="300"/>
              </a:spcBef>
            </a:pPr>
            <a:r>
              <a:rPr kumimoji="1" lang="ja-JP" altLang="en-US" sz="1500" b="1" spc="-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ＤＶ</a:t>
            </a:r>
            <a:r>
              <a:rPr kumimoji="1" lang="ja-JP" altLang="en-US" sz="1200" b="1" spc="-8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（ドメスティック・バイオレンス）</a:t>
            </a:r>
            <a:r>
              <a:rPr kumimoji="1" lang="ja-JP" altLang="en-US" sz="1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等避難中</a:t>
            </a:r>
            <a:r>
              <a:rPr kumimoji="1" lang="en-US" altLang="ja-JP" sz="16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ja-JP" altLang="en-US" sz="1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でも受給できる場合があります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5049A40-EF0F-47F2-B84D-E249FCE850EA}"/>
              </a:ext>
            </a:extLst>
          </p:cNvPr>
          <p:cNvSpPr/>
          <p:nvPr/>
        </p:nvSpPr>
        <p:spPr>
          <a:xfrm>
            <a:off x="3554564" y="6614810"/>
            <a:ext cx="3153601" cy="8286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日（月）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～</a:t>
            </a:r>
            <a:r>
              <a:rPr kumimoji="1"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日（金）</a:t>
            </a:r>
            <a:endParaRPr lang="ja-JP" altLang="en-US" sz="220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E6C64FE-DD4D-43F6-82C2-96779E307A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0110" y="6733143"/>
            <a:ext cx="789891" cy="5919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D01653D-7F8D-4261-8A37-FAFBE5771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39" y="8328212"/>
            <a:ext cx="1131216" cy="11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3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471599" y="4130805"/>
            <a:ext cx="590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375598" y="3495857"/>
            <a:ext cx="6096002" cy="1866863"/>
          </a:xfrm>
          <a:prstGeom prst="rect">
            <a:avLst/>
          </a:prstGeom>
          <a:noFill/>
          <a:ln w="12700">
            <a:solidFill>
              <a:srgbClr val="3366CC"/>
            </a:solidFill>
            <a:prstDash val="solid"/>
          </a:ln>
        </p:spPr>
        <p:txBody>
          <a:bodyPr wrap="square" anchor="ctr" anchorCtr="0">
            <a:noAutofit/>
          </a:bodyPr>
          <a:lstStyle/>
          <a:p>
            <a:pPr marL="72000">
              <a:lnSpc>
                <a:spcPct val="110000"/>
              </a:lnSpc>
            </a:pPr>
            <a:r>
              <a:rPr kumimoji="1"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ＤＶ</a:t>
            </a:r>
            <a:r>
              <a:rPr kumimoji="1" lang="ja-JP" altLang="en-US" sz="1500" b="1" spc="12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等避難中であることを明らかにできる書類の例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（児童手当準拠）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66725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kumimoji="1" lang="ja-JP" altLang="en-US" sz="1450" spc="4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配偶者に対する保護命令決定書の謄本と確定証明書等</a:t>
            </a:r>
            <a:endParaRPr kumimoji="1" lang="en-US" altLang="ja-JP" sz="1450" spc="4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66725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kumimoji="1" lang="ja-JP" altLang="en-US" sz="1450" spc="4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婦人相談所、配偶者暴力相談支援センター等が発行する証明書</a:t>
            </a:r>
            <a:endParaRPr kumimoji="1" lang="en-US" altLang="ja-JP" sz="1450" spc="4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66725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kumimoji="1" lang="ja-JP" altLang="en-US" sz="1450" spc="4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配偶者に児童への接近禁止命令が発令されている場合等</a:t>
            </a:r>
            <a:endParaRPr kumimoji="1" lang="en-US" altLang="ja-JP" sz="1450" spc="4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87059"/>
              </p:ext>
            </p:extLst>
          </p:nvPr>
        </p:nvGraphicFramePr>
        <p:xfrm>
          <a:off x="206481" y="1491922"/>
          <a:ext cx="6372000" cy="20467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44577679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val="1666635285"/>
                    </a:ext>
                  </a:extLst>
                </a:gridCol>
              </a:tblGrid>
              <a:tr h="93060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Ｑ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spc="8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住民票がある世帯で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kumimoji="1" lang="ja-JP" altLang="en-US" sz="2000" b="1" spc="8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配偶者が給付金を受給しました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。</a:t>
                      </a:r>
                      <a:r>
                        <a:rPr kumimoji="1" lang="ja-JP" altLang="en-US" sz="2000" b="1" spc="12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私は給付金を受給できませんか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？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686007"/>
                  </a:ext>
                </a:extLst>
              </a:tr>
              <a:tr h="111609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Ａ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8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住民票がある世帯の方（配偶者等）が給付金を受給済の場合であっても、ご自身が要件（ＤＶ避難中であることの証明）を満たせば、日野市から給付金を受給できます。</a:t>
                      </a:r>
                      <a:endParaRPr kumimoji="1" lang="ja-JP" altLang="en-US" sz="148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T="108000" marB="7200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980742"/>
                  </a:ext>
                </a:extLst>
              </a:tr>
            </a:tbl>
          </a:graphicData>
        </a:graphic>
      </p:graphicFrame>
      <p:sp>
        <p:nvSpPr>
          <p:cNvPr id="37" name="角丸四角形 36"/>
          <p:cNvSpPr/>
          <p:nvPr/>
        </p:nvSpPr>
        <p:spPr>
          <a:xfrm>
            <a:off x="39600" y="7668863"/>
            <a:ext cx="6768000" cy="2087526"/>
          </a:xfrm>
          <a:prstGeom prst="roundRect">
            <a:avLst>
              <a:gd name="adj" fmla="val 0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ct val="1100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年度日野市電力・ガス・食料品等価格高騰重点支援給付金</a:t>
            </a: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の</a:t>
            </a:r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「振り込め詐欺」や「個人情報の詐取」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にご注意ください！</a:t>
            </a: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自宅や職場などに都道府県・市区町村や国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の職員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などをかたる不審な電話や郵便があった場合は、お住まいの市区町村や最寄りの警察署か警察相談専用電話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＃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9110)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にご連絡ください。</a:t>
            </a: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楕円 37"/>
          <p:cNvSpPr/>
          <p:nvPr/>
        </p:nvSpPr>
        <p:spPr>
          <a:xfrm>
            <a:off x="234000" y="7897320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06481" y="7857474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6533" y="9085149"/>
            <a:ext cx="766267" cy="765174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2800" y="9095436"/>
            <a:ext cx="612000" cy="611046"/>
          </a:xfrm>
          <a:prstGeom prst="rect">
            <a:avLst/>
          </a:prstGeom>
        </p:spPr>
      </p:pic>
      <p:graphicFrame>
        <p:nvGraphicFramePr>
          <p:cNvPr id="43" name="表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79392"/>
              </p:ext>
            </p:extLst>
          </p:nvPr>
        </p:nvGraphicFramePr>
        <p:xfrm>
          <a:off x="234000" y="5446808"/>
          <a:ext cx="6372000" cy="21224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44577679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val="1666635285"/>
                    </a:ext>
                  </a:extLst>
                </a:gridCol>
              </a:tblGrid>
              <a:tr h="94853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Ｑ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spc="12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日野市で受給するためには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kumimoji="1" lang="ja-JP" altLang="en-US" sz="2000" b="1" spc="12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どのような手続きが必要ですか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？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686007"/>
                  </a:ext>
                </a:extLst>
              </a:tr>
              <a:tr h="113899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Ａ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日野市にご連絡いただき、</a:t>
                      </a:r>
                      <a:r>
                        <a:rPr lang="en-US" altLang="ja-JP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｢</a:t>
                      </a: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配偶者からの暴力を理由に避難している旨の申出書</a:t>
                      </a:r>
                      <a:r>
                        <a:rPr lang="en-US" altLang="ja-JP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｣</a:t>
                      </a:r>
                      <a:r>
                        <a:rPr lang="ja-JP" altLang="en-US" sz="1482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「受理確認書」、「電力・ガス・食料品等価格高騰重点支援給付金（子育て世帯加算給付分）申請・請求書</a:t>
                      </a:r>
                      <a:r>
                        <a:rPr lang="en-US" altLang="ja-JP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｣</a:t>
                      </a:r>
                      <a:r>
                        <a:rPr lang="ja-JP" altLang="en-US" sz="1482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世帯全員の「令和</a:t>
                      </a:r>
                      <a:r>
                        <a:rPr lang="en-US" altLang="ja-JP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年度課税（非課税）証明書」をご提出ください。</a:t>
                      </a:r>
                      <a:endParaRPr kumimoji="1" lang="ja-JP" altLang="en-US" sz="1482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T="108000" marB="7200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980742"/>
                  </a:ext>
                </a:extLst>
              </a:tr>
            </a:tbl>
          </a:graphicData>
        </a:graphic>
      </p:graphicFrame>
      <p:sp>
        <p:nvSpPr>
          <p:cNvPr id="44" name="正方形/長方形 43"/>
          <p:cNvSpPr/>
          <p:nvPr/>
        </p:nvSpPr>
        <p:spPr>
          <a:xfrm>
            <a:off x="39600" y="35999"/>
            <a:ext cx="6818400" cy="6645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34000" y="35998"/>
            <a:ext cx="6624000" cy="6645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400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申請・支給要件・必要書類等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161680" y="762362"/>
            <a:ext cx="6523839" cy="7432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以下のＱ＆Ａを参考に、必要な書類をご用意の上、手続きください。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5366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798</Words>
  <Application>Microsoft Office PowerPoint</Application>
  <PresentationFormat>A4 210 x 297 mm</PresentationFormat>
  <Paragraphs>48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HGP創英角ｺﾞｼｯｸUB</vt:lpstr>
      <vt:lpstr>HG丸ｺﾞｼｯｸM-PRO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2024-04-22T05:47:29Z</dcterms:created>
  <dcterms:modified xsi:type="dcterms:W3CDTF">2024-04-22T05:50:17Z</dcterms:modified>
</cp:coreProperties>
</file>