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362" r:id="rId2"/>
    <p:sldId id="260" r:id="rId3"/>
    <p:sldId id="363" r:id="rId4"/>
    <p:sldId id="261" r:id="rId5"/>
    <p:sldId id="262" r:id="rId6"/>
    <p:sldId id="259" r:id="rId7"/>
  </p:sldIdLst>
  <p:sldSz cx="9144000" cy="6858000" type="screen4x3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85" userDrawn="1">
          <p15:clr>
            <a:srgbClr val="A4A3A4"/>
          </p15:clr>
        </p15:guide>
        <p15:guide id="2" pos="2100" userDrawn="1">
          <p15:clr>
            <a:srgbClr val="A4A3A4"/>
          </p15:clr>
        </p15:guide>
        <p15:guide id="3" orient="horz" pos="3108" userDrawn="1">
          <p15:clr>
            <a:srgbClr val="A4A3A4"/>
          </p15:clr>
        </p15:guide>
        <p15:guide id="4" pos="212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5775"/>
    <a:srgbClr val="1D8173"/>
    <a:srgbClr val="24A290"/>
    <a:srgbClr val="00ADA3"/>
    <a:srgbClr val="7F7F7F"/>
    <a:srgbClr val="F56F89"/>
    <a:srgbClr val="D2F6ED"/>
    <a:srgbClr val="FDE7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05" autoAdjust="0"/>
    <p:restoredTop sz="72509" autoAdjust="0"/>
  </p:normalViewPr>
  <p:slideViewPr>
    <p:cSldViewPr snapToGrid="0" showGuides="1">
      <p:cViewPr varScale="1">
        <p:scale>
          <a:sx n="79" d="100"/>
          <a:sy n="79" d="100"/>
        </p:scale>
        <p:origin x="2268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4002" y="120"/>
      </p:cViewPr>
      <p:guideLst>
        <p:guide orient="horz" pos="3085"/>
        <p:guide pos="2100"/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DB09D465-B7CE-492B-A676-348894D8DEE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621" cy="494497"/>
          </a:xfrm>
          <a:prstGeom prst="rect">
            <a:avLst/>
          </a:prstGeom>
        </p:spPr>
        <p:txBody>
          <a:bodyPr vert="horz" lIns="90600" tIns="45300" rIns="90600" bIns="4530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B50524C-2F47-425A-B953-2B627A1E92A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1816"/>
            <a:ext cx="2918621" cy="494497"/>
          </a:xfrm>
          <a:prstGeom prst="rect">
            <a:avLst/>
          </a:prstGeom>
        </p:spPr>
        <p:txBody>
          <a:bodyPr vert="horz" lIns="90600" tIns="45300" rIns="90600" bIns="4530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C7D17483-789F-4FB2-9993-37A00BA485C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5572" y="9371816"/>
            <a:ext cx="2918621" cy="494497"/>
          </a:xfrm>
          <a:prstGeom prst="rect">
            <a:avLst/>
          </a:prstGeom>
        </p:spPr>
        <p:txBody>
          <a:bodyPr vert="horz" lIns="90600" tIns="45300" rIns="90600" bIns="45300" rtlCol="0" anchor="b"/>
          <a:lstStyle>
            <a:lvl1pPr algn="r">
              <a:defRPr sz="1200"/>
            </a:lvl1pPr>
          </a:lstStyle>
          <a:p>
            <a:fld id="{8AE44900-6D5D-4BD8-BC3F-0AE8FB087B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52861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621" cy="494497"/>
          </a:xfrm>
          <a:prstGeom prst="rect">
            <a:avLst/>
          </a:prstGeom>
        </p:spPr>
        <p:txBody>
          <a:bodyPr vert="horz" lIns="90600" tIns="45300" rIns="90600" bIns="4530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572" y="1"/>
            <a:ext cx="2918621" cy="494497"/>
          </a:xfrm>
          <a:prstGeom prst="rect">
            <a:avLst/>
          </a:prstGeom>
        </p:spPr>
        <p:txBody>
          <a:bodyPr vert="horz" lIns="90600" tIns="45300" rIns="90600" bIns="45300" rtlCol="0"/>
          <a:lstStyle>
            <a:lvl1pPr algn="r">
              <a:defRPr sz="1200"/>
            </a:lvl1pPr>
          </a:lstStyle>
          <a:p>
            <a:fld id="{55026F53-3E6B-4FD5-B897-E41E7D0C467A}" type="datetimeFigureOut">
              <a:rPr kumimoji="1" lang="ja-JP" altLang="en-US" smtClean="0"/>
              <a:t>2023/11/27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1233488"/>
            <a:ext cx="443706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00" tIns="45300" rIns="90600" bIns="4530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891" y="4748114"/>
            <a:ext cx="5387982" cy="3885107"/>
          </a:xfrm>
          <a:prstGeom prst="rect">
            <a:avLst/>
          </a:prstGeom>
        </p:spPr>
        <p:txBody>
          <a:bodyPr vert="horz" lIns="90600" tIns="45300" rIns="90600" bIns="4530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816"/>
            <a:ext cx="2918621" cy="494497"/>
          </a:xfrm>
          <a:prstGeom prst="rect">
            <a:avLst/>
          </a:prstGeom>
        </p:spPr>
        <p:txBody>
          <a:bodyPr vert="horz" lIns="90600" tIns="45300" rIns="90600" bIns="4530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572" y="9371816"/>
            <a:ext cx="2918621" cy="494497"/>
          </a:xfrm>
          <a:prstGeom prst="rect">
            <a:avLst/>
          </a:prstGeom>
        </p:spPr>
        <p:txBody>
          <a:bodyPr vert="horz" lIns="90600" tIns="45300" rIns="90600" bIns="45300" rtlCol="0" anchor="b"/>
          <a:lstStyle>
            <a:lvl1pPr algn="r">
              <a:defRPr sz="1200"/>
            </a:lvl1pPr>
          </a:lstStyle>
          <a:p>
            <a:fld id="{00267BCA-9A72-4232-BC06-EB8C45CB93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9219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3125" indent="-283125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ja-JP" sz="1400" dirty="0"/>
              <a:t>『</a:t>
            </a:r>
            <a:r>
              <a:rPr lang="ja-JP" altLang="en-US" sz="1400" dirty="0"/>
              <a:t>東京都２６市初！　自殺防止対策を強化。</a:t>
            </a:r>
            <a:r>
              <a:rPr lang="en-US" altLang="ja-JP" sz="1400" dirty="0"/>
              <a:t>NPO</a:t>
            </a:r>
            <a:r>
              <a:rPr lang="ja-JP" altLang="en-US" sz="1400" dirty="0"/>
              <a:t>法人自殺対策支援センターライフリンクと連携自治体協定を締結</a:t>
            </a:r>
            <a:r>
              <a:rPr lang="en-US" altLang="ja-JP" sz="1400" dirty="0"/>
              <a:t>』</a:t>
            </a:r>
            <a:r>
              <a:rPr lang="ja-JP" altLang="en-US" sz="1400" dirty="0"/>
              <a:t>について、お話しいたします。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179C44F5-C267-40F1-883E-443A4060C93A}" type="slidenum">
              <a:rPr kumimoji="1" lang="ja-JP" altLang="en-US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pPr algn="ctr"/>
              <a:t>1</a:t>
            </a:fld>
            <a:endParaRPr kumimoji="1" lang="ja-JP" altLang="en-US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224549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9875" indent="-169875">
              <a:buFont typeface="Arial" panose="020B0604020202020204" pitchFamily="34" charset="0"/>
              <a:buChar char="•"/>
            </a:pPr>
            <a:r>
              <a:rPr kumimoji="1" lang="ja-JP" altLang="en-US" dirty="0"/>
              <a:t>この度、日野市は、自殺防止対策を更に強化するため、ご覧の通り協定を締結しました。</a:t>
            </a:r>
            <a:endParaRPr kumimoji="1" lang="en-US" altLang="ja-JP" dirty="0"/>
          </a:p>
          <a:p>
            <a:pPr marL="169875" indent="-169875">
              <a:buFont typeface="Arial" panose="020B0604020202020204" pitchFamily="34" charset="0"/>
              <a:buChar char="•"/>
            </a:pPr>
            <a:r>
              <a:rPr kumimoji="1" lang="ja-JP" altLang="en-US" dirty="0"/>
              <a:t>締結日は、令和５年９月２７日</a:t>
            </a:r>
            <a:endParaRPr kumimoji="1" lang="en-US" altLang="ja-JP" dirty="0"/>
          </a:p>
          <a:p>
            <a:pPr marL="169875" indent="-169875">
              <a:buFont typeface="Arial" panose="020B0604020202020204" pitchFamily="34" charset="0"/>
              <a:buChar char="•"/>
            </a:pPr>
            <a:r>
              <a:rPr kumimoji="1" lang="ja-JP" altLang="en-US" dirty="0"/>
              <a:t>締結先は、</a:t>
            </a:r>
            <a:r>
              <a:rPr kumimoji="1" lang="en-US" altLang="ja-JP" dirty="0"/>
              <a:t>NPO</a:t>
            </a:r>
            <a:r>
              <a:rPr kumimoji="1" lang="ja-JP" altLang="en-US" dirty="0"/>
              <a:t>法人　自殺対策支援センターライフリンク</a:t>
            </a:r>
            <a:endParaRPr kumimoji="1" lang="en-US" altLang="ja-JP" dirty="0"/>
          </a:p>
          <a:p>
            <a:pPr marL="169875" indent="-169875">
              <a:buFont typeface="Arial" panose="020B0604020202020204" pitchFamily="34" charset="0"/>
              <a:buChar char="•"/>
            </a:pPr>
            <a:r>
              <a:rPr kumimoji="1" lang="ja-JP" altLang="en-US" dirty="0"/>
              <a:t>締結名は　自殺対策</a:t>
            </a:r>
            <a:r>
              <a:rPr kumimoji="1" lang="en-US" altLang="ja-JP" dirty="0"/>
              <a:t>SNS</a:t>
            </a:r>
            <a:r>
              <a:rPr kumimoji="1" lang="ja-JP" altLang="en-US" dirty="0"/>
              <a:t>等相談事業における連携自治体事業　です。</a:t>
            </a:r>
            <a:endParaRPr kumimoji="1" lang="en-US" altLang="ja-JP" dirty="0"/>
          </a:p>
          <a:p>
            <a:pPr marL="169875" indent="-169875" defTabSz="906000">
              <a:buFont typeface="Arial" panose="020B0604020202020204" pitchFamily="34" charset="0"/>
              <a:buChar char="•"/>
              <a:defRPr/>
            </a:pPr>
            <a:r>
              <a:rPr kumimoji="1" lang="ja-JP" altLang="en-US" dirty="0"/>
              <a:t>この</a:t>
            </a:r>
            <a:r>
              <a:rPr kumimoji="1" lang="en-US" altLang="ja-JP" dirty="0"/>
              <a:t>SNS</a:t>
            </a:r>
            <a:r>
              <a:rPr kumimoji="1" lang="ja-JP" altLang="en-US" dirty="0"/>
              <a:t>等相談事業は</a:t>
            </a:r>
            <a:r>
              <a:rPr lang="ja-JP" altLang="ja-JP" dirty="0"/>
              <a:t>国の「自殺総合対策大綱」で重点施策とされている</a:t>
            </a:r>
            <a:r>
              <a:rPr lang="ja-JP" altLang="en-US" dirty="0"/>
              <a:t>「</a:t>
            </a:r>
            <a:r>
              <a:rPr lang="ja-JP" altLang="ja-JP" dirty="0"/>
              <a:t>ＳＮＳ等活用相談</a:t>
            </a:r>
            <a:r>
              <a:rPr lang="ja-JP" altLang="en-US" dirty="0"/>
              <a:t>」になります。</a:t>
            </a:r>
            <a:endParaRPr lang="en-US" altLang="ja-JP" dirty="0"/>
          </a:p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267BCA-9A72-4232-BC06-EB8C45CB9364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91709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9875" indent="-169875">
              <a:buFont typeface="Arial" panose="020B0604020202020204" pitchFamily="34" charset="0"/>
              <a:buChar char="•"/>
            </a:pPr>
            <a:r>
              <a:rPr kumimoji="1" lang="ja-JP" altLang="en-US" dirty="0"/>
              <a:t>この協定の目的と内容について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b="1" dirty="0"/>
              <a:t>目的</a:t>
            </a:r>
            <a:endParaRPr kumimoji="1" lang="en-US" altLang="ja-JP" b="1" dirty="0"/>
          </a:p>
          <a:p>
            <a:r>
              <a:rPr kumimoji="1" lang="ja-JP" altLang="en-US" b="0" dirty="0"/>
              <a:t>自殺のリスクを抱えた方の、生きづらさや生活のしづらさの課題解決に向け、若年層でもアクセスしやすい</a:t>
            </a:r>
            <a:r>
              <a:rPr kumimoji="1" lang="en-US" altLang="ja-JP" b="0" dirty="0"/>
              <a:t>SNS</a:t>
            </a:r>
            <a:r>
              <a:rPr kumimoji="1" lang="ja-JP" altLang="en-US" b="0" dirty="0"/>
              <a:t>等を活用し、</a:t>
            </a:r>
            <a:endParaRPr kumimoji="1" lang="en-US" altLang="ja-JP" b="0" dirty="0"/>
          </a:p>
          <a:p>
            <a:r>
              <a:rPr kumimoji="1" lang="ja-JP" altLang="en-US" b="0" dirty="0"/>
              <a:t>自殺対策に特化した専門的な団体と連携することで、入り口から出口までの包括的な支援を目的としている。</a:t>
            </a:r>
            <a:endParaRPr kumimoji="1" lang="en-US" altLang="ja-JP" b="0" dirty="0"/>
          </a:p>
          <a:p>
            <a:endParaRPr kumimoji="1" lang="en-US" altLang="ja-JP" b="0" dirty="0"/>
          </a:p>
          <a:p>
            <a:pPr marL="169875" indent="-169875">
              <a:buFont typeface="Arial" panose="020B0604020202020204" pitchFamily="34" charset="0"/>
              <a:buChar char="•"/>
            </a:pPr>
            <a:r>
              <a:rPr kumimoji="1" lang="ja-JP" altLang="en-US" b="0" dirty="0"/>
              <a:t>自殺リスクを抱えて支援を必要をする方を、適切な支援機関へつなげる</a:t>
            </a:r>
            <a:endParaRPr kumimoji="1" lang="en-US" altLang="ja-JP" b="0" dirty="0"/>
          </a:p>
          <a:p>
            <a:pPr marL="169875" indent="-169875">
              <a:buFont typeface="Arial" panose="020B0604020202020204" pitchFamily="34" charset="0"/>
              <a:buChar char="•"/>
            </a:pPr>
            <a:r>
              <a:rPr kumimoji="1" lang="ja-JP" altLang="en-US" b="0" dirty="0"/>
              <a:t>自分の悩みはどこに相談したらいいのか、誰に相談したらいいのか分からないということを防ぎます。</a:t>
            </a:r>
            <a:endParaRPr kumimoji="1" lang="en-US" altLang="ja-JP" b="0" dirty="0"/>
          </a:p>
          <a:p>
            <a:endParaRPr kumimoji="1" lang="en-US" altLang="ja-JP" b="0" dirty="0"/>
          </a:p>
          <a:p>
            <a:r>
              <a:rPr kumimoji="1" lang="ja-JP" altLang="en-US" b="1" dirty="0"/>
              <a:t>内容</a:t>
            </a:r>
            <a:endParaRPr kumimoji="1" lang="en-US" altLang="ja-JP" b="1" dirty="0"/>
          </a:p>
          <a:p>
            <a:pPr marL="169875" indent="-169875">
              <a:buFont typeface="Arial" panose="020B0604020202020204" pitchFamily="34" charset="0"/>
              <a:buChar char="•"/>
            </a:pPr>
            <a:r>
              <a:rPr kumimoji="1" lang="en-US" altLang="ja-JP" b="0" dirty="0"/>
              <a:t>SNS</a:t>
            </a:r>
            <a:r>
              <a:rPr kumimoji="1" lang="ja-JP" altLang="en-US" b="0" dirty="0"/>
              <a:t>等を活用した相談事業になります。もちろん、電話・メールでの相談も受け付けています。</a:t>
            </a:r>
            <a:endParaRPr kumimoji="1" lang="en-US" altLang="ja-JP" b="0" dirty="0"/>
          </a:p>
          <a:p>
            <a:pPr marL="169875" indent="-169875" defTabSz="906000">
              <a:buFont typeface="Arial" panose="020B0604020202020204" pitchFamily="34" charset="0"/>
              <a:buChar char="•"/>
              <a:defRPr/>
            </a:pPr>
            <a:r>
              <a:rPr kumimoji="1" lang="ja-JP" altLang="en-US" b="0" dirty="0"/>
              <a:t>対面や電話等が困難な方、子どもや若者などが相談しやすいよう、</a:t>
            </a:r>
            <a:r>
              <a:rPr kumimoji="1" lang="en-US" altLang="ja-JP" b="0" dirty="0"/>
              <a:t>ICT</a:t>
            </a:r>
            <a:r>
              <a:rPr kumimoji="1" lang="ja-JP" altLang="en-US" b="0" dirty="0"/>
              <a:t>等を活用し相談を受け、必要な支援に繋げます。</a:t>
            </a:r>
            <a:endParaRPr kumimoji="1" lang="en-US" altLang="ja-JP" b="0" dirty="0"/>
          </a:p>
          <a:p>
            <a:pPr marL="169875" indent="-169875">
              <a:buFont typeface="Arial" panose="020B0604020202020204" pitchFamily="34" charset="0"/>
              <a:buChar char="•"/>
            </a:pPr>
            <a:r>
              <a:rPr kumimoji="1" lang="ja-JP" altLang="en-US" b="0" dirty="0"/>
              <a:t>日野市とライフリンクが連携し、相談者が抱える課題を解決するため、具体的支援に繋げます</a:t>
            </a:r>
            <a:endParaRPr kumimoji="1" lang="en-US" altLang="ja-JP" b="0" dirty="0"/>
          </a:p>
          <a:p>
            <a:r>
              <a:rPr kumimoji="1" lang="ja-JP" altLang="en-US" b="0" dirty="0"/>
              <a:t>　　ライフリンクと連携する際は、必ず市の専任職員が対応し、関連部署と支援内容をコーディネートするため、何度も関連部署に同じ話をする必要がなく、</a:t>
            </a:r>
            <a:endParaRPr kumimoji="1" lang="en-US" altLang="ja-JP" b="0" dirty="0"/>
          </a:p>
          <a:p>
            <a:r>
              <a:rPr kumimoji="1" lang="ja-JP" altLang="en-US" b="0" dirty="0"/>
              <a:t>　　相談者の負担を減らすことができます。</a:t>
            </a:r>
            <a:endParaRPr kumimoji="1" lang="en-US" altLang="ja-JP" b="0" dirty="0"/>
          </a:p>
          <a:p>
            <a:pPr marL="169875" indent="-169875">
              <a:buFont typeface="Arial" panose="020B0604020202020204" pitchFamily="34" charset="0"/>
              <a:buChar char="•"/>
            </a:pPr>
            <a:r>
              <a:rPr kumimoji="1" lang="ja-JP" altLang="en-US" b="0" dirty="0"/>
              <a:t>プッシュ型の支援として、積極的に必要な支援や情報提供を行い、地域で安心して暮らせるようにしていきます。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267BCA-9A72-4232-BC06-EB8C45CB9364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83440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9875" indent="-169875">
              <a:buFont typeface="Arial" panose="020B0604020202020204" pitchFamily="34" charset="0"/>
              <a:buChar char="•"/>
            </a:pPr>
            <a:r>
              <a:rPr kumimoji="1" lang="ja-JP" altLang="en-US" dirty="0"/>
              <a:t>自殺者について</a:t>
            </a:r>
            <a:endParaRPr kumimoji="1" lang="en-US" altLang="ja-JP" dirty="0"/>
          </a:p>
          <a:p>
            <a:r>
              <a:rPr kumimoji="1" lang="ja-JP" altLang="en-US" dirty="0"/>
              <a:t>　　全国の傾向として、以前と比べ自殺者は減少しているものの、子ども、若者、女性の自殺者が増えています。</a:t>
            </a:r>
            <a:endParaRPr kumimoji="1" lang="en-US" altLang="ja-JP" dirty="0"/>
          </a:p>
          <a:p>
            <a:r>
              <a:rPr kumimoji="1" lang="ja-JP" altLang="en-US" dirty="0"/>
              <a:t>　　小中校生の自殺者は、令和４年に</a:t>
            </a:r>
            <a:r>
              <a:rPr kumimoji="1" lang="en-US" altLang="ja-JP" dirty="0"/>
              <a:t>514</a:t>
            </a:r>
            <a:r>
              <a:rPr kumimoji="1" lang="ja-JP" altLang="en-US" dirty="0"/>
              <a:t>人と過去最多となっており、早急な対応が迫られています。</a:t>
            </a:r>
            <a:endParaRPr kumimoji="1" lang="en-US" altLang="ja-JP" dirty="0"/>
          </a:p>
          <a:p>
            <a:r>
              <a:rPr kumimoji="1" lang="ja-JP" altLang="en-US" dirty="0"/>
              <a:t>　　そのため、この</a:t>
            </a:r>
            <a:r>
              <a:rPr kumimoji="1" lang="en-US" altLang="ja-JP" dirty="0"/>
              <a:t>SNS</a:t>
            </a:r>
            <a:r>
              <a:rPr kumimoji="1" lang="ja-JP" altLang="en-US" dirty="0"/>
              <a:t>等相談事業を活用し、子ども、若者、女性に対して支援を強化します。</a:t>
            </a:r>
            <a:endParaRPr kumimoji="1" lang="en-US" altLang="ja-JP" dirty="0"/>
          </a:p>
          <a:p>
            <a:endParaRPr kumimoji="1" lang="en-US" altLang="ja-JP" dirty="0"/>
          </a:p>
          <a:p>
            <a:pPr marL="169875" indent="-169875">
              <a:buFont typeface="Arial" panose="020B0604020202020204" pitchFamily="34" charset="0"/>
              <a:buChar char="•"/>
            </a:pPr>
            <a:r>
              <a:rPr kumimoji="1" lang="en-US" altLang="ja-JP" dirty="0"/>
              <a:t>SNS</a:t>
            </a:r>
            <a:r>
              <a:rPr kumimoji="1" lang="ja-JP" altLang="en-US" dirty="0"/>
              <a:t>の相談は、厚生労働省から出ている令和３年４月～令和３年３月</a:t>
            </a:r>
            <a:r>
              <a:rPr kumimoji="1" lang="en-US" altLang="ja-JP" dirty="0"/>
              <a:t>SNS</a:t>
            </a:r>
            <a:r>
              <a:rPr kumimoji="1" lang="ja-JP" altLang="en-US" dirty="0"/>
              <a:t>相談事業の実施結果によると、年齢別で</a:t>
            </a:r>
            <a:r>
              <a:rPr kumimoji="1" lang="en-US" altLang="ja-JP" dirty="0"/>
              <a:t>19</a:t>
            </a:r>
            <a:r>
              <a:rPr kumimoji="1" lang="ja-JP" altLang="en-US" dirty="0"/>
              <a:t>歳以下及び</a:t>
            </a:r>
            <a:r>
              <a:rPr kumimoji="1" lang="en-US" altLang="ja-JP" dirty="0"/>
              <a:t>20</a:t>
            </a:r>
            <a:r>
              <a:rPr kumimoji="1" lang="ja-JP" altLang="en-US" dirty="0"/>
              <a:t>歳代を合わせると全体の約７割弱、男女別でみると女性が</a:t>
            </a:r>
            <a:r>
              <a:rPr kumimoji="1" lang="en-US" altLang="ja-JP" dirty="0"/>
              <a:t>8</a:t>
            </a:r>
            <a:r>
              <a:rPr kumimoji="1" lang="ja-JP" altLang="en-US" dirty="0"/>
              <a:t>割を占めています。</a:t>
            </a:r>
            <a:endParaRPr kumimoji="1" lang="en-US" altLang="ja-JP" dirty="0"/>
          </a:p>
          <a:p>
            <a:pPr marL="169875" indent="-169875">
              <a:buFont typeface="Arial" panose="020B0604020202020204" pitchFamily="34" charset="0"/>
              <a:buChar char="•"/>
            </a:pPr>
            <a:r>
              <a:rPr kumimoji="1" lang="ja-JP" altLang="en-US" dirty="0"/>
              <a:t>この結果からみても、この支援策が今の時代に適しているものだと認識しています。</a:t>
            </a:r>
            <a:endParaRPr kumimoji="1" lang="en-US" altLang="ja-JP" dirty="0"/>
          </a:p>
          <a:p>
            <a:pPr marL="169875" indent="-169875">
              <a:buFont typeface="Arial" panose="020B0604020202020204" pitchFamily="34" charset="0"/>
              <a:buChar char="•"/>
            </a:pPr>
            <a:r>
              <a:rPr kumimoji="1" lang="ja-JP" altLang="en-US" dirty="0"/>
              <a:t>ただし、</a:t>
            </a:r>
            <a:r>
              <a:rPr kumimoji="1" lang="en-US" altLang="ja-JP" dirty="0"/>
              <a:t>SNS</a:t>
            </a:r>
            <a:r>
              <a:rPr kumimoji="1" lang="ja-JP" altLang="en-US" dirty="0"/>
              <a:t>はあくまでも入口。その後の繋ぎ先や根底にある課題、地域問題にも目を向け解決を図る必要があります。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267BCA-9A72-4232-BC06-EB8C45CB9364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23872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9875" indent="-169875">
              <a:buFont typeface="Arial" panose="020B0604020202020204" pitchFamily="34" charset="0"/>
              <a:buChar char="•"/>
            </a:pPr>
            <a:r>
              <a:rPr kumimoji="1" lang="ja-JP" altLang="en-US" dirty="0"/>
              <a:t>では具体的な協定の内容です。</a:t>
            </a:r>
            <a:endParaRPr kumimoji="1" lang="en-US" altLang="ja-JP" dirty="0"/>
          </a:p>
          <a:p>
            <a:pPr marL="169875" indent="-169875">
              <a:buFont typeface="Arial" panose="020B0604020202020204" pitchFamily="34" charset="0"/>
              <a:buChar char="•"/>
            </a:pPr>
            <a:r>
              <a:rPr kumimoji="1" lang="ja-JP" altLang="en-US" dirty="0"/>
              <a:t>１つ目　つなぎ支援。</a:t>
            </a:r>
            <a:endParaRPr kumimoji="1" lang="en-US" altLang="ja-JP" dirty="0"/>
          </a:p>
          <a:p>
            <a:r>
              <a:rPr kumimoji="1" lang="ja-JP" altLang="en-US" dirty="0"/>
              <a:t>　　</a:t>
            </a:r>
            <a:r>
              <a:rPr kumimoji="1" lang="en-US" altLang="ja-JP" dirty="0"/>
              <a:t>SNS</a:t>
            </a:r>
            <a:r>
              <a:rPr kumimoji="1" lang="ja-JP" altLang="en-US" dirty="0"/>
              <a:t>等で受けた相談を本人の同意後、市の専任担当者に繋ぎ、関係部署と調整し具体的支援を行います。</a:t>
            </a:r>
            <a:r>
              <a:rPr kumimoji="1" lang="en-US" altLang="ja-JP" dirty="0"/>
              <a:t>SNS</a:t>
            </a:r>
            <a:r>
              <a:rPr kumimoji="1" lang="ja-JP" altLang="en-US" dirty="0"/>
              <a:t>やメールの場合、文章の履歴が残るため、同じ話を何回もする必要はなく、相談者の心理的負担を軽減します。</a:t>
            </a:r>
            <a:endParaRPr kumimoji="1" lang="en-US" altLang="ja-JP" dirty="0"/>
          </a:p>
          <a:p>
            <a:endParaRPr kumimoji="1" lang="en-US" altLang="ja-JP" dirty="0"/>
          </a:p>
          <a:p>
            <a:pPr marL="169875" indent="-169875">
              <a:buFont typeface="Arial" panose="020B0604020202020204" pitchFamily="34" charset="0"/>
              <a:buChar char="•"/>
            </a:pPr>
            <a:r>
              <a:rPr kumimoji="1" lang="ja-JP" altLang="en-US" dirty="0"/>
              <a:t>２つ目　自殺対策相談窓口案内カード</a:t>
            </a:r>
            <a:endParaRPr kumimoji="1" lang="en-US" altLang="ja-JP" dirty="0"/>
          </a:p>
          <a:p>
            <a:r>
              <a:rPr kumimoji="1" lang="ja-JP" altLang="en-US" dirty="0"/>
              <a:t>　</a:t>
            </a:r>
            <a:r>
              <a:rPr kumimoji="1" lang="en-US" altLang="ja-JP" dirty="0"/>
              <a:t>SNS</a:t>
            </a:r>
            <a:r>
              <a:rPr kumimoji="1" lang="ja-JP" altLang="en-US" dirty="0"/>
              <a:t>相談の入り口となるこちらのカード（カードを見せる）を自殺ハイリスク者に直接届けます。庁内はもとより、学校、警察、消防、救急医療機関とも連携し、市だけでは把握することの出来ない、支援が必要とされる方へ配布します。</a:t>
            </a:r>
            <a:endParaRPr kumimoji="1" lang="en-US" altLang="ja-JP" dirty="0"/>
          </a:p>
          <a:p>
            <a:endParaRPr kumimoji="1" lang="en-US" altLang="ja-JP" dirty="0"/>
          </a:p>
          <a:p>
            <a:pPr marL="169875" indent="-169875">
              <a:buFont typeface="Arial" panose="020B0604020202020204" pitchFamily="34" charset="0"/>
              <a:buChar char="•"/>
            </a:pPr>
            <a:r>
              <a:rPr kumimoji="1" lang="ja-JP" altLang="en-US" dirty="0"/>
              <a:t>３つ目　相談支援の質の向上</a:t>
            </a:r>
            <a:endParaRPr kumimoji="1" lang="en-US" altLang="ja-JP" dirty="0"/>
          </a:p>
          <a:p>
            <a:r>
              <a:rPr kumimoji="1" lang="ja-JP" altLang="en-US" dirty="0"/>
              <a:t>　日野市とライフリンクで意見交換会や研修会を実施し、相談支援の質の向上を図ります。また、必要に応じて、ライフリンクは支援会議へも参加し、支援内容をより充実したものにします。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267BCA-9A72-4232-BC06-EB8C45CB9364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30333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9875" indent="-169875">
              <a:buFont typeface="Arial" panose="020B0604020202020204" pitchFamily="34" charset="0"/>
              <a:buChar char="•"/>
            </a:pP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それでは相談の流れをご説明します。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①まず、</a:t>
            </a:r>
            <a:r>
              <a:rPr kumimoji="1"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SNS</a:t>
            </a: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や電話、メールで相談に入ります。案内カードで入ってきた相談者</a:t>
            </a:r>
            <a:r>
              <a:rPr kumimoji="1" lang="ja-JP" altLang="en-US" dirty="0" err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はは</a:t>
            </a: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ハイリスク者と判断されるためのため、ライフリンクでは優先的に対応されます。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②ライフリンクの相談員が対応します。相談員は多様な経歴をもっているため、あらゆる角度から提案することもできます。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③相談内容から、日野市と繋ぎ支援した方がいいとライフリンクが判断した場合、必ず本人の同意を得ます。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④同意取得後、日野市とライフリンクは相談内容など情報共有を行い、日野市での支援を開始。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命の危険もあるため、関係部署や機関と早急に連絡を取ります。ここで支援の方向性などに悩んだ場合、関係者会議にライフリンクにご出席いただき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一緒に検討することも可能です。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⑤日野市での対応が終了したら、ライフリンクへ状況を報告します。その後ライフリンクは一定程度後、</a:t>
            </a:r>
            <a:r>
              <a:rPr kumimoji="1"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SNS</a:t>
            </a:r>
            <a:r>
              <a:rPr kumimoji="1" lang="ja-JP" altLang="en-US" dirty="0" err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にて</a:t>
            </a: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フォローアップを実施します。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実際にまだ、案内カードが準備できていないためお配りできないのですが、このカードは先ほどもご案内した通り、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ハイリスク者優先のものとなります。みんなに配るものではなく、救急搬送された方や、特に注意の必要な児童・生徒に渡します。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より一層の庁内外の連携が必要になります。丁寧に趣旨説明に回り、少しでも自殺のリスク</a:t>
            </a:r>
            <a:r>
              <a:rPr kumimoji="1" lang="ja-JP" altLang="en-US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を下げられるようにしていきます。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dirty="0"/>
          </a:p>
          <a:p>
            <a:pPr marL="169875" indent="-169875">
              <a:buFont typeface="Arial" panose="020B0604020202020204" pitchFamily="34" charset="0"/>
              <a:buChar char="•"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267BCA-9A72-4232-BC06-EB8C45CB9364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6001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4554000" y="-9000"/>
            <a:ext cx="4590000" cy="6876000"/>
          </a:xfrm>
          <a:prstGeom prst="rect">
            <a:avLst/>
          </a:prstGeom>
          <a:solidFill>
            <a:srgbClr val="00AD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Picture 4" descr="C:\Users\38091\Downloads\市章セット\日野市章-白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1089000"/>
            <a:ext cx="4680001" cy="46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latin typeface="+mn-lt"/>
                <a:ea typeface="+mn-ea"/>
              </a:defRPr>
            </a:lvl1pPr>
          </a:lstStyle>
          <a:p>
            <a:fld id="{BCC5238F-95B5-43A4-B4C4-EBE7C1BB06B8}" type="datetime1">
              <a:rPr lang="ja-JP" altLang="en-US" smtClean="0"/>
              <a:pPr/>
              <a:t>2023/11/27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latin typeface="+mn-lt"/>
                <a:ea typeface="+mn-ea"/>
              </a:defRPr>
            </a:lvl1pPr>
          </a:lstStyle>
          <a:p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</p:spPr>
        <p:txBody>
          <a:bodyPr/>
          <a:lstStyle>
            <a:lvl1pPr>
              <a:defRPr sz="1600" b="1" baseline="0">
                <a:solidFill>
                  <a:schemeClr val="bg1"/>
                </a:solidFill>
                <a:latin typeface="+mn-lt"/>
                <a:ea typeface="+mn-ea"/>
              </a:defRPr>
            </a:lvl1pPr>
          </a:lstStyle>
          <a:p>
            <a:fld id="{E94A22AE-E180-4B52-92D3-9D118C875E44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9" name="タイトル 1"/>
          <p:cNvSpPr>
            <a:spLocks noGrp="1"/>
          </p:cNvSpPr>
          <p:nvPr>
            <p:ph type="ctrTitle"/>
          </p:nvPr>
        </p:nvSpPr>
        <p:spPr>
          <a:xfrm>
            <a:off x="414000" y="2619000"/>
            <a:ext cx="4140000" cy="1620000"/>
          </a:xfrm>
        </p:spPr>
        <p:txBody>
          <a:bodyPr anchor="b">
            <a:noAutofit/>
          </a:bodyPr>
          <a:lstStyle>
            <a:lvl1pPr>
              <a:defRPr lang="ja-JP" altLang="en-US" dirty="0"/>
            </a:lvl1pPr>
          </a:lstStyle>
          <a:p>
            <a:pPr algn="l">
              <a:spcBef>
                <a:spcPts val="0"/>
              </a:spcBef>
            </a:pPr>
            <a:r>
              <a:rPr kumimoji="1" lang="ja-JP" altLang="en-US" b="1">
                <a:latin typeface="メイリオ" pitchFamily="50" charset="-128"/>
                <a:ea typeface="メイリオ" pitchFamily="50" charset="-128"/>
              </a:rPr>
              <a:t>マスター タイトルの書式設定</a:t>
            </a:r>
            <a:endParaRPr kumimoji="1" lang="ja-JP" altLang="en-US" b="1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0" name="サブタイトル 2"/>
          <p:cNvSpPr>
            <a:spLocks noGrp="1"/>
          </p:cNvSpPr>
          <p:nvPr>
            <p:ph type="subTitle" idx="1"/>
          </p:nvPr>
        </p:nvSpPr>
        <p:spPr>
          <a:xfrm>
            <a:off x="414000" y="4518000"/>
            <a:ext cx="4140000" cy="2340000"/>
          </a:xfrm>
        </p:spPr>
        <p:txBody>
          <a:bodyPr>
            <a:normAutofit/>
          </a:bodyPr>
          <a:lstStyle>
            <a:lvl1pPr marL="0" indent="0">
              <a:buNone/>
              <a:defRPr baseline="0">
                <a:latin typeface="+mj-lt"/>
                <a:ea typeface="+mj-ea"/>
              </a:defRPr>
            </a:lvl1pPr>
          </a:lstStyle>
          <a:p>
            <a:pPr algn="l"/>
            <a:r>
              <a:rPr kumimoji="1" lang="ja-JP" altLang="en-US" sz="1800" b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</a:rPr>
              <a:t>マスター サブタイトルの書式設定</a:t>
            </a:r>
            <a:endParaRPr kumimoji="1" lang="ja-JP" altLang="en-US" sz="1800" b="1" dirty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14172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0" y="0"/>
            <a:ext cx="9144000" cy="3420000"/>
          </a:xfrm>
          <a:prstGeom prst="rect">
            <a:avLst/>
          </a:prstGeom>
          <a:solidFill>
            <a:srgbClr val="00AD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Picture 4" descr="C:\Users\38091\Downloads\市章セット\日野市章-白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000" y="180001"/>
            <a:ext cx="3060000" cy="305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66000" y="3525211"/>
            <a:ext cx="7812000" cy="16200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66000" y="1844824"/>
            <a:ext cx="7812000" cy="1500187"/>
          </a:xfrm>
        </p:spPr>
        <p:txBody>
          <a:bodyPr anchor="b">
            <a:noAutofit/>
          </a:bodyPr>
          <a:lstStyle>
            <a:lvl1pPr marL="0" indent="0">
              <a:lnSpc>
                <a:spcPts val="7000"/>
              </a:lnSpc>
              <a:buNone/>
              <a:defRPr sz="6600" b="1" baseline="0">
                <a:solidFill>
                  <a:schemeClr val="bg1"/>
                </a:solidFill>
                <a:latin typeface="BIZ UDPゴシック" panose="020B0400000000000000" pitchFamily="50" charset="-128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BA2BA-E666-44E2-BA3E-A15CB0B0887D}" type="datetime1">
              <a:rPr kumimoji="1" lang="ja-JP" altLang="en-US" smtClean="0"/>
              <a:t>2023/11/27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24000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</p:spPr>
        <p:txBody>
          <a:bodyPr/>
          <a:lstStyle>
            <a:lvl1pPr>
              <a:defRPr sz="1600" b="1">
                <a:solidFill>
                  <a:srgbClr val="00ADA3"/>
                </a:solidFill>
              </a:defRPr>
            </a:lvl1pPr>
          </a:lstStyle>
          <a:p>
            <a:fld id="{E94A22AE-E180-4B52-92D3-9D118C875E44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3" hasCustomPrompt="1"/>
          </p:nvPr>
        </p:nvSpPr>
        <p:spPr>
          <a:xfrm>
            <a:off x="1998000" y="5589320"/>
            <a:ext cx="6480000" cy="360000"/>
          </a:xfrm>
        </p:spPr>
        <p:txBody>
          <a:bodyPr anchor="b">
            <a:noAutofit/>
          </a:bodyPr>
          <a:lstStyle>
            <a:lvl1pPr marL="0" indent="0" algn="r">
              <a:buNone/>
              <a:defRPr sz="2200" b="1">
                <a:latin typeface="BIZ UDPゴシック" panose="020B0400000000000000" pitchFamily="50" charset="-128"/>
                <a:ea typeface="BIZ UDPゴシック" panose="020B0400000000000000" pitchFamily="50" charset="-128"/>
              </a:defRPr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kumimoji="1" lang="ja-JP" altLang="en-US" dirty="0"/>
              <a:t>問い合わせ先</a:t>
            </a:r>
          </a:p>
        </p:txBody>
      </p:sp>
      <p:sp>
        <p:nvSpPr>
          <p:cNvPr id="12" name="テキスト プレースホルダー 11">
            <a:extLst>
              <a:ext uri="{FF2B5EF4-FFF2-40B4-BE49-F238E27FC236}">
                <a16:creationId xmlns:a16="http://schemas.microsoft.com/office/drawing/2014/main" id="{C2017EE3-7B32-4FE6-87B8-EC219845F4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998000" y="5944943"/>
            <a:ext cx="6480000" cy="358775"/>
          </a:xfrm>
        </p:spPr>
        <p:txBody>
          <a:bodyPr>
            <a:noAutofit/>
          </a:bodyPr>
          <a:lstStyle>
            <a:lvl1pPr marL="0" indent="0" algn="r">
              <a:buNone/>
              <a:defRPr sz="1800"/>
            </a:lvl1pPr>
          </a:lstStyle>
          <a:p>
            <a:pPr lvl="0"/>
            <a:r>
              <a:rPr kumimoji="1" lang="ja-JP" altLang="en-US" dirty="0"/>
              <a:t>課長名 電話番号</a:t>
            </a:r>
          </a:p>
        </p:txBody>
      </p:sp>
    </p:spTree>
    <p:extLst>
      <p:ext uri="{BB962C8B-B14F-4D97-AF65-F5344CB8AC3E}">
        <p14:creationId xmlns:p14="http://schemas.microsoft.com/office/powerpoint/2010/main" val="4236533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IZ UDPゴシック" panose="020B0400000000000000" pitchFamily="50" charset="-128"/>
                <a:ea typeface="BIZ UDPゴシック" panose="020B0400000000000000" pitchFamily="50" charset="-128"/>
              </a:defRPr>
            </a:lvl1pPr>
          </a:lstStyle>
          <a:p>
            <a:fld id="{63841985-0CC9-435F-83CF-3C75425DE759}" type="datetime1">
              <a:rPr lang="ja-JP" altLang="en-US" smtClean="0"/>
              <a:pPr/>
              <a:t>2023/11/27</a:t>
            </a:fld>
            <a:endParaRPr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BIZ UDPゴシック" panose="020B0400000000000000" pitchFamily="50" charset="-128"/>
                <a:ea typeface="BIZ UDPゴシック" panose="020B0400000000000000" pitchFamily="50" charset="-128"/>
              </a:defRPr>
            </a:lvl1pPr>
          </a:lstStyle>
          <a:p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7010400" y="6356352"/>
            <a:ext cx="2133600" cy="365125"/>
          </a:xfrm>
        </p:spPr>
        <p:txBody>
          <a:bodyPr/>
          <a:lstStyle>
            <a:lvl1pPr>
              <a:defRPr sz="1200" b="1">
                <a:solidFill>
                  <a:srgbClr val="00ADA3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defRPr>
            </a:lvl1pPr>
          </a:lstStyle>
          <a:p>
            <a:fld id="{E94A22AE-E180-4B52-92D3-9D118C875E44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rgbClr val="00AD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kumimoji="1" lang="ja-JP" altLang="en-US" sz="1350" dirty="0"/>
          </a:p>
        </p:txBody>
      </p:sp>
      <p:pic>
        <p:nvPicPr>
          <p:cNvPr id="6" name="Picture 4" descr="C:\Users\38091\Downloads\市章セット\日野市章-白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24000" y="0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テキスト プレースホルダー 9"/>
          <p:cNvSpPr>
            <a:spLocks noGrp="1"/>
          </p:cNvSpPr>
          <p:nvPr>
            <p:ph type="body" sz="quarter" idx="13"/>
          </p:nvPr>
        </p:nvSpPr>
        <p:spPr>
          <a:xfrm>
            <a:off x="0" y="0"/>
            <a:ext cx="8424000" cy="720000"/>
          </a:xfrm>
        </p:spPr>
        <p:txBody>
          <a:bodyPr anchor="b">
            <a:normAutofit/>
          </a:bodyPr>
          <a:lstStyle>
            <a:lvl1pPr marL="0" indent="0">
              <a:buNone/>
              <a:defRPr sz="2100" b="1" baseline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4073100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/>
          <p:cNvSpPr/>
          <p:nvPr/>
        </p:nvSpPr>
        <p:spPr>
          <a:xfrm>
            <a:off x="467544" y="1772816"/>
            <a:ext cx="8208912" cy="107972"/>
          </a:xfrm>
          <a:prstGeom prst="rect">
            <a:avLst/>
          </a:prstGeom>
          <a:pattFill prst="ltUpDiag">
            <a:fgClr>
              <a:srgbClr val="00ADA3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rgbClr val="00AD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Picture 4" descr="C:\Users\38091\Downloads\市章セット\日野市章-白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24000" y="0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845840"/>
            <a:ext cx="8229600" cy="1143000"/>
          </a:xfrm>
        </p:spPr>
        <p:txBody>
          <a:bodyPr>
            <a:normAutofit/>
          </a:bodyPr>
          <a:lstStyle>
            <a:lvl1pPr algn="l">
              <a:defRPr sz="4000" b="1"/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2099989"/>
            <a:ext cx="8229600" cy="4137323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2911E-1CE3-471B-A2AE-ADEDDFADCB04}" type="datetime1">
              <a:rPr kumimoji="1" lang="ja-JP" altLang="en-US" smtClean="0"/>
              <a:t>2023/11/27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</p:spPr>
        <p:txBody>
          <a:bodyPr/>
          <a:lstStyle>
            <a:lvl1pPr>
              <a:defRPr sz="1600" b="1">
                <a:solidFill>
                  <a:srgbClr val="00ADA3"/>
                </a:solidFill>
              </a:defRPr>
            </a:lvl1pPr>
          </a:lstStyle>
          <a:p>
            <a:fld id="{E94A22AE-E180-4B52-92D3-9D118C875E44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3"/>
          </p:nvPr>
        </p:nvSpPr>
        <p:spPr>
          <a:xfrm>
            <a:off x="0" y="0"/>
            <a:ext cx="8424000" cy="720000"/>
          </a:xfrm>
        </p:spPr>
        <p:txBody>
          <a:bodyPr anchor="b">
            <a:normAutofit/>
          </a:bodyPr>
          <a:lstStyle>
            <a:lvl1pPr marL="0" indent="0">
              <a:buNone/>
              <a:defRPr sz="2000" b="1" baseline="0">
                <a:solidFill>
                  <a:schemeClr val="bg1"/>
                </a:solidFill>
                <a:latin typeface="+mj-lt"/>
                <a:ea typeface="+mj-ea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706294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(小)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/>
          <p:cNvSpPr/>
          <p:nvPr/>
        </p:nvSpPr>
        <p:spPr>
          <a:xfrm>
            <a:off x="467544" y="1556792"/>
            <a:ext cx="8208912" cy="107972"/>
          </a:xfrm>
          <a:prstGeom prst="rect">
            <a:avLst/>
          </a:prstGeom>
          <a:pattFill prst="ltUpDiag">
            <a:fgClr>
              <a:srgbClr val="00ADA3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rgbClr val="00AD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Picture 4" descr="C:\Users\38091\Downloads\市章セット\日野市章-白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24000" y="0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845840"/>
            <a:ext cx="8229600" cy="638944"/>
          </a:xfrm>
        </p:spPr>
        <p:txBody>
          <a:bodyPr>
            <a:noAutofit/>
          </a:bodyPr>
          <a:lstStyle>
            <a:lvl1pPr algn="l">
              <a:defRPr sz="4000" b="1"/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2911E-1CE3-471B-A2AE-ADEDDFADCB04}" type="datetime1">
              <a:rPr kumimoji="1" lang="ja-JP" altLang="en-US" smtClean="0"/>
              <a:t>2023/11/27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</p:spPr>
        <p:txBody>
          <a:bodyPr/>
          <a:lstStyle>
            <a:lvl1pPr>
              <a:defRPr sz="1600" b="1">
                <a:solidFill>
                  <a:srgbClr val="00ADA3"/>
                </a:solidFill>
              </a:defRPr>
            </a:lvl1pPr>
          </a:lstStyle>
          <a:p>
            <a:fld id="{E94A22AE-E180-4B52-92D3-9D118C875E44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3"/>
          </p:nvPr>
        </p:nvSpPr>
        <p:spPr>
          <a:xfrm>
            <a:off x="0" y="0"/>
            <a:ext cx="8424000" cy="720000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12" name="コンテンツ プレースホルダー 2">
            <a:extLst>
              <a:ext uri="{FF2B5EF4-FFF2-40B4-BE49-F238E27FC236}">
                <a16:creationId xmlns:a16="http://schemas.microsoft.com/office/drawing/2014/main" id="{E4B4D834-8955-4646-A077-DE4BEF8426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36773"/>
            <a:ext cx="8229600" cy="4500540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401816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(小)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/>
          <p:cNvSpPr/>
          <p:nvPr/>
        </p:nvSpPr>
        <p:spPr>
          <a:xfrm>
            <a:off x="467544" y="1556792"/>
            <a:ext cx="8208912" cy="107972"/>
          </a:xfrm>
          <a:prstGeom prst="rect">
            <a:avLst/>
          </a:prstGeom>
          <a:pattFill prst="ltUpDiag">
            <a:fgClr>
              <a:srgbClr val="00ADA3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rgbClr val="00AD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Picture 4" descr="C:\Users\38091\Downloads\市章セット\日野市章-白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24000" y="0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845840"/>
            <a:ext cx="8229600" cy="638944"/>
          </a:xfrm>
        </p:spPr>
        <p:txBody>
          <a:bodyPr>
            <a:noAutofit/>
          </a:bodyPr>
          <a:lstStyle>
            <a:lvl1pPr algn="l">
              <a:defRPr sz="4000" b="1"/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2911E-1CE3-471B-A2AE-ADEDDFADCB04}" type="datetime1">
              <a:rPr kumimoji="1" lang="ja-JP" altLang="en-US" smtClean="0"/>
              <a:t>2023/11/27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</p:spPr>
        <p:txBody>
          <a:bodyPr/>
          <a:lstStyle>
            <a:lvl1pPr>
              <a:defRPr sz="1600" b="1">
                <a:solidFill>
                  <a:srgbClr val="00ADA3"/>
                </a:solidFill>
              </a:defRPr>
            </a:lvl1pPr>
          </a:lstStyle>
          <a:p>
            <a:fld id="{E94A22AE-E180-4B52-92D3-9D118C875E44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3"/>
          </p:nvPr>
        </p:nvSpPr>
        <p:spPr>
          <a:xfrm>
            <a:off x="0" y="0"/>
            <a:ext cx="8424000" cy="720000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838716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0" y="0"/>
            <a:ext cx="9144000" cy="3420000"/>
          </a:xfrm>
          <a:prstGeom prst="rect">
            <a:avLst/>
          </a:prstGeom>
          <a:solidFill>
            <a:srgbClr val="00AD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Picture 4" descr="C:\Users\38091\Downloads\市章セット\日野市章-白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3999" y="0"/>
            <a:ext cx="3420001" cy="34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66000" y="3525211"/>
            <a:ext cx="7812000" cy="1620000"/>
          </a:xfrm>
        </p:spPr>
        <p:txBody>
          <a:bodyPr anchor="t"/>
          <a:lstStyle>
            <a:lvl1pPr algn="l">
              <a:defRPr sz="4000" b="1" cap="all">
                <a:solidFill>
                  <a:schemeClr val="tx1">
                    <a:lumMod val="65000"/>
                    <a:lumOff val="3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defRPr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66000" y="1844824"/>
            <a:ext cx="7812000" cy="1500187"/>
          </a:xfrm>
        </p:spPr>
        <p:txBody>
          <a:bodyPr anchor="b">
            <a:noAutofit/>
          </a:bodyPr>
          <a:lstStyle>
            <a:lvl1pPr marL="0" indent="0">
              <a:lnSpc>
                <a:spcPts val="7000"/>
              </a:lnSpc>
              <a:buNone/>
              <a:defRPr sz="6600" b="1" baseline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BA2BA-E666-44E2-BA3E-A15CB0B0887D}" type="datetime1">
              <a:rPr kumimoji="1" lang="ja-JP" altLang="en-US" smtClean="0"/>
              <a:t>2023/11/27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</p:spPr>
        <p:txBody>
          <a:bodyPr/>
          <a:lstStyle>
            <a:lvl1pPr>
              <a:defRPr sz="1600" b="1">
                <a:solidFill>
                  <a:srgbClr val="00ADA3"/>
                </a:solidFill>
              </a:defRPr>
            </a:lvl1pPr>
          </a:lstStyle>
          <a:p>
            <a:fld id="{E94A22AE-E180-4B52-92D3-9D118C875E44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3" hasCustomPrompt="1"/>
          </p:nvPr>
        </p:nvSpPr>
        <p:spPr>
          <a:xfrm>
            <a:off x="1998000" y="5589320"/>
            <a:ext cx="6480000" cy="720000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defRPr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kumimoji="1" lang="ja-JP" altLang="en-US" dirty="0"/>
              <a:t>問い合わせ先</a:t>
            </a:r>
          </a:p>
        </p:txBody>
      </p:sp>
    </p:spTree>
    <p:extLst>
      <p:ext uri="{BB962C8B-B14F-4D97-AF65-F5344CB8AC3E}">
        <p14:creationId xmlns:p14="http://schemas.microsoft.com/office/powerpoint/2010/main" val="67128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845840"/>
            <a:ext cx="8229600" cy="1143000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4952F-AA9B-4063-B59C-D8157C2CA762}" type="datetime1">
              <a:rPr kumimoji="1" lang="ja-JP" altLang="en-US" smtClean="0"/>
              <a:t>2023/11/27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</p:spPr>
        <p:txBody>
          <a:bodyPr/>
          <a:lstStyle>
            <a:lvl1pPr>
              <a:defRPr sz="1600" b="1">
                <a:solidFill>
                  <a:srgbClr val="00ADA3"/>
                </a:solidFill>
              </a:defRPr>
            </a:lvl1pPr>
          </a:lstStyle>
          <a:p>
            <a:fld id="{E94A22AE-E180-4B52-92D3-9D118C875E44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rgbClr val="00AD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Picture 4" descr="C:\Users\38091\Downloads\市章セット\日野市章-白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24000" y="0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テキスト プレースホルダー 9"/>
          <p:cNvSpPr>
            <a:spLocks noGrp="1"/>
          </p:cNvSpPr>
          <p:nvPr>
            <p:ph type="body" sz="quarter" idx="13"/>
          </p:nvPr>
        </p:nvSpPr>
        <p:spPr>
          <a:xfrm>
            <a:off x="0" y="0"/>
            <a:ext cx="8424000" cy="720000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10" name="正方形/長方形 9"/>
          <p:cNvSpPr/>
          <p:nvPr/>
        </p:nvSpPr>
        <p:spPr>
          <a:xfrm>
            <a:off x="467544" y="1772816"/>
            <a:ext cx="8208912" cy="107972"/>
          </a:xfrm>
          <a:prstGeom prst="rect">
            <a:avLst/>
          </a:prstGeom>
          <a:pattFill prst="ltUpDiag">
            <a:fgClr>
              <a:srgbClr val="00ADA3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8471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(2行)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845840"/>
            <a:ext cx="8229600" cy="1143000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4952F-AA9B-4063-B59C-D8157C2CA762}" type="datetime1">
              <a:rPr kumimoji="1" lang="ja-JP" altLang="en-US" smtClean="0"/>
              <a:t>2023/11/27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</p:spPr>
        <p:txBody>
          <a:bodyPr/>
          <a:lstStyle>
            <a:lvl1pPr>
              <a:defRPr sz="1600" b="1">
                <a:solidFill>
                  <a:srgbClr val="00ADA3"/>
                </a:solidFill>
              </a:defRPr>
            </a:lvl1pPr>
          </a:lstStyle>
          <a:p>
            <a:fld id="{E94A22AE-E180-4B52-92D3-9D118C875E44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rgbClr val="00AD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Picture 4" descr="C:\Users\38091\Downloads\市章セット\日野市章-白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24000" y="0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テキスト プレースホルダー 9"/>
          <p:cNvSpPr>
            <a:spLocks noGrp="1"/>
          </p:cNvSpPr>
          <p:nvPr>
            <p:ph type="body" sz="quarter" idx="13"/>
          </p:nvPr>
        </p:nvSpPr>
        <p:spPr>
          <a:xfrm>
            <a:off x="0" y="0"/>
            <a:ext cx="8424000" cy="720000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10" name="正方形/長方形 9"/>
          <p:cNvSpPr/>
          <p:nvPr/>
        </p:nvSpPr>
        <p:spPr>
          <a:xfrm>
            <a:off x="467544" y="2060848"/>
            <a:ext cx="8208912" cy="107972"/>
          </a:xfrm>
          <a:prstGeom prst="rect">
            <a:avLst/>
          </a:prstGeom>
          <a:pattFill prst="ltUpDiag">
            <a:fgClr>
              <a:srgbClr val="00ADA3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1967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(2行)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845840"/>
            <a:ext cx="8229600" cy="1143000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4952F-AA9B-4063-B59C-D8157C2CA762}" type="datetime1">
              <a:rPr kumimoji="1" lang="ja-JP" altLang="en-US" smtClean="0"/>
              <a:t>2023/11/27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</p:spPr>
        <p:txBody>
          <a:bodyPr/>
          <a:lstStyle>
            <a:lvl1pPr>
              <a:defRPr sz="1600" b="1" baseline="0">
                <a:solidFill>
                  <a:srgbClr val="00ADA3"/>
                </a:solidFill>
                <a:latin typeface="+mn-lt"/>
                <a:ea typeface="+mn-ea"/>
              </a:defRPr>
            </a:lvl1pPr>
          </a:lstStyle>
          <a:p>
            <a:fld id="{E94A22AE-E180-4B52-92D3-9D118C875E44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rgbClr val="00AD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Picture 4" descr="C:\Users\38091\Downloads\市章セット\日野市章-白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24000" y="0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テキスト プレースホルダー 9"/>
          <p:cNvSpPr>
            <a:spLocks noGrp="1"/>
          </p:cNvSpPr>
          <p:nvPr>
            <p:ph type="body" sz="quarter" idx="13"/>
          </p:nvPr>
        </p:nvSpPr>
        <p:spPr>
          <a:xfrm>
            <a:off x="0" y="0"/>
            <a:ext cx="8424000" cy="720000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10" name="正方形/長方形 9"/>
          <p:cNvSpPr/>
          <p:nvPr/>
        </p:nvSpPr>
        <p:spPr>
          <a:xfrm>
            <a:off x="467544" y="2060848"/>
            <a:ext cx="8208912" cy="107972"/>
          </a:xfrm>
          <a:prstGeom prst="rect">
            <a:avLst/>
          </a:prstGeom>
          <a:pattFill prst="ltUpDiag">
            <a:fgClr>
              <a:srgbClr val="00ADA3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コンテンツ プレースホルダー 2">
            <a:extLst>
              <a:ext uri="{FF2B5EF4-FFF2-40B4-BE49-F238E27FC236}">
                <a16:creationId xmlns:a16="http://schemas.microsoft.com/office/drawing/2014/main" id="{F10699FF-0F1D-4E1C-B3C5-08C09A8342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40827"/>
            <a:ext cx="8229600" cy="3996485"/>
          </a:xfrm>
        </p:spPr>
        <p:txBody>
          <a:bodyPr/>
          <a:lstStyle>
            <a:lvl1pPr>
              <a:defRPr baseline="0">
                <a:latin typeface="+mn-lt"/>
                <a:ea typeface="+mn-ea"/>
              </a:defRPr>
            </a:lvl1pPr>
            <a:lvl2pPr>
              <a:defRPr baseline="0">
                <a:latin typeface="+mn-lt"/>
                <a:ea typeface="+mn-ea"/>
              </a:defRPr>
            </a:lvl2pPr>
            <a:lvl3pPr>
              <a:defRPr baseline="0">
                <a:latin typeface="+mn-lt"/>
                <a:ea typeface="+mn-ea"/>
              </a:defRPr>
            </a:lvl3pPr>
            <a:lvl4pPr>
              <a:defRPr baseline="0">
                <a:latin typeface="+mn-lt"/>
                <a:ea typeface="+mn-ea"/>
              </a:defRPr>
            </a:lvl4pPr>
            <a:lvl5pPr>
              <a:defRPr baseline="0">
                <a:latin typeface="+mn-lt"/>
                <a:ea typeface="+mn-ea"/>
              </a:defRPr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23645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IZ UDPゴシック" panose="020B0400000000000000" pitchFamily="50" charset="-128"/>
                <a:ea typeface="BIZ UDPゴシック" panose="020B0400000000000000" pitchFamily="50" charset="-128"/>
              </a:defRPr>
            </a:lvl1pPr>
          </a:lstStyle>
          <a:p>
            <a:fld id="{63841985-0CC9-435F-83CF-3C75425DE759}" type="datetime1">
              <a:rPr lang="ja-JP" altLang="en-US" smtClean="0"/>
              <a:pPr/>
              <a:t>2023/11/27</a:t>
            </a:fld>
            <a:endParaRPr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BIZ UDPゴシック" panose="020B0400000000000000" pitchFamily="50" charset="-128"/>
                <a:ea typeface="BIZ UDPゴシック" panose="020B0400000000000000" pitchFamily="50" charset="-128"/>
              </a:defRPr>
            </a:lvl1pPr>
          </a:lstStyle>
          <a:p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</p:spPr>
        <p:txBody>
          <a:bodyPr/>
          <a:lstStyle>
            <a:lvl1pPr>
              <a:defRPr sz="1600" b="1">
                <a:solidFill>
                  <a:srgbClr val="00ADA3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defRPr>
            </a:lvl1pPr>
          </a:lstStyle>
          <a:p>
            <a:fld id="{E94A22AE-E180-4B52-92D3-9D118C875E44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rgbClr val="00AD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kumimoji="1" lang="ja-JP" altLang="en-US" dirty="0"/>
          </a:p>
        </p:txBody>
      </p:sp>
      <p:pic>
        <p:nvPicPr>
          <p:cNvPr id="6" name="Picture 4" descr="C:\Users\38091\Downloads\市章セット\日野市章-白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24000" y="0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テキスト プレースホルダー 9"/>
          <p:cNvSpPr>
            <a:spLocks noGrp="1"/>
          </p:cNvSpPr>
          <p:nvPr>
            <p:ph type="body" sz="quarter" idx="13"/>
          </p:nvPr>
        </p:nvSpPr>
        <p:spPr>
          <a:xfrm>
            <a:off x="0" y="0"/>
            <a:ext cx="8424000" cy="7200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409271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BIZ UDPゴシック" panose="020B0400000000000000" pitchFamily="50" charset="-128"/>
              </a:defRPr>
            </a:lvl1pPr>
          </a:lstStyle>
          <a:p>
            <a:fld id="{6F15CE99-4565-4F60-B1A7-E50FA176C2FC}" type="datetime1">
              <a:rPr lang="ja-JP" altLang="en-US" smtClean="0"/>
              <a:pPr/>
              <a:t>2023/11/27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BIZ UDPゴシック" panose="020B0400000000000000" pitchFamily="50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BIZ UDPゴシック" panose="020B0400000000000000" pitchFamily="50" charset="-128"/>
              </a:defRPr>
            </a:lvl1pPr>
          </a:lstStyle>
          <a:p>
            <a:fld id="{E94A22AE-E180-4B52-92D3-9D118C875E44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4228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2" r:id="rId4"/>
    <p:sldLayoutId id="2147483651" r:id="rId5"/>
    <p:sldLayoutId id="2147483654" r:id="rId6"/>
    <p:sldLayoutId id="2147483661" r:id="rId7"/>
    <p:sldLayoutId id="2147483663" r:id="rId8"/>
    <p:sldLayoutId id="2147483655" r:id="rId9"/>
    <p:sldLayoutId id="2147483664" r:id="rId10"/>
    <p:sldLayoutId id="214748366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b="1" kern="1200">
          <a:solidFill>
            <a:schemeClr val="tx1"/>
          </a:solidFill>
          <a:latin typeface="+mj-ea"/>
          <a:ea typeface="+mj-ea"/>
          <a:cs typeface="BIZ UDPゴシック" panose="020B0400000000000000" pitchFamily="50" charset="-128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 baseline="0">
          <a:solidFill>
            <a:schemeClr val="tx1"/>
          </a:solidFill>
          <a:latin typeface="+mn-lt"/>
          <a:ea typeface="+mn-ea"/>
          <a:cs typeface="BIZ UDPゴシック" panose="020B0400000000000000" pitchFamily="50" charset="-128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 baseline="0">
          <a:solidFill>
            <a:schemeClr val="tx1"/>
          </a:solidFill>
          <a:latin typeface="+mn-lt"/>
          <a:ea typeface="+mn-ea"/>
          <a:cs typeface="BIZ UDPゴシック" panose="020B0400000000000000" pitchFamily="50" charset="-128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 baseline="0">
          <a:solidFill>
            <a:schemeClr val="tx1"/>
          </a:solidFill>
          <a:latin typeface="+mn-lt"/>
          <a:ea typeface="+mn-ea"/>
          <a:cs typeface="BIZ UDPゴシック" panose="020B0400000000000000" pitchFamily="50" charset="-128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 baseline="0">
          <a:solidFill>
            <a:schemeClr val="tx1"/>
          </a:solidFill>
          <a:latin typeface="+mn-lt"/>
          <a:ea typeface="+mn-ea"/>
          <a:cs typeface="BIZ UDPゴシック" panose="020B0400000000000000" pitchFamily="50" charset="-128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 baseline="0">
          <a:solidFill>
            <a:schemeClr val="tx1"/>
          </a:solidFill>
          <a:latin typeface="+mn-lt"/>
          <a:ea typeface="+mn-ea"/>
          <a:cs typeface="BIZ UDPゴシック" panose="020B0400000000000000" pitchFamily="50" charset="-128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A22AE-E180-4B52-92D3-9D118C875E44}" type="slidenum">
              <a:rPr kumimoji="1" lang="ja-JP" altLang="en-US" smtClean="0"/>
              <a:t>1</a:t>
            </a:fld>
            <a:endParaRPr kumimoji="1" lang="ja-JP" altLang="en-US"/>
          </a:p>
        </p:txBody>
      </p:sp>
      <p:sp>
        <p:nvSpPr>
          <p:cNvPr id="13" name="テキスト プレースホルダー 12">
            <a:extLst>
              <a:ext uri="{FF2B5EF4-FFF2-40B4-BE49-F238E27FC236}">
                <a16:creationId xmlns:a16="http://schemas.microsoft.com/office/drawing/2014/main" id="{D6F4E7F7-ECE2-46B5-8D1F-EB4BAB4C85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8072" y="1720133"/>
            <a:ext cx="5457709" cy="1500187"/>
          </a:xfrm>
        </p:spPr>
        <p:txBody>
          <a:bodyPr/>
          <a:lstStyle/>
          <a:p>
            <a:r>
              <a:rPr lang="en-US" altLang="ja-JP" dirty="0">
                <a:ea typeface="BIZ UDPゴシック" panose="020B0400000000000000" pitchFamily="50" charset="-128"/>
              </a:rPr>
              <a:t>SNS</a:t>
            </a:r>
            <a:r>
              <a:rPr lang="ja-JP" altLang="en-US" sz="4400" dirty="0">
                <a:ea typeface="BIZ UDPゴシック" panose="020B0400000000000000" pitchFamily="50" charset="-128"/>
              </a:rPr>
              <a:t>等相談事業について</a:t>
            </a:r>
            <a:endParaRPr lang="ja-JP" altLang="en-US" dirty="0">
              <a:ea typeface="BIZ UDPゴシック" panose="020B0400000000000000" pitchFamily="50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430C3E0-28A9-44C2-A59A-339A3466943C}"/>
              </a:ext>
            </a:extLst>
          </p:cNvPr>
          <p:cNvSpPr txBox="1"/>
          <p:nvPr/>
        </p:nvSpPr>
        <p:spPr>
          <a:xfrm>
            <a:off x="7232072" y="5894685"/>
            <a:ext cx="14270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健康課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BF425FDF-47E3-443E-A774-50553951634F}"/>
              </a:ext>
            </a:extLst>
          </p:cNvPr>
          <p:cNvSpPr txBox="1"/>
          <p:nvPr/>
        </p:nvSpPr>
        <p:spPr>
          <a:xfrm>
            <a:off x="278072" y="3637681"/>
            <a:ext cx="868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NPO</a:t>
            </a:r>
            <a:r>
              <a:rPr lang="ja-JP" altLang="en-US" sz="2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法人自殺対策支援センターライフリンクと連携自治体協定を締結</a:t>
            </a:r>
            <a:endParaRPr kumimoji="1" lang="ja-JP" altLang="en-US" sz="2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39967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4FB3CA26-31BD-442C-A1C9-065AF62AF77F}"/>
              </a:ext>
            </a:extLst>
          </p:cNvPr>
          <p:cNvSpPr/>
          <p:nvPr/>
        </p:nvSpPr>
        <p:spPr>
          <a:xfrm>
            <a:off x="0" y="720000"/>
            <a:ext cx="2420252" cy="6138000"/>
          </a:xfrm>
          <a:prstGeom prst="rect">
            <a:avLst/>
          </a:prstGeom>
          <a:solidFill>
            <a:srgbClr val="D2F6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0AEA9CD3-3945-4B04-9EFA-F4769AB4F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A22AE-E180-4B52-92D3-9D118C875E44}" type="slidenum">
              <a:rPr lang="ja-JP" altLang="en-US" smtClean="0"/>
              <a:pPr/>
              <a:t>2</a:t>
            </a:fld>
            <a:endParaRPr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07217EF-6140-47B0-B23A-C4FD5F31B0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ja-JP" altLang="en-US" spc="100" dirty="0"/>
              <a:t>東京都</a:t>
            </a:r>
            <a:r>
              <a:rPr lang="ja-JP" altLang="en-US" dirty="0"/>
              <a:t>２６市初！自殺防止対策を強化</a:t>
            </a:r>
          </a:p>
        </p:txBody>
      </p:sp>
      <p:sp>
        <p:nvSpPr>
          <p:cNvPr id="6" name="楕円 5">
            <a:extLst>
              <a:ext uri="{FF2B5EF4-FFF2-40B4-BE49-F238E27FC236}">
                <a16:creationId xmlns:a16="http://schemas.microsoft.com/office/drawing/2014/main" id="{C9F4586A-5441-4AAE-ABE1-7722922C14E1}"/>
              </a:ext>
            </a:extLst>
          </p:cNvPr>
          <p:cNvSpPr/>
          <p:nvPr/>
        </p:nvSpPr>
        <p:spPr>
          <a:xfrm>
            <a:off x="354419" y="949972"/>
            <a:ext cx="1635993" cy="163599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4000" sy="104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21087A00-4E5C-4760-83B5-4ADD846787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48" y="1264527"/>
            <a:ext cx="949134" cy="949134"/>
          </a:xfrm>
          <a:prstGeom prst="rect">
            <a:avLst/>
          </a:prstGeom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E3F925B7-4AC0-434C-A45E-499980F74204}"/>
              </a:ext>
            </a:extLst>
          </p:cNvPr>
          <p:cNvSpPr txBox="1"/>
          <p:nvPr/>
        </p:nvSpPr>
        <p:spPr>
          <a:xfrm>
            <a:off x="2486584" y="1243342"/>
            <a:ext cx="641903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spc="100" dirty="0">
                <a:solidFill>
                  <a:schemeClr val="accent6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締結日</a:t>
            </a:r>
            <a:r>
              <a:rPr lang="en-US" altLang="ja-JP" sz="3200" spc="100" dirty="0">
                <a:solidFill>
                  <a:schemeClr val="accent6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	</a:t>
            </a:r>
            <a:r>
              <a:rPr lang="ja-JP" altLang="en-US" sz="2400" spc="100" dirty="0">
                <a:solidFill>
                  <a:schemeClr val="accent6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令和</a:t>
            </a:r>
            <a:r>
              <a:rPr lang="ja-JP" altLang="en-US" sz="4400" b="1" spc="100" dirty="0">
                <a:solidFill>
                  <a:srgbClr val="1D8173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５</a:t>
            </a:r>
            <a:r>
              <a:rPr lang="ja-JP" altLang="en-US" sz="2400" spc="100" dirty="0">
                <a:solidFill>
                  <a:schemeClr val="accent6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年</a:t>
            </a:r>
            <a:r>
              <a:rPr lang="ja-JP" altLang="en-US" sz="4400" b="1" spc="100" dirty="0">
                <a:solidFill>
                  <a:srgbClr val="1D8173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９</a:t>
            </a:r>
            <a:r>
              <a:rPr lang="ja-JP" altLang="en-US" sz="2400" spc="100" dirty="0">
                <a:solidFill>
                  <a:schemeClr val="accent6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月</a:t>
            </a:r>
            <a:r>
              <a:rPr lang="ja-JP" altLang="en-US" sz="4400" b="1" spc="100" dirty="0">
                <a:solidFill>
                  <a:srgbClr val="1D8173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２７</a:t>
            </a:r>
            <a:r>
              <a:rPr lang="ja-JP" altLang="en-US" sz="2400" spc="100" dirty="0">
                <a:solidFill>
                  <a:schemeClr val="accent6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日</a:t>
            </a:r>
            <a:endParaRPr lang="en-US" altLang="ja-JP" sz="2400" spc="100" dirty="0">
              <a:solidFill>
                <a:schemeClr val="accent6">
                  <a:lumMod val="50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ja-JP" altLang="en-US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6AFF76EA-4125-4214-A486-F53ED4038CBC}"/>
              </a:ext>
            </a:extLst>
          </p:cNvPr>
          <p:cNvSpPr txBox="1"/>
          <p:nvPr/>
        </p:nvSpPr>
        <p:spPr>
          <a:xfrm>
            <a:off x="2486584" y="2851634"/>
            <a:ext cx="672374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spc="100" dirty="0">
                <a:solidFill>
                  <a:schemeClr val="accent6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締結先</a:t>
            </a:r>
            <a:r>
              <a:rPr lang="en-US" altLang="ja-JP" sz="3200" spc="100" dirty="0">
                <a:solidFill>
                  <a:schemeClr val="accent6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	</a:t>
            </a:r>
            <a:r>
              <a:rPr lang="en-US" altLang="ja-JP" sz="3200" b="1" spc="100" dirty="0">
                <a:solidFill>
                  <a:srgbClr val="1D8173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NPO</a:t>
            </a:r>
            <a:r>
              <a:rPr lang="ja-JP" altLang="en-US" sz="3200" b="1" spc="100" dirty="0">
                <a:solidFill>
                  <a:srgbClr val="1D8173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法人　</a:t>
            </a:r>
            <a:endParaRPr lang="en-US" altLang="ja-JP" sz="3200" b="1" spc="100" dirty="0">
              <a:solidFill>
                <a:srgbClr val="1D8173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en-US" altLang="ja-JP" sz="3200" b="1" spc="100" dirty="0">
                <a:solidFill>
                  <a:srgbClr val="1D8173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		</a:t>
            </a:r>
            <a:r>
              <a:rPr lang="ja-JP" altLang="en-US" sz="3200" b="1" spc="100" dirty="0">
                <a:solidFill>
                  <a:srgbClr val="1D8173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自殺対策支援センター</a:t>
            </a:r>
            <a:endParaRPr lang="en-US" altLang="ja-JP" sz="3200" b="1" spc="100" dirty="0">
              <a:solidFill>
                <a:srgbClr val="1D8173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en-US" altLang="ja-JP" sz="3200" b="1" spc="100" dirty="0">
                <a:solidFill>
                  <a:srgbClr val="1D8173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		</a:t>
            </a:r>
            <a:r>
              <a:rPr lang="ja-JP" altLang="en-US" sz="3200" b="1" spc="100" dirty="0">
                <a:solidFill>
                  <a:srgbClr val="1D8173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ライフリンク</a:t>
            </a:r>
            <a:endParaRPr lang="en-US" altLang="ja-JP" sz="3200" b="1" spc="100" dirty="0">
              <a:solidFill>
                <a:srgbClr val="1D8173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ja-JP" altLang="en-US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9" name="楕円 18">
            <a:extLst>
              <a:ext uri="{FF2B5EF4-FFF2-40B4-BE49-F238E27FC236}">
                <a16:creationId xmlns:a16="http://schemas.microsoft.com/office/drawing/2014/main" id="{71ED284A-236B-42EE-93F1-98BFC3B1A17D}"/>
              </a:ext>
            </a:extLst>
          </p:cNvPr>
          <p:cNvSpPr/>
          <p:nvPr/>
        </p:nvSpPr>
        <p:spPr>
          <a:xfrm>
            <a:off x="372773" y="2912074"/>
            <a:ext cx="1635993" cy="163599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4000" sy="104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0" name="楕円 19">
            <a:extLst>
              <a:ext uri="{FF2B5EF4-FFF2-40B4-BE49-F238E27FC236}">
                <a16:creationId xmlns:a16="http://schemas.microsoft.com/office/drawing/2014/main" id="{9F747896-4841-4DB5-B941-527147E497FE}"/>
              </a:ext>
            </a:extLst>
          </p:cNvPr>
          <p:cNvSpPr/>
          <p:nvPr/>
        </p:nvSpPr>
        <p:spPr>
          <a:xfrm>
            <a:off x="372772" y="4874176"/>
            <a:ext cx="1635993" cy="163599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4000" sy="104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A9A803BA-89B6-4512-AFCE-25B6DF1CF5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85" y="3193442"/>
            <a:ext cx="1170308" cy="1170308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8E8BE6F8-096A-474B-AC14-F784B89043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23" y="5184688"/>
            <a:ext cx="1079109" cy="1079109"/>
          </a:xfrm>
          <a:prstGeom prst="rect">
            <a:avLst/>
          </a:prstGeom>
        </p:spPr>
      </p:pic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6F7B5B92-B8C2-4BC8-BF4C-E36B182A6C0B}"/>
              </a:ext>
            </a:extLst>
          </p:cNvPr>
          <p:cNvSpPr txBox="1"/>
          <p:nvPr/>
        </p:nvSpPr>
        <p:spPr>
          <a:xfrm>
            <a:off x="2486584" y="5083325"/>
            <a:ext cx="654086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spc="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締結名</a:t>
            </a:r>
            <a:r>
              <a:rPr lang="en-US" altLang="ja-JP" sz="3200" spc="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	</a:t>
            </a:r>
            <a:r>
              <a:rPr lang="ja-JP" altLang="en-US" sz="3200" b="1" spc="100" dirty="0">
                <a:solidFill>
                  <a:srgbClr val="1D8173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自殺対策</a:t>
            </a:r>
            <a:r>
              <a:rPr lang="en-US" altLang="ja-JP" sz="3200" b="1" spc="100" dirty="0">
                <a:solidFill>
                  <a:srgbClr val="1D8173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SNS</a:t>
            </a:r>
            <a:r>
              <a:rPr lang="ja-JP" altLang="en-US" sz="3200" b="1" spc="100" dirty="0">
                <a:solidFill>
                  <a:srgbClr val="1D8173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等相談事</a:t>
            </a:r>
            <a:endParaRPr lang="en-US" altLang="ja-JP" sz="3200" b="1" spc="100" dirty="0">
              <a:solidFill>
                <a:srgbClr val="1D8173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en-US" altLang="ja-JP" sz="3200" b="1" spc="100" dirty="0">
                <a:solidFill>
                  <a:srgbClr val="1D8173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		</a:t>
            </a:r>
            <a:r>
              <a:rPr lang="ja-JP" altLang="en-US" sz="3200" b="1" spc="100" dirty="0">
                <a:solidFill>
                  <a:srgbClr val="1D8173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業における</a:t>
            </a:r>
            <a:r>
              <a:rPr lang="en-US" altLang="ja-JP" sz="3200" b="1" spc="100" dirty="0">
                <a:solidFill>
                  <a:srgbClr val="1D8173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『</a:t>
            </a:r>
            <a:r>
              <a:rPr lang="ja-JP" altLang="en-US" sz="3200" b="1" spc="100" dirty="0">
                <a:solidFill>
                  <a:srgbClr val="1D8173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連携自治体</a:t>
            </a:r>
            <a:endParaRPr lang="en-US" altLang="ja-JP" sz="3200" b="1" spc="100" dirty="0">
              <a:solidFill>
                <a:srgbClr val="1D8173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en-US" altLang="ja-JP" sz="3200" b="1" spc="100" dirty="0">
                <a:solidFill>
                  <a:srgbClr val="1D8173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		</a:t>
            </a:r>
            <a:r>
              <a:rPr lang="ja-JP" altLang="en-US" sz="3200" b="1" spc="100" dirty="0">
                <a:solidFill>
                  <a:srgbClr val="1D8173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事業</a:t>
            </a:r>
            <a:r>
              <a:rPr lang="en-US" altLang="ja-JP" sz="3200" b="1" spc="100" dirty="0">
                <a:solidFill>
                  <a:srgbClr val="1D8173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』</a:t>
            </a:r>
          </a:p>
          <a:p>
            <a:endParaRPr kumimoji="1" lang="ja-JP" altLang="en-US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B66E567E-B869-4943-B3C6-48F07DBC5984}"/>
              </a:ext>
            </a:extLst>
          </p:cNvPr>
          <p:cNvSpPr/>
          <p:nvPr/>
        </p:nvSpPr>
        <p:spPr>
          <a:xfrm>
            <a:off x="3186810" y="2456015"/>
            <a:ext cx="5323296" cy="98422"/>
          </a:xfrm>
          <a:prstGeom prst="rect">
            <a:avLst/>
          </a:prstGeom>
          <a:solidFill>
            <a:srgbClr val="24A29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/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26DFB760-F6B2-4592-A586-FF5B6999CBF7}"/>
              </a:ext>
            </a:extLst>
          </p:cNvPr>
          <p:cNvSpPr/>
          <p:nvPr/>
        </p:nvSpPr>
        <p:spPr>
          <a:xfrm>
            <a:off x="3186810" y="4610161"/>
            <a:ext cx="5323296" cy="98422"/>
          </a:xfrm>
          <a:prstGeom prst="rect">
            <a:avLst/>
          </a:prstGeom>
          <a:solidFill>
            <a:srgbClr val="24A29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86569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61803657-8BBD-487A-902C-02771524F336}"/>
              </a:ext>
            </a:extLst>
          </p:cNvPr>
          <p:cNvSpPr/>
          <p:nvPr/>
        </p:nvSpPr>
        <p:spPr>
          <a:xfrm>
            <a:off x="286652" y="1349170"/>
            <a:ext cx="8410778" cy="2055906"/>
          </a:xfrm>
          <a:prstGeom prst="roundRect">
            <a:avLst>
              <a:gd name="adj" fmla="val 1288"/>
            </a:avLst>
          </a:prstGeom>
          <a:solidFill>
            <a:srgbClr val="D2F6ED">
              <a:alpha val="6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Clr>
                <a:srgbClr val="1D8173"/>
              </a:buClr>
            </a:pPr>
            <a:r>
              <a:rPr lang="ja-JP" altLang="en-US" sz="2000" spc="150" dirty="0">
                <a:solidFill>
                  <a:schemeClr val="tx1">
                    <a:lumMod val="90000"/>
                    <a:lumOff val="1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自殺のリスクを抱えた方の、生きづらさや生活のしづらさの課題解決に向け、若年層でもアクセスしやすい</a:t>
            </a:r>
            <a:r>
              <a:rPr lang="en-US" altLang="ja-JP" sz="2000" spc="150" dirty="0">
                <a:solidFill>
                  <a:schemeClr val="tx1">
                    <a:lumMod val="90000"/>
                    <a:lumOff val="1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SNS</a:t>
            </a:r>
            <a:r>
              <a:rPr lang="ja-JP" altLang="en-US" sz="2000" spc="150" dirty="0">
                <a:solidFill>
                  <a:schemeClr val="tx1">
                    <a:lumMod val="90000"/>
                    <a:lumOff val="1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やメール等を活用し、専門的な団体と連携し、「入り口から出口まで」の包括的な支援を目的とする。</a:t>
            </a:r>
            <a:endParaRPr lang="en-US" altLang="ja-JP" sz="2000" spc="150" dirty="0">
              <a:solidFill>
                <a:schemeClr val="tx1">
                  <a:lumMod val="90000"/>
                  <a:lumOff val="10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1DE71D82-F427-40F2-ADE8-70D18B1DC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A22AE-E180-4B52-92D3-9D118C875E44}" type="slidenum">
              <a:rPr lang="ja-JP" altLang="en-US" smtClean="0"/>
              <a:pPr/>
              <a:t>3</a:t>
            </a:fld>
            <a:endParaRPr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49E0E69-E300-479F-8209-7D176F542F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ja-JP" altLang="en-US" spc="100" dirty="0"/>
              <a:t>東京都</a:t>
            </a:r>
            <a:r>
              <a:rPr lang="ja-JP" altLang="en-US" dirty="0"/>
              <a:t>２６市初！自殺防止対策を強化</a:t>
            </a:r>
            <a:endParaRPr kumimoji="1" lang="ja-JP" altLang="en-US" dirty="0"/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7D19104A-0ED1-4B93-BE06-C32D66B6FED6}"/>
              </a:ext>
            </a:extLst>
          </p:cNvPr>
          <p:cNvSpPr/>
          <p:nvPr/>
        </p:nvSpPr>
        <p:spPr>
          <a:xfrm>
            <a:off x="286652" y="4000010"/>
            <a:ext cx="8410777" cy="2566380"/>
          </a:xfrm>
          <a:prstGeom prst="roundRect">
            <a:avLst>
              <a:gd name="adj" fmla="val 1288"/>
            </a:avLst>
          </a:prstGeom>
          <a:solidFill>
            <a:srgbClr val="D2F6ED">
              <a:alpha val="6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1D8173"/>
              </a:buClr>
              <a:buFont typeface="Arial" panose="020B0604020202020204" pitchFamily="34" charset="0"/>
              <a:buChar char="•"/>
            </a:pPr>
            <a:r>
              <a:rPr lang="en-US" altLang="ja-JP" sz="2000" spc="150" dirty="0">
                <a:solidFill>
                  <a:schemeClr val="tx1">
                    <a:lumMod val="90000"/>
                    <a:lumOff val="1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SNS</a:t>
            </a:r>
            <a:r>
              <a:rPr lang="ja-JP" altLang="en-US" sz="2000" spc="150" dirty="0">
                <a:solidFill>
                  <a:schemeClr val="tx1">
                    <a:lumMod val="90000"/>
                    <a:lumOff val="1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等を活用した相談事業　</a:t>
            </a:r>
            <a:r>
              <a:rPr lang="ja-JP" altLang="en-US" sz="2000" spc="150" dirty="0">
                <a:solidFill>
                  <a:srgbClr val="1D8173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▶</a:t>
            </a:r>
            <a:r>
              <a:rPr lang="ja-JP" altLang="en-US" sz="2000" spc="150" dirty="0">
                <a:solidFill>
                  <a:schemeClr val="tx1">
                    <a:lumMod val="90000"/>
                    <a:lumOff val="1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電話・メールも</a:t>
            </a:r>
            <a:r>
              <a:rPr lang="en-US" altLang="ja-JP" sz="2000" spc="150" dirty="0">
                <a:solidFill>
                  <a:schemeClr val="tx1">
                    <a:lumMod val="90000"/>
                    <a:lumOff val="1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OK</a:t>
            </a: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Clr>
                <a:srgbClr val="1D8173"/>
              </a:buClr>
              <a:buFont typeface="Arial" panose="020B0604020202020204" pitchFamily="34" charset="0"/>
              <a:buChar char="•"/>
            </a:pPr>
            <a:r>
              <a:rPr lang="ja-JP" altLang="en-US" sz="2000" spc="150" dirty="0">
                <a:solidFill>
                  <a:schemeClr val="tx1">
                    <a:lumMod val="90000"/>
                    <a:lumOff val="1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日野市とライフリンクが連携。相談者の悩みに対し、具体的支援を行い地域で安心して生活できる環境を整える</a:t>
            </a:r>
            <a:br>
              <a:rPr lang="en-US" altLang="ja-JP" sz="2000" spc="150" dirty="0">
                <a:solidFill>
                  <a:schemeClr val="tx1">
                    <a:lumMod val="90000"/>
                    <a:lumOff val="1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lang="ja-JP" altLang="en-US" sz="2000" spc="150" dirty="0">
                <a:solidFill>
                  <a:srgbClr val="1D8173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▶</a:t>
            </a:r>
            <a:r>
              <a:rPr lang="ja-JP" altLang="en-US" sz="2000" spc="150" dirty="0">
                <a:solidFill>
                  <a:schemeClr val="tx1">
                    <a:lumMod val="90000"/>
                    <a:lumOff val="1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市の</a:t>
            </a:r>
            <a:r>
              <a:rPr lang="ja-JP" altLang="en-US" sz="2400" b="1" spc="200" dirty="0">
                <a:solidFill>
                  <a:srgbClr val="F56F89"/>
                </a:solidFill>
                <a:effectLst>
                  <a:outerShdw blurRad="63500" dist="38100" dir="2700000" algn="tl" rotWithShape="0">
                    <a:schemeClr val="accent6">
                      <a:alpha val="45000"/>
                    </a:scheme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専任職員が担当</a:t>
            </a:r>
            <a:r>
              <a:rPr lang="ja-JP" altLang="en-US" sz="2000" spc="150" dirty="0">
                <a:solidFill>
                  <a:schemeClr val="tx1">
                    <a:lumMod val="90000"/>
                    <a:lumOff val="1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し、支援内容をコーディネートする</a:t>
            </a:r>
            <a:endParaRPr lang="en-US" altLang="ja-JP" sz="2000" spc="150" dirty="0">
              <a:solidFill>
                <a:schemeClr val="tx1">
                  <a:lumMod val="90000"/>
                  <a:lumOff val="10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458741AE-D446-462A-8E88-D3F245BC678B}"/>
              </a:ext>
            </a:extLst>
          </p:cNvPr>
          <p:cNvSpPr/>
          <p:nvPr/>
        </p:nvSpPr>
        <p:spPr>
          <a:xfrm>
            <a:off x="446570" y="1056515"/>
            <a:ext cx="1543596" cy="51683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1D81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b="1" dirty="0">
                <a:solidFill>
                  <a:srgbClr val="1D8173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目的</a:t>
            </a:r>
          </a:p>
        </p:txBody>
      </p: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9C33ED31-C64F-4D5E-B2A5-2EAA46C83F03}"/>
              </a:ext>
            </a:extLst>
          </p:cNvPr>
          <p:cNvSpPr/>
          <p:nvPr/>
        </p:nvSpPr>
        <p:spPr>
          <a:xfrm>
            <a:off x="446570" y="3630706"/>
            <a:ext cx="1543596" cy="51683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1D81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b="1" dirty="0">
                <a:solidFill>
                  <a:srgbClr val="1D8173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内容</a:t>
            </a:r>
            <a:endParaRPr kumimoji="1" lang="ja-JP" altLang="en-US" sz="2800" b="1" dirty="0">
              <a:solidFill>
                <a:srgbClr val="1D8173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23769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FF661AF9-165F-4DA5-A4E2-79FA009F1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A22AE-E180-4B52-92D3-9D118C875E44}" type="slidenum">
              <a:rPr lang="ja-JP" altLang="en-US" smtClean="0"/>
              <a:pPr/>
              <a:t>4</a:t>
            </a:fld>
            <a:endParaRPr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64E4E5D-BA15-4E23-9D65-D119476A1E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ja-JP" altLang="en-US" spc="100" dirty="0"/>
              <a:t>東京都</a:t>
            </a:r>
            <a:r>
              <a:rPr lang="ja-JP" altLang="en-US" dirty="0"/>
              <a:t>２６市初！自殺防止対策を強化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A4E24846-5C0C-4271-90F8-D7F9A2F5497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71818" y="1434027"/>
            <a:ext cx="914227" cy="3205531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C838FFD7-1A43-4071-85EB-8406DF414F73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701" y="1133545"/>
            <a:ext cx="1912370" cy="3506013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EF7BF181-7D05-4C69-AECF-265AAE325623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541" y="2257315"/>
            <a:ext cx="794081" cy="2382243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C525FC17-E305-4FCC-93D2-7F9A423D0AC8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239" y="1827446"/>
            <a:ext cx="782981" cy="2812112"/>
          </a:xfrm>
          <a:prstGeom prst="rect">
            <a:avLst/>
          </a:prstGeom>
        </p:spPr>
      </p:pic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1C8005A5-C3C9-45F7-A597-249FD177D951}"/>
              </a:ext>
            </a:extLst>
          </p:cNvPr>
          <p:cNvSpPr/>
          <p:nvPr/>
        </p:nvSpPr>
        <p:spPr>
          <a:xfrm>
            <a:off x="0" y="2159103"/>
            <a:ext cx="9144000" cy="2044117"/>
          </a:xfrm>
          <a:prstGeom prst="roundRect">
            <a:avLst>
              <a:gd name="adj" fmla="val 1288"/>
            </a:avLst>
          </a:prstGeom>
          <a:solidFill>
            <a:srgbClr val="D2F6ED">
              <a:alpha val="6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5100" b="1" spc="140" dirty="0">
                <a:solidFill>
                  <a:srgbClr val="1D8173"/>
                </a:solidFill>
                <a:effectLst>
                  <a:outerShdw blurRad="63500" dist="38100" dir="2700000" algn="tl" rotWithShape="0">
                    <a:schemeClr val="tx1">
                      <a:alpha val="40000"/>
                    </a:scheme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子ども・若者・女性の支援強化</a:t>
            </a:r>
          </a:p>
        </p:txBody>
      </p: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4D469C65-098E-4D2B-85C7-477550E9B1CB}"/>
              </a:ext>
            </a:extLst>
          </p:cNvPr>
          <p:cNvGrpSpPr/>
          <p:nvPr/>
        </p:nvGrpSpPr>
        <p:grpSpPr>
          <a:xfrm rot="18900000" flipH="1">
            <a:off x="376398" y="6009675"/>
            <a:ext cx="349439" cy="337147"/>
            <a:chOff x="1123720" y="5439739"/>
            <a:chExt cx="525999" cy="507496"/>
          </a:xfrm>
        </p:grpSpPr>
        <p:sp>
          <p:nvSpPr>
            <p:cNvPr id="14" name="L 字 13">
              <a:extLst>
                <a:ext uri="{FF2B5EF4-FFF2-40B4-BE49-F238E27FC236}">
                  <a16:creationId xmlns:a16="http://schemas.microsoft.com/office/drawing/2014/main" id="{859BDA1A-35C1-4103-A373-24AF9B03A171}"/>
                </a:ext>
              </a:extLst>
            </p:cNvPr>
            <p:cNvSpPr/>
            <p:nvPr/>
          </p:nvSpPr>
          <p:spPr>
            <a:xfrm>
              <a:off x="1123720" y="5596569"/>
              <a:ext cx="350666" cy="350666"/>
            </a:xfrm>
            <a:prstGeom prst="corner">
              <a:avLst>
                <a:gd name="adj1" fmla="val 19879"/>
                <a:gd name="adj2" fmla="val 19879"/>
              </a:avLst>
            </a:prstGeom>
            <a:solidFill>
              <a:srgbClr val="1D81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L 字 14">
              <a:extLst>
                <a:ext uri="{FF2B5EF4-FFF2-40B4-BE49-F238E27FC236}">
                  <a16:creationId xmlns:a16="http://schemas.microsoft.com/office/drawing/2014/main" id="{7BAAE7DA-92F7-4458-AB14-0C0413E1C8F1}"/>
                </a:ext>
              </a:extLst>
            </p:cNvPr>
            <p:cNvSpPr/>
            <p:nvPr/>
          </p:nvSpPr>
          <p:spPr>
            <a:xfrm>
              <a:off x="1299053" y="5439739"/>
              <a:ext cx="350666" cy="350666"/>
            </a:xfrm>
            <a:prstGeom prst="corner">
              <a:avLst>
                <a:gd name="adj1" fmla="val 19879"/>
                <a:gd name="adj2" fmla="val 19879"/>
              </a:avLst>
            </a:prstGeom>
            <a:solidFill>
              <a:srgbClr val="1D81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EAE1A932-51E7-4F73-94CF-6E459764AF82}"/>
              </a:ext>
            </a:extLst>
          </p:cNvPr>
          <p:cNvSpPr/>
          <p:nvPr/>
        </p:nvSpPr>
        <p:spPr>
          <a:xfrm>
            <a:off x="1036609" y="5642323"/>
            <a:ext cx="7606033" cy="1071852"/>
          </a:xfrm>
          <a:prstGeom prst="roundRect">
            <a:avLst>
              <a:gd name="adj" fmla="val 50000"/>
            </a:avLst>
          </a:prstGeom>
          <a:solidFill>
            <a:srgbClr val="D2F6ED"/>
          </a:solidFill>
          <a:ln>
            <a:noFill/>
          </a:ln>
          <a:effectLst>
            <a:outerShdw blurRad="50800" dist="38100" dir="2700000" algn="tl" rotWithShape="0">
              <a:srgbClr val="1D8173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2000" spc="200" dirty="0">
                <a:solidFill>
                  <a:schemeClr val="accent6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20</a:t>
            </a:r>
            <a:r>
              <a:rPr lang="ja-JP" altLang="en-US" sz="2000" spc="200" dirty="0">
                <a:solidFill>
                  <a:schemeClr val="accent6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代まで　全体の</a:t>
            </a:r>
            <a:r>
              <a:rPr lang="en-US" altLang="ja-JP" sz="3600" b="1" spc="200" dirty="0">
                <a:solidFill>
                  <a:srgbClr val="F56F89"/>
                </a:solidFill>
                <a:effectLst>
                  <a:outerShdw blurRad="63500" dist="38100" dir="2700000" algn="tl" rotWithShape="0">
                    <a:schemeClr val="accent6">
                      <a:alpha val="45000"/>
                    </a:scheme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7</a:t>
            </a:r>
            <a:r>
              <a:rPr lang="ja-JP" altLang="en-US" sz="3600" b="1" spc="200" dirty="0">
                <a:solidFill>
                  <a:srgbClr val="F56F89"/>
                </a:solidFill>
                <a:effectLst>
                  <a:outerShdw blurRad="63500" dist="38100" dir="2700000" algn="tl" rotWithShape="0">
                    <a:schemeClr val="accent6">
                      <a:alpha val="45000"/>
                    </a:scheme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割弱</a:t>
            </a:r>
            <a:r>
              <a:rPr lang="ja-JP" altLang="en-US" sz="2000" spc="200" dirty="0">
                <a:solidFill>
                  <a:schemeClr val="accent6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女性　</a:t>
            </a:r>
            <a:r>
              <a:rPr lang="ja-JP" altLang="en-US" sz="3600" b="1" spc="200" dirty="0">
                <a:solidFill>
                  <a:srgbClr val="F56F89"/>
                </a:solidFill>
                <a:effectLst>
                  <a:outerShdw blurRad="63500" dist="38100" dir="2700000" algn="tl" rotWithShape="0">
                    <a:schemeClr val="accent6">
                      <a:alpha val="45000"/>
                    </a:scheme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８割</a:t>
            </a:r>
            <a:r>
              <a:rPr lang="ja-JP" altLang="en-US" sz="2000" spc="200" dirty="0">
                <a:solidFill>
                  <a:schemeClr val="accent6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を占めている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C408EAD4-D90C-4002-AE9E-2CA63C4C6196}"/>
              </a:ext>
            </a:extLst>
          </p:cNvPr>
          <p:cNvSpPr txBox="1"/>
          <p:nvPr/>
        </p:nvSpPr>
        <p:spPr>
          <a:xfrm>
            <a:off x="551117" y="5067759"/>
            <a:ext cx="3062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spc="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SNS</a:t>
            </a:r>
            <a:r>
              <a:rPr kumimoji="1" lang="ja-JP" altLang="en-US" sz="2000" spc="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相談の利用は・・・</a:t>
            </a:r>
          </a:p>
        </p:txBody>
      </p:sp>
    </p:spTree>
    <p:extLst>
      <p:ext uri="{BB962C8B-B14F-4D97-AF65-F5344CB8AC3E}">
        <p14:creationId xmlns:p14="http://schemas.microsoft.com/office/powerpoint/2010/main" val="20861600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4A32375A-E256-4A29-B173-3A7EE9C7D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A22AE-E180-4B52-92D3-9D118C875E44}" type="slidenum">
              <a:rPr lang="ja-JP" altLang="en-US" smtClean="0"/>
              <a:pPr/>
              <a:t>5</a:t>
            </a:fld>
            <a:endParaRPr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AE6126C-9507-4EDA-9A93-AF85416FC2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ja-JP" altLang="en-US" spc="100" dirty="0"/>
              <a:t>東京都</a:t>
            </a:r>
            <a:r>
              <a:rPr lang="ja-JP" altLang="en-US" dirty="0"/>
              <a:t>２６市初！自殺防止対策を強化</a:t>
            </a: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337CF9C6-B76F-4B37-8595-59173B6F1F4A}"/>
              </a:ext>
            </a:extLst>
          </p:cNvPr>
          <p:cNvSpPr/>
          <p:nvPr/>
        </p:nvSpPr>
        <p:spPr>
          <a:xfrm>
            <a:off x="927017" y="1127827"/>
            <a:ext cx="7800294" cy="1393287"/>
          </a:xfrm>
          <a:prstGeom prst="roundRect">
            <a:avLst>
              <a:gd name="adj" fmla="val 0"/>
            </a:avLst>
          </a:prstGeom>
          <a:solidFill>
            <a:srgbClr val="D2F6E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indent="266700">
              <a:spcAft>
                <a:spcPts val="600"/>
              </a:spcAft>
            </a:pPr>
            <a:r>
              <a:rPr lang="ja-JP" altLang="en-US" sz="2800" b="1" spc="100" dirty="0">
                <a:solidFill>
                  <a:srgbClr val="1D8173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つなぎ支援</a:t>
            </a:r>
            <a:endParaRPr lang="en-US" altLang="ja-JP" sz="2800" b="1" spc="100" dirty="0">
              <a:solidFill>
                <a:srgbClr val="1D8173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indent="266700">
              <a:spcAft>
                <a:spcPts val="600"/>
              </a:spcAft>
            </a:pPr>
            <a:r>
              <a:rPr lang="ja-JP" altLang="en-US" sz="2000" spc="100" dirty="0">
                <a:solidFill>
                  <a:schemeClr val="accent6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相談内容により、市と繋ぎ包括的支援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FD76A88-0963-49DB-8762-7461F8857300}"/>
              </a:ext>
            </a:extLst>
          </p:cNvPr>
          <p:cNvSpPr/>
          <p:nvPr/>
        </p:nvSpPr>
        <p:spPr>
          <a:xfrm>
            <a:off x="282281" y="1116650"/>
            <a:ext cx="644736" cy="1390284"/>
          </a:xfrm>
          <a:prstGeom prst="rect">
            <a:avLst/>
          </a:prstGeom>
          <a:solidFill>
            <a:schemeClr val="bg1"/>
          </a:solidFill>
          <a:ln w="12700">
            <a:solidFill>
              <a:srgbClr val="1D817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2400" dirty="0">
                <a:solidFill>
                  <a:srgbClr val="1D8173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１</a:t>
            </a:r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13EFA84A-D9A3-461C-AE00-28E8294324C2}"/>
              </a:ext>
            </a:extLst>
          </p:cNvPr>
          <p:cNvSpPr/>
          <p:nvPr/>
        </p:nvSpPr>
        <p:spPr>
          <a:xfrm>
            <a:off x="927017" y="2970131"/>
            <a:ext cx="7800294" cy="1393287"/>
          </a:xfrm>
          <a:prstGeom prst="roundRect">
            <a:avLst>
              <a:gd name="adj" fmla="val 0"/>
            </a:avLst>
          </a:prstGeom>
          <a:solidFill>
            <a:srgbClr val="D2F6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indent="266700">
              <a:spcAft>
                <a:spcPts val="600"/>
              </a:spcAft>
            </a:pPr>
            <a:r>
              <a:rPr lang="ja-JP" altLang="en-US" sz="2800" b="1" spc="100" dirty="0">
                <a:solidFill>
                  <a:srgbClr val="1D8173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自殺対策相談窓口の案内カード</a:t>
            </a:r>
            <a:endParaRPr lang="en-US" altLang="ja-JP" sz="2800" b="1" spc="100" dirty="0">
              <a:solidFill>
                <a:srgbClr val="1D8173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indent="266700">
              <a:spcAft>
                <a:spcPts val="600"/>
              </a:spcAft>
            </a:pPr>
            <a:r>
              <a:rPr lang="ja-JP" altLang="en-US" sz="2000" spc="100" dirty="0">
                <a:solidFill>
                  <a:schemeClr val="accent6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自殺ハイリスク者へ直接案内を届ける</a:t>
            </a:r>
            <a:endParaRPr lang="en-US" altLang="ja-JP" sz="2000" spc="100" dirty="0">
              <a:solidFill>
                <a:schemeClr val="accent6">
                  <a:lumMod val="50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3A467A1A-B0C3-4381-977A-8AE12B29D64D}"/>
              </a:ext>
            </a:extLst>
          </p:cNvPr>
          <p:cNvSpPr/>
          <p:nvPr/>
        </p:nvSpPr>
        <p:spPr>
          <a:xfrm>
            <a:off x="282281" y="2958954"/>
            <a:ext cx="644736" cy="1390284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2400" dirty="0">
                <a:solidFill>
                  <a:srgbClr val="1D8173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２</a:t>
            </a:r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1C9AC5B2-B076-4CB9-9D13-0223B513A170}"/>
              </a:ext>
            </a:extLst>
          </p:cNvPr>
          <p:cNvSpPr/>
          <p:nvPr/>
        </p:nvSpPr>
        <p:spPr>
          <a:xfrm>
            <a:off x="927017" y="4812435"/>
            <a:ext cx="7800294" cy="1393287"/>
          </a:xfrm>
          <a:prstGeom prst="roundRect">
            <a:avLst>
              <a:gd name="adj" fmla="val 0"/>
            </a:avLst>
          </a:prstGeom>
          <a:solidFill>
            <a:srgbClr val="D2F6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indent="266700">
              <a:spcAft>
                <a:spcPts val="600"/>
              </a:spcAft>
            </a:pPr>
            <a:r>
              <a:rPr lang="ja-JP" altLang="en-US" sz="2800" b="1" spc="100" dirty="0">
                <a:solidFill>
                  <a:srgbClr val="1D8173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相談支援の質の向上</a:t>
            </a:r>
            <a:endParaRPr lang="en-US" altLang="ja-JP" sz="2800" b="1" spc="100" dirty="0">
              <a:solidFill>
                <a:srgbClr val="1D8173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indent="266700">
              <a:spcAft>
                <a:spcPts val="600"/>
              </a:spcAft>
            </a:pPr>
            <a:r>
              <a:rPr lang="ja-JP" altLang="en-US" sz="2000" spc="100" dirty="0">
                <a:solidFill>
                  <a:schemeClr val="accent6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意見交換会や研修会を実施</a:t>
            </a:r>
            <a:endParaRPr lang="en-US" altLang="ja-JP" sz="2000" spc="100" dirty="0">
              <a:solidFill>
                <a:schemeClr val="accent6">
                  <a:lumMod val="50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DB4A4A30-D3B6-4906-8929-F9910A6AC3B4}"/>
              </a:ext>
            </a:extLst>
          </p:cNvPr>
          <p:cNvSpPr/>
          <p:nvPr/>
        </p:nvSpPr>
        <p:spPr>
          <a:xfrm>
            <a:off x="282281" y="4801258"/>
            <a:ext cx="644736" cy="1390284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2400" dirty="0">
                <a:solidFill>
                  <a:srgbClr val="1D8173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３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9C024CA3-51F3-4C8E-9A62-F3D40387BCA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98555" y="2569535"/>
            <a:ext cx="2645445" cy="1718930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A005227-F890-4C16-BB10-E0E647436201}"/>
              </a:ext>
            </a:extLst>
          </p:cNvPr>
          <p:cNvSpPr txBox="1"/>
          <p:nvPr/>
        </p:nvSpPr>
        <p:spPr>
          <a:xfrm>
            <a:off x="6770681" y="2908952"/>
            <a:ext cx="222540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spc="80" dirty="0">
                <a:solidFill>
                  <a:srgbClr val="1D8173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庁内・学校・警察・消防・救急医療機関　</a:t>
            </a:r>
            <a:r>
              <a:rPr kumimoji="1" lang="ja-JP" altLang="en-US" sz="1400" spc="80" dirty="0">
                <a:solidFill>
                  <a:schemeClr val="tx1">
                    <a:lumMod val="90000"/>
                    <a:lumOff val="1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などと連携</a:t>
            </a:r>
            <a:endParaRPr kumimoji="1" lang="ja-JP" altLang="en-US" spc="80" dirty="0">
              <a:solidFill>
                <a:schemeClr val="tx1">
                  <a:lumMod val="90000"/>
                  <a:lumOff val="10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42045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楕円 29">
            <a:extLst>
              <a:ext uri="{FF2B5EF4-FFF2-40B4-BE49-F238E27FC236}">
                <a16:creationId xmlns:a16="http://schemas.microsoft.com/office/drawing/2014/main" id="{ADC26C47-3392-4393-9115-E0389F7BBD0C}"/>
              </a:ext>
            </a:extLst>
          </p:cNvPr>
          <p:cNvSpPr/>
          <p:nvPr/>
        </p:nvSpPr>
        <p:spPr>
          <a:xfrm>
            <a:off x="-6386493" y="-28322"/>
            <a:ext cx="7816670" cy="7816670"/>
          </a:xfrm>
          <a:prstGeom prst="ellipse">
            <a:avLst/>
          </a:prstGeom>
          <a:noFill/>
          <a:ln w="28575">
            <a:solidFill>
              <a:srgbClr val="D2F6ED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F12B153B-21F0-4821-869E-CD1016571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06940" y="6498373"/>
            <a:ext cx="1600200" cy="273844"/>
          </a:xfrm>
        </p:spPr>
        <p:txBody>
          <a:bodyPr/>
          <a:lstStyle/>
          <a:p>
            <a:fld id="{E94A22AE-E180-4B52-92D3-9D118C875E44}" type="slidenum">
              <a:rPr lang="ja-JP" altLang="en-US" smtClean="0"/>
              <a:pPr/>
              <a:t>6</a:t>
            </a:fld>
            <a:endParaRPr lang="ja-JP" altLang="en-US" dirty="0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033AD18-D87A-4A6C-BA62-871DAD4688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ja-JP" altLang="en-US" dirty="0"/>
              <a:t>２６市初！自殺防止対策を強化します！</a:t>
            </a: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66C49481-CD42-4005-B606-DDC9CDB6F45C}"/>
              </a:ext>
            </a:extLst>
          </p:cNvPr>
          <p:cNvSpPr/>
          <p:nvPr/>
        </p:nvSpPr>
        <p:spPr>
          <a:xfrm>
            <a:off x="667847" y="1173946"/>
            <a:ext cx="5123354" cy="647359"/>
          </a:xfrm>
          <a:prstGeom prst="roundRect">
            <a:avLst>
              <a:gd name="adj" fmla="val 50000"/>
            </a:avLst>
          </a:prstGeom>
          <a:solidFill>
            <a:srgbClr val="D2F6ED"/>
          </a:solidFill>
          <a:ln>
            <a:noFill/>
          </a:ln>
          <a:effectLst>
            <a:outerShdw blurRad="88900" dist="50800" dir="5400000" sx="102000" sy="102000" algn="ctr" rotWithShape="0">
              <a:srgbClr val="1D8173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ja-JP" altLang="en-US" sz="2000" spc="75" dirty="0">
                <a:solidFill>
                  <a:schemeClr val="accent6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</a:t>
            </a:r>
            <a:r>
              <a:rPr lang="en-US" altLang="ja-JP" sz="2000" spc="75" dirty="0">
                <a:solidFill>
                  <a:schemeClr val="accent6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SNS</a:t>
            </a:r>
            <a:r>
              <a:rPr lang="ja-JP" altLang="en-US" sz="2000" spc="75" dirty="0">
                <a:solidFill>
                  <a:schemeClr val="accent6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・電話・メール等から相談へ</a:t>
            </a:r>
          </a:p>
        </p:txBody>
      </p:sp>
      <p:sp>
        <p:nvSpPr>
          <p:cNvPr id="6" name="楕円 5">
            <a:extLst>
              <a:ext uri="{FF2B5EF4-FFF2-40B4-BE49-F238E27FC236}">
                <a16:creationId xmlns:a16="http://schemas.microsoft.com/office/drawing/2014/main" id="{70DAF6A6-BB06-43AC-AC75-73CB1AB031AB}"/>
              </a:ext>
            </a:extLst>
          </p:cNvPr>
          <p:cNvSpPr/>
          <p:nvPr/>
        </p:nvSpPr>
        <p:spPr>
          <a:xfrm>
            <a:off x="325164" y="1107969"/>
            <a:ext cx="679364" cy="67936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dirty="0">
                <a:solidFill>
                  <a:srgbClr val="1D8173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１</a:t>
            </a:r>
          </a:p>
        </p:txBody>
      </p:sp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31666A6F-BA80-49C8-96E0-CCDC4FD97621}"/>
              </a:ext>
            </a:extLst>
          </p:cNvPr>
          <p:cNvSpPr/>
          <p:nvPr/>
        </p:nvSpPr>
        <p:spPr>
          <a:xfrm>
            <a:off x="1202669" y="2337439"/>
            <a:ext cx="5000907" cy="609592"/>
          </a:xfrm>
          <a:prstGeom prst="roundRect">
            <a:avLst>
              <a:gd name="adj" fmla="val 50000"/>
            </a:avLst>
          </a:prstGeom>
          <a:solidFill>
            <a:srgbClr val="D2F6ED"/>
          </a:solidFill>
          <a:ln>
            <a:noFill/>
          </a:ln>
          <a:effectLst>
            <a:outerShdw blurRad="88900" dist="50800" dir="5400000" sx="102000" sy="102000" algn="ctr" rotWithShape="0">
              <a:srgbClr val="1D8173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ja-JP" altLang="en-US" sz="2000" spc="75" dirty="0">
                <a:solidFill>
                  <a:schemeClr val="accent6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ライフリンク相談員が対応</a:t>
            </a:r>
          </a:p>
        </p:txBody>
      </p:sp>
      <p:sp>
        <p:nvSpPr>
          <p:cNvPr id="22" name="楕円 21">
            <a:extLst>
              <a:ext uri="{FF2B5EF4-FFF2-40B4-BE49-F238E27FC236}">
                <a16:creationId xmlns:a16="http://schemas.microsoft.com/office/drawing/2014/main" id="{E1C6DD0A-37C9-444E-9AF7-9C754BED9B22}"/>
              </a:ext>
            </a:extLst>
          </p:cNvPr>
          <p:cNvSpPr/>
          <p:nvPr/>
        </p:nvSpPr>
        <p:spPr>
          <a:xfrm>
            <a:off x="812284" y="2286321"/>
            <a:ext cx="652672" cy="65267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dirty="0">
                <a:solidFill>
                  <a:srgbClr val="1D8173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２</a:t>
            </a:r>
          </a:p>
        </p:txBody>
      </p:sp>
      <p:sp>
        <p:nvSpPr>
          <p:cNvPr id="23" name="四角形: 角を丸くする 22">
            <a:extLst>
              <a:ext uri="{FF2B5EF4-FFF2-40B4-BE49-F238E27FC236}">
                <a16:creationId xmlns:a16="http://schemas.microsoft.com/office/drawing/2014/main" id="{871DB17C-8999-448A-BB91-72AF3E62AEF8}"/>
              </a:ext>
            </a:extLst>
          </p:cNvPr>
          <p:cNvSpPr/>
          <p:nvPr/>
        </p:nvSpPr>
        <p:spPr>
          <a:xfrm>
            <a:off x="1464956" y="3367584"/>
            <a:ext cx="7312280" cy="861399"/>
          </a:xfrm>
          <a:prstGeom prst="roundRect">
            <a:avLst>
              <a:gd name="adj" fmla="val 50000"/>
            </a:avLst>
          </a:prstGeom>
          <a:solidFill>
            <a:srgbClr val="D2F6ED"/>
          </a:solidFill>
          <a:ln>
            <a:noFill/>
          </a:ln>
          <a:effectLst>
            <a:outerShdw blurRad="88900" dist="50800" dir="5400000" sx="102000" sy="102000" algn="ctr" rotWithShape="0">
              <a:srgbClr val="1D8173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ja-JP" altLang="en-US" sz="2000" spc="75" dirty="0">
                <a:solidFill>
                  <a:schemeClr val="accent6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相談内容から、日野市と繋ぎ支援した方がいいと</a:t>
            </a:r>
            <a:r>
              <a:rPr lang="ja-JP" altLang="en-US" sz="2000" spc="75">
                <a:solidFill>
                  <a:schemeClr val="accent6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判断した</a:t>
            </a:r>
            <a:endParaRPr lang="en-US" altLang="ja-JP" sz="2000" spc="75" dirty="0">
              <a:solidFill>
                <a:schemeClr val="accent6">
                  <a:lumMod val="50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2000" spc="75" dirty="0">
                <a:solidFill>
                  <a:schemeClr val="accent6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場合、本人同意を取る</a:t>
            </a:r>
          </a:p>
        </p:txBody>
      </p:sp>
      <p:sp>
        <p:nvSpPr>
          <p:cNvPr id="24" name="楕円 23">
            <a:extLst>
              <a:ext uri="{FF2B5EF4-FFF2-40B4-BE49-F238E27FC236}">
                <a16:creationId xmlns:a16="http://schemas.microsoft.com/office/drawing/2014/main" id="{D022813D-F515-474A-BECC-87A082C708BD}"/>
              </a:ext>
            </a:extLst>
          </p:cNvPr>
          <p:cNvSpPr/>
          <p:nvPr/>
        </p:nvSpPr>
        <p:spPr>
          <a:xfrm>
            <a:off x="1128430" y="3485894"/>
            <a:ext cx="632817" cy="63281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dirty="0">
                <a:solidFill>
                  <a:srgbClr val="1D8173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３</a:t>
            </a:r>
          </a:p>
        </p:txBody>
      </p:sp>
      <p:sp>
        <p:nvSpPr>
          <p:cNvPr id="25" name="四角形: 角を丸くする 24">
            <a:extLst>
              <a:ext uri="{FF2B5EF4-FFF2-40B4-BE49-F238E27FC236}">
                <a16:creationId xmlns:a16="http://schemas.microsoft.com/office/drawing/2014/main" id="{472976A9-2235-4255-9EC7-33666093B94C}"/>
              </a:ext>
            </a:extLst>
          </p:cNvPr>
          <p:cNvSpPr/>
          <p:nvPr/>
        </p:nvSpPr>
        <p:spPr>
          <a:xfrm>
            <a:off x="1202669" y="4657574"/>
            <a:ext cx="6912304" cy="774689"/>
          </a:xfrm>
          <a:prstGeom prst="roundRect">
            <a:avLst>
              <a:gd name="adj" fmla="val 50000"/>
            </a:avLst>
          </a:prstGeom>
          <a:solidFill>
            <a:srgbClr val="D2F6ED"/>
          </a:solidFill>
          <a:ln>
            <a:noFill/>
          </a:ln>
          <a:effectLst>
            <a:outerShdw blurRad="88900" dist="50800" dir="5400000" sx="102000" sy="102000" algn="ctr" rotWithShape="0">
              <a:srgbClr val="1D8173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4625" indent="-174625"/>
            <a:r>
              <a:rPr lang="ja-JP" altLang="en-US" sz="2000" spc="75" dirty="0">
                <a:solidFill>
                  <a:schemeClr val="accent6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ライフリンクと情報共有を行い、日野市で支援開始。関係課と調整を行う</a:t>
            </a:r>
          </a:p>
        </p:txBody>
      </p:sp>
      <p:sp>
        <p:nvSpPr>
          <p:cNvPr id="26" name="楕円 25">
            <a:extLst>
              <a:ext uri="{FF2B5EF4-FFF2-40B4-BE49-F238E27FC236}">
                <a16:creationId xmlns:a16="http://schemas.microsoft.com/office/drawing/2014/main" id="{C8070748-AAD9-4F6B-A2C0-225910009B5F}"/>
              </a:ext>
            </a:extLst>
          </p:cNvPr>
          <p:cNvSpPr/>
          <p:nvPr/>
        </p:nvSpPr>
        <p:spPr>
          <a:xfrm>
            <a:off x="877176" y="4691547"/>
            <a:ext cx="598203" cy="59820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dirty="0">
                <a:solidFill>
                  <a:srgbClr val="1D8173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４</a:t>
            </a:r>
          </a:p>
        </p:txBody>
      </p:sp>
      <p:sp>
        <p:nvSpPr>
          <p:cNvPr id="27" name="四角形: 角を丸くする 26">
            <a:extLst>
              <a:ext uri="{FF2B5EF4-FFF2-40B4-BE49-F238E27FC236}">
                <a16:creationId xmlns:a16="http://schemas.microsoft.com/office/drawing/2014/main" id="{4F78BFC5-056D-4E49-9A76-34A865EC8C4C}"/>
              </a:ext>
            </a:extLst>
          </p:cNvPr>
          <p:cNvSpPr/>
          <p:nvPr/>
        </p:nvSpPr>
        <p:spPr>
          <a:xfrm>
            <a:off x="667830" y="5860607"/>
            <a:ext cx="5746417" cy="616436"/>
          </a:xfrm>
          <a:prstGeom prst="roundRect">
            <a:avLst>
              <a:gd name="adj" fmla="val 50000"/>
            </a:avLst>
          </a:prstGeom>
          <a:solidFill>
            <a:srgbClr val="D2F6ED"/>
          </a:solidFill>
          <a:ln>
            <a:noFill/>
          </a:ln>
          <a:effectLst>
            <a:outerShdw blurRad="88900" dist="50800" dir="5400000" sx="102000" sy="102000" algn="ctr" rotWithShape="0">
              <a:srgbClr val="1D8173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ja-JP" altLang="en-US" sz="2000" spc="75" dirty="0">
                <a:solidFill>
                  <a:schemeClr val="accent6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市での対応終了後、ライフリンクへ状況報告</a:t>
            </a:r>
            <a:endParaRPr lang="en-US" altLang="ja-JP" sz="2000" spc="75" dirty="0">
              <a:solidFill>
                <a:schemeClr val="accent6">
                  <a:lumMod val="50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8" name="楕円 27">
            <a:extLst>
              <a:ext uri="{FF2B5EF4-FFF2-40B4-BE49-F238E27FC236}">
                <a16:creationId xmlns:a16="http://schemas.microsoft.com/office/drawing/2014/main" id="{E4BB621E-6BFA-4C74-92B0-65CBF9EDE160}"/>
              </a:ext>
            </a:extLst>
          </p:cNvPr>
          <p:cNvSpPr/>
          <p:nvPr/>
        </p:nvSpPr>
        <p:spPr>
          <a:xfrm>
            <a:off x="325164" y="5944355"/>
            <a:ext cx="616435" cy="61643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dirty="0">
                <a:solidFill>
                  <a:srgbClr val="1D8173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５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052A46D4-A4FF-4544-8AF2-6CDDB077C155}"/>
              </a:ext>
            </a:extLst>
          </p:cNvPr>
          <p:cNvSpPr txBox="1"/>
          <p:nvPr/>
        </p:nvSpPr>
        <p:spPr>
          <a:xfrm>
            <a:off x="37995" y="2215677"/>
            <a:ext cx="738664" cy="308988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ja-JP" altLang="en-US" b="1" spc="75" dirty="0">
                <a:solidFill>
                  <a:srgbClr val="1D8173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相談の流れ</a:t>
            </a:r>
            <a:endParaRPr lang="en-US" altLang="ja-JP" b="1" spc="75" dirty="0">
              <a:solidFill>
                <a:srgbClr val="1D8173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b="1" spc="75" dirty="0">
                <a:solidFill>
                  <a:srgbClr val="1D8173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（案内カードから入る場合）</a:t>
            </a:r>
          </a:p>
        </p:txBody>
      </p:sp>
    </p:spTree>
    <p:extLst>
      <p:ext uri="{BB962C8B-B14F-4D97-AF65-F5344CB8AC3E}">
        <p14:creationId xmlns:p14="http://schemas.microsoft.com/office/powerpoint/2010/main" val="75037716"/>
      </p:ext>
    </p:extLst>
  </p:cSld>
  <p:clrMapOvr>
    <a:masterClrMapping/>
  </p:clrMapOvr>
</p:sld>
</file>

<file path=ppt/theme/theme1.xml><?xml version="1.0" encoding="utf-8"?>
<a:theme xmlns:a="http://schemas.openxmlformats.org/drawingml/2006/main" name="市章PPTテーマ">
  <a:themeElements>
    <a:clrScheme name="ピンク系">
      <a:dk1>
        <a:srgbClr val="262626"/>
      </a:dk1>
      <a:lt1>
        <a:sysClr val="window" lastClr="FFFFFF"/>
      </a:lt1>
      <a:dk2>
        <a:srgbClr val="17406D"/>
      </a:dk2>
      <a:lt2>
        <a:srgbClr val="DBEFF9"/>
      </a:lt2>
      <a:accent1>
        <a:srgbClr val="0F7E9B"/>
      </a:accent1>
      <a:accent2>
        <a:srgbClr val="92D7EF"/>
      </a:accent2>
      <a:accent3>
        <a:srgbClr val="A2EAE0"/>
      </a:accent3>
      <a:accent4>
        <a:srgbClr val="E4E0DC"/>
      </a:accent4>
      <a:accent5>
        <a:srgbClr val="F9ACBB"/>
      </a:accent5>
      <a:accent6>
        <a:srgbClr val="7F7F7F"/>
      </a:accent6>
      <a:hlink>
        <a:srgbClr val="F49100"/>
      </a:hlink>
      <a:folHlink>
        <a:srgbClr val="85DFD0"/>
      </a:folHlink>
    </a:clrScheme>
    <a:fontScheme name="住基PP">
      <a:majorFont>
        <a:latin typeface="Segoe UI"/>
        <a:ea typeface="メイリオ"/>
        <a:cs typeface=""/>
      </a:majorFont>
      <a:minorFont>
        <a:latin typeface="Segoe UI"/>
        <a:ea typeface="メイリオ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プレゼンテーション1" id="{26FE5D65-4EC8-4AB6-B460-7C92B7ADEF85}" vid="{E3BB48E6-5FC9-49DD-8B8F-FAA1395CC1B6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プレゼンテーション1</Template>
  <TotalTime>9319</TotalTime>
  <Words>1470</Words>
  <Application>Microsoft Office PowerPoint</Application>
  <PresentationFormat>画面に合わせる (4:3)</PresentationFormat>
  <Paragraphs>109</Paragraphs>
  <Slides>6</Slides>
  <Notes>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2" baseType="lpstr">
      <vt:lpstr>BIZ UDPゴシック</vt:lpstr>
      <vt:lpstr>メイリオ</vt:lpstr>
      <vt:lpstr>游ゴシック</vt:lpstr>
      <vt:lpstr>Arial</vt:lpstr>
      <vt:lpstr>Segoe UI</vt:lpstr>
      <vt:lpstr>市章PPTテーマ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２６市初！自殺防止対策を強化します！ NPO法人ライフリンクと連携自治体協定を締結</dc:title>
  <dc:creator>Administrator</dc:creator>
  <cp:lastModifiedBy>Administrator</cp:lastModifiedBy>
  <cp:revision>116</cp:revision>
  <cp:lastPrinted>2023-11-27T01:36:50Z</cp:lastPrinted>
  <dcterms:created xsi:type="dcterms:W3CDTF">2023-10-06T07:41:54Z</dcterms:created>
  <dcterms:modified xsi:type="dcterms:W3CDTF">2023-11-27T04:01:25Z</dcterms:modified>
</cp:coreProperties>
</file>