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64" r:id="rId2"/>
  </p:sldIdLst>
  <p:sldSz cx="12801600" cy="9601200" type="A3"/>
  <p:notesSz cx="9990138" cy="14374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132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961394004360263E-2"/>
          <c:y val="6.0159831205404017E-2"/>
          <c:w val="0.95960451752772125"/>
          <c:h val="0.93984013063778071"/>
        </c:manualLayout>
      </c:layout>
      <c:pie3DChart>
        <c:varyColors val="1"/>
        <c:ser>
          <c:idx val="0"/>
          <c:order val="0"/>
          <c:tx>
            <c:strRef>
              <c:f>Sheet1!$B$1</c:f>
              <c:strCache>
                <c:ptCount val="1"/>
                <c:pt idx="0">
                  <c:v>列1</c:v>
                </c:pt>
              </c:strCache>
            </c:strRef>
          </c:tx>
          <c:spPr>
            <a:solidFill>
              <a:schemeClr val="accent5">
                <a:lumMod val="20000"/>
                <a:lumOff val="80000"/>
              </a:schemeClr>
            </a:solidFill>
          </c:spPr>
          <c:explosion val="9"/>
          <c:dPt>
            <c:idx val="0"/>
            <c:bubble3D val="0"/>
            <c:explosion val="7"/>
            <c:spPr>
              <a:solidFill>
                <a:schemeClr val="accent5">
                  <a:lumMod val="20000"/>
                  <a:lumOff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5328-45CD-A67C-1A854244BE30}"/>
              </c:ext>
            </c:extLst>
          </c:dPt>
          <c:dPt>
            <c:idx val="1"/>
            <c:bubble3D val="0"/>
            <c:spPr>
              <a:solidFill>
                <a:schemeClr val="accent5">
                  <a:lumMod val="20000"/>
                  <a:lumOff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5328-45CD-A67C-1A854244BE30}"/>
              </c:ext>
            </c:extLst>
          </c:dPt>
          <c:dPt>
            <c:idx val="2"/>
            <c:bubble3D val="0"/>
            <c:spPr>
              <a:solidFill>
                <a:schemeClr val="accent5">
                  <a:lumMod val="20000"/>
                  <a:lumOff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5-5328-45CD-A67C-1A854244BE30}"/>
              </c:ext>
            </c:extLst>
          </c:dPt>
          <c:dPt>
            <c:idx val="3"/>
            <c:bubble3D val="0"/>
            <c:spPr>
              <a:solidFill>
                <a:schemeClr val="accent5">
                  <a:lumMod val="20000"/>
                  <a:lumOff val="8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5328-45CD-A67C-1A854244BE30}"/>
              </c:ext>
            </c:extLst>
          </c:dPt>
          <c:cat>
            <c:strRef>
              <c:f>Sheet1!$A$2:$A$5</c:f>
              <c:strCache>
                <c:ptCount val="1"/>
                <c:pt idx="0">
                  <c:v>第 1 四半期</c:v>
                </c:pt>
              </c:strCache>
            </c:strRef>
          </c:cat>
          <c:val>
            <c:numRef>
              <c:f>Sheet1!$B$2:$B$5</c:f>
              <c:numCache>
                <c:formatCode>General</c:formatCode>
                <c:ptCount val="4"/>
                <c:pt idx="0">
                  <c:v>8.1999999999999993</c:v>
                </c:pt>
              </c:numCache>
            </c:numRef>
          </c:val>
          <c:extLst>
            <c:ext xmlns:c16="http://schemas.microsoft.com/office/drawing/2014/chart" uri="{C3380CC4-5D6E-409C-BE32-E72D297353CC}">
              <c16:uniqueId val="{00000008-5328-45CD-A67C-1A854244BE30}"/>
            </c:ext>
          </c:extLst>
        </c:ser>
        <c:dLbls>
          <c:showLegendKey val="0"/>
          <c:showVal val="0"/>
          <c:showCatName val="0"/>
          <c:showSerName val="0"/>
          <c:showPercent val="0"/>
          <c:showBubbleSize val="0"/>
          <c:showLeaderLines val="1"/>
        </c:dLbls>
      </c:pie3DChart>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0395491226434058E-2"/>
          <c:y val="0"/>
          <c:w val="0.95960451752772125"/>
          <c:h val="0.93984013063778071"/>
        </c:manualLayout>
      </c:layout>
      <c:pie3DChart>
        <c:varyColors val="1"/>
        <c:ser>
          <c:idx val="0"/>
          <c:order val="0"/>
          <c:tx>
            <c:strRef>
              <c:f>Sheet1!$B$1</c:f>
              <c:strCache>
                <c:ptCount val="1"/>
                <c:pt idx="0">
                  <c:v>列1</c:v>
                </c:pt>
              </c:strCache>
            </c:strRef>
          </c:tx>
          <c:spPr>
            <a:solidFill>
              <a:schemeClr val="accent5">
                <a:lumMod val="40000"/>
                <a:lumOff val="60000"/>
              </a:schemeClr>
            </a:solidFill>
          </c:spPr>
          <c:explosion val="10"/>
          <c:dPt>
            <c:idx val="0"/>
            <c:bubble3D val="0"/>
            <c:spPr>
              <a:solidFill>
                <a:schemeClr val="accent5">
                  <a:lumMod val="40000"/>
                  <a:lumOff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1-BAAB-481A-9D3D-866539706173}"/>
              </c:ext>
            </c:extLst>
          </c:dPt>
          <c:dPt>
            <c:idx val="1"/>
            <c:bubble3D val="0"/>
            <c:spPr>
              <a:solidFill>
                <a:schemeClr val="accent5">
                  <a:lumMod val="40000"/>
                  <a:lumOff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3-A092-4213-87B1-3D9FA22F0DCE}"/>
              </c:ext>
            </c:extLst>
          </c:dPt>
          <c:dPt>
            <c:idx val="2"/>
            <c:bubble3D val="0"/>
            <c:spPr>
              <a:solidFill>
                <a:schemeClr val="accent5">
                  <a:lumMod val="40000"/>
                  <a:lumOff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5-A092-4213-87B1-3D9FA22F0DCE}"/>
              </c:ext>
            </c:extLst>
          </c:dPt>
          <c:dPt>
            <c:idx val="3"/>
            <c:bubble3D val="0"/>
            <c:spPr>
              <a:solidFill>
                <a:schemeClr val="accent5">
                  <a:lumMod val="40000"/>
                  <a:lumOff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A092-4213-87B1-3D9FA22F0DCE}"/>
              </c:ext>
            </c:extLst>
          </c:dPt>
          <c:cat>
            <c:strRef>
              <c:f>Sheet1!$A$2:$A$5</c:f>
              <c:strCache>
                <c:ptCount val="1"/>
                <c:pt idx="0">
                  <c:v>第 1 四半期</c:v>
                </c:pt>
              </c:strCache>
            </c:strRef>
          </c:cat>
          <c:val>
            <c:numRef>
              <c:f>Sheet1!$B$2:$B$5</c:f>
              <c:numCache>
                <c:formatCode>General</c:formatCode>
                <c:ptCount val="4"/>
                <c:pt idx="0">
                  <c:v>8.1999999999999993</c:v>
                </c:pt>
              </c:numCache>
            </c:numRef>
          </c:val>
          <c:extLst>
            <c:ext xmlns:c16="http://schemas.microsoft.com/office/drawing/2014/chart" uri="{C3380CC4-5D6E-409C-BE32-E72D297353CC}">
              <c16:uniqueId val="{00000000-BAAB-481A-9D3D-866539706173}"/>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1.6882616855679117E-2"/>
          <c:y val="7.1548017020405521E-3"/>
          <c:w val="0.95960451752772125"/>
          <c:h val="0.93984013063778071"/>
        </c:manualLayout>
      </c:layout>
      <c:pie3DChart>
        <c:varyColors val="1"/>
        <c:ser>
          <c:idx val="0"/>
          <c:order val="0"/>
          <c:tx>
            <c:strRef>
              <c:f>Sheet1!$B$1</c:f>
              <c:strCache>
                <c:ptCount val="1"/>
                <c:pt idx="0">
                  <c:v>列1</c:v>
                </c:pt>
              </c:strCache>
            </c:strRef>
          </c:tx>
          <c:explosion val="3"/>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3D9A-40B0-ABEF-0BAE990AC9DB}"/>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3D9A-40B0-ABEF-0BAE990AC9DB}"/>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3D9A-40B0-ABEF-0BAE990AC9DB}"/>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3D9A-40B0-ABEF-0BAE990AC9DB}"/>
              </c:ext>
            </c:extLst>
          </c:dPt>
          <c:cat>
            <c:strRef>
              <c:f>Sheet1!$A$2:$A$5</c:f>
              <c:strCache>
                <c:ptCount val="1"/>
                <c:pt idx="0">
                  <c:v>第 1 四半期</c:v>
                </c:pt>
              </c:strCache>
            </c:strRef>
          </c:cat>
          <c:val>
            <c:numRef>
              <c:f>Sheet1!$B$2:$B$5</c:f>
              <c:numCache>
                <c:formatCode>General</c:formatCode>
                <c:ptCount val="4"/>
                <c:pt idx="0">
                  <c:v>8.1999999999999993</c:v>
                </c:pt>
              </c:numCache>
            </c:numRef>
          </c:val>
          <c:extLst>
            <c:ext xmlns:c16="http://schemas.microsoft.com/office/drawing/2014/chart" uri="{C3380CC4-5D6E-409C-BE32-E72D297353CC}">
              <c16:uniqueId val="{00000008-3D9A-40B0-ABEF-0BAE990AC9DB}"/>
            </c:ext>
          </c:extLst>
        </c:ser>
        <c:dLbls>
          <c:showLegendKey val="0"/>
          <c:showVal val="0"/>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0.30325</cdr:x>
      <cdr:y>0.20841</cdr:y>
    </cdr:from>
    <cdr:to>
      <cdr:x>0.67559</cdr:x>
      <cdr:y>0.51786</cdr:y>
    </cdr:to>
    <cdr:sp macro="" textlink="">
      <cdr:nvSpPr>
        <cdr:cNvPr id="2" name="楕円 1">
          <a:extLst xmlns:a="http://schemas.openxmlformats.org/drawingml/2006/main">
            <a:ext uri="{FF2B5EF4-FFF2-40B4-BE49-F238E27FC236}">
              <a16:creationId xmlns:a16="http://schemas.microsoft.com/office/drawing/2014/main" id="{B9F66AAD-A682-4A9B-B3EC-081940CA330B}"/>
            </a:ext>
          </a:extLst>
        </cdr:cNvPr>
        <cdr:cNvSpPr/>
      </cdr:nvSpPr>
      <cdr:spPr>
        <a:xfrm xmlns:a="http://schemas.openxmlformats.org/drawingml/2006/main">
          <a:off x="1544546" y="553859"/>
          <a:ext cx="1896412" cy="822368"/>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dirty="0"/>
        </a:p>
      </cdr:txBody>
    </cdr:sp>
  </cdr:relSizeAnchor>
  <cdr:relSizeAnchor xmlns:cdr="http://schemas.openxmlformats.org/drawingml/2006/chartDrawing">
    <cdr:from>
      <cdr:x>0.3619</cdr:x>
      <cdr:y>0.25676</cdr:y>
    </cdr:from>
    <cdr:to>
      <cdr:x>0.6381</cdr:x>
      <cdr:y>0.49484</cdr:y>
    </cdr:to>
    <cdr:sp macro="" textlink="">
      <cdr:nvSpPr>
        <cdr:cNvPr id="3" name="楕円 2">
          <a:extLst xmlns:a="http://schemas.openxmlformats.org/drawingml/2006/main">
            <a:ext uri="{FF2B5EF4-FFF2-40B4-BE49-F238E27FC236}">
              <a16:creationId xmlns:a16="http://schemas.microsoft.com/office/drawing/2014/main" id="{714800CB-5408-4FBB-A42C-DF83D458DF1E}"/>
            </a:ext>
          </a:extLst>
        </cdr:cNvPr>
        <cdr:cNvSpPr/>
      </cdr:nvSpPr>
      <cdr:spPr>
        <a:xfrm xmlns:a="http://schemas.openxmlformats.org/drawingml/2006/main">
          <a:off x="1843238" y="682353"/>
          <a:ext cx="1406749" cy="632701"/>
        </a:xfrm>
        <a:prstGeom xmlns:a="http://schemas.openxmlformats.org/drawingml/2006/main" prst="ellipse">
          <a:avLst/>
        </a:prstGeom>
        <a:solidFill xmlns:a="http://schemas.openxmlformats.org/drawingml/2006/main">
          <a:schemeClr val="bg1"/>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99149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059570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3747269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53092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205519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2556454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918837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666190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2894700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912864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42FF82-D6D5-43D2-AF5F-E9463B8EA59B}" type="datetimeFigureOut">
              <a:rPr kumimoji="1" lang="ja-JP" altLang="en-US" smtClean="0"/>
              <a:t>2024/4/18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1691221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0C42FF82-D6D5-43D2-AF5F-E9463B8EA59B}" type="datetimeFigureOut">
              <a:rPr kumimoji="1" lang="ja-JP" altLang="en-US" smtClean="0"/>
              <a:t>2024/4/18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B90BEBD2-B04E-40AE-B460-233B6A35D6C1}" type="slidenum">
              <a:rPr kumimoji="1" lang="ja-JP" altLang="en-US" smtClean="0"/>
              <a:t>‹#›</a:t>
            </a:fld>
            <a:endParaRPr kumimoji="1" lang="ja-JP" altLang="en-US"/>
          </a:p>
        </p:txBody>
      </p:sp>
    </p:spTree>
    <p:extLst>
      <p:ext uri="{BB962C8B-B14F-4D97-AF65-F5344CB8AC3E}">
        <p14:creationId xmlns:p14="http://schemas.microsoft.com/office/powerpoint/2010/main" val="31663867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18" Type="http://schemas.openxmlformats.org/officeDocument/2006/relationships/image" Target="../media/image14.png"/><Relationship Id="rId3" Type="http://schemas.openxmlformats.org/officeDocument/2006/relationships/chart" Target="../charts/chart2.xml"/><Relationship Id="rId21" Type="http://schemas.openxmlformats.org/officeDocument/2006/relationships/image" Target="../media/image17.png"/><Relationship Id="rId7" Type="http://schemas.openxmlformats.org/officeDocument/2006/relationships/image" Target="../media/image3.png"/><Relationship Id="rId12" Type="http://schemas.openxmlformats.org/officeDocument/2006/relationships/image" Target="../media/image8.png"/><Relationship Id="rId17" Type="http://schemas.openxmlformats.org/officeDocument/2006/relationships/image" Target="../media/image13.png"/><Relationship Id="rId2" Type="http://schemas.openxmlformats.org/officeDocument/2006/relationships/chart" Target="../charts/chart1.xml"/><Relationship Id="rId16" Type="http://schemas.openxmlformats.org/officeDocument/2006/relationships/image" Target="../media/image12.png"/><Relationship Id="rId20" Type="http://schemas.openxmlformats.org/officeDocument/2006/relationships/image" Target="../media/image16.pn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png"/><Relationship Id="rId5" Type="http://schemas.openxmlformats.org/officeDocument/2006/relationships/image" Target="../media/image1.png"/><Relationship Id="rId15" Type="http://schemas.openxmlformats.org/officeDocument/2006/relationships/image" Target="../media/image11.png"/><Relationship Id="rId10" Type="http://schemas.openxmlformats.org/officeDocument/2006/relationships/image" Target="../media/image6.png"/><Relationship Id="rId19" Type="http://schemas.openxmlformats.org/officeDocument/2006/relationships/image" Target="../media/image15.png"/><Relationship Id="rId4" Type="http://schemas.openxmlformats.org/officeDocument/2006/relationships/chart" Target="../charts/chart3.xml"/><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グループ化 33">
            <a:extLst>
              <a:ext uri="{FF2B5EF4-FFF2-40B4-BE49-F238E27FC236}">
                <a16:creationId xmlns:a16="http://schemas.microsoft.com/office/drawing/2014/main" id="{1F8FC750-3DC3-431A-8498-360BFC5352F6}"/>
              </a:ext>
            </a:extLst>
          </p:cNvPr>
          <p:cNvGrpSpPr/>
          <p:nvPr/>
        </p:nvGrpSpPr>
        <p:grpSpPr>
          <a:xfrm>
            <a:off x="143912" y="4056976"/>
            <a:ext cx="8763986" cy="5407377"/>
            <a:chOff x="143912" y="4056976"/>
            <a:chExt cx="8763986" cy="5161249"/>
          </a:xfrm>
        </p:grpSpPr>
        <p:sp>
          <p:nvSpPr>
            <p:cNvPr id="17" name="平行四辺形 16">
              <a:extLst>
                <a:ext uri="{FF2B5EF4-FFF2-40B4-BE49-F238E27FC236}">
                  <a16:creationId xmlns:a16="http://schemas.microsoft.com/office/drawing/2014/main" id="{CB67E4B1-A819-4E67-A2F8-E45995D6DF88}"/>
                </a:ext>
              </a:extLst>
            </p:cNvPr>
            <p:cNvSpPr/>
            <p:nvPr/>
          </p:nvSpPr>
          <p:spPr>
            <a:xfrm>
              <a:off x="143912" y="4056976"/>
              <a:ext cx="8763986" cy="4352633"/>
            </a:xfrm>
            <a:prstGeom prst="parallelogram">
              <a:avLst>
                <a:gd name="adj" fmla="val 38339"/>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F8DA7FB5-DB5F-4B04-BE5F-04E7B361AC04}"/>
                </a:ext>
              </a:extLst>
            </p:cNvPr>
            <p:cNvSpPr/>
            <p:nvPr/>
          </p:nvSpPr>
          <p:spPr>
            <a:xfrm>
              <a:off x="143912" y="8409608"/>
              <a:ext cx="7020000" cy="77738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コネクタ 22">
              <a:extLst>
                <a:ext uri="{FF2B5EF4-FFF2-40B4-BE49-F238E27FC236}">
                  <a16:creationId xmlns:a16="http://schemas.microsoft.com/office/drawing/2014/main" id="{B8C77827-E21D-47D8-8C41-CA16264D9949}"/>
                </a:ext>
              </a:extLst>
            </p:cNvPr>
            <p:cNvCxnSpPr>
              <a:cxnSpLocks/>
            </p:cNvCxnSpPr>
            <p:nvPr/>
          </p:nvCxnSpPr>
          <p:spPr>
            <a:xfrm>
              <a:off x="8907898" y="4090891"/>
              <a:ext cx="0" cy="777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541EB611-7BD3-427E-801D-AF1A80706273}"/>
                </a:ext>
              </a:extLst>
            </p:cNvPr>
            <p:cNvCxnSpPr>
              <a:cxnSpLocks/>
            </p:cNvCxnSpPr>
            <p:nvPr/>
          </p:nvCxnSpPr>
          <p:spPr>
            <a:xfrm flipH="1">
              <a:off x="7163912" y="4868491"/>
              <a:ext cx="1740298" cy="43497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aphicFrame>
        <p:nvGraphicFramePr>
          <p:cNvPr id="32" name="グラフ 31">
            <a:extLst>
              <a:ext uri="{FF2B5EF4-FFF2-40B4-BE49-F238E27FC236}">
                <a16:creationId xmlns:a16="http://schemas.microsoft.com/office/drawing/2014/main" id="{88954C8C-AC47-418E-AC92-6E1580617A14}"/>
              </a:ext>
            </a:extLst>
          </p:cNvPr>
          <p:cNvGraphicFramePr/>
          <p:nvPr>
            <p:extLst>
              <p:ext uri="{D42A27DB-BD31-4B8C-83A1-F6EECF244321}">
                <p14:modId xmlns:p14="http://schemas.microsoft.com/office/powerpoint/2010/main" val="2756902475"/>
              </p:ext>
            </p:extLst>
          </p:nvPr>
        </p:nvGraphicFramePr>
        <p:xfrm>
          <a:off x="-3554014" y="2824869"/>
          <a:ext cx="15313295" cy="4185916"/>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a:extLst>
              <a:ext uri="{FF2B5EF4-FFF2-40B4-BE49-F238E27FC236}">
                <a16:creationId xmlns:a16="http://schemas.microsoft.com/office/drawing/2014/main" id="{AD155231-8537-407F-B73A-E2F2BB03368D}"/>
              </a:ext>
            </a:extLst>
          </p:cNvPr>
          <p:cNvSpPr/>
          <p:nvPr/>
        </p:nvSpPr>
        <p:spPr>
          <a:xfrm>
            <a:off x="143912" y="103272"/>
            <a:ext cx="12513776" cy="599906"/>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D1FBCD0A-6386-4929-AAE3-C5B572BDF6DC}"/>
              </a:ext>
            </a:extLst>
          </p:cNvPr>
          <p:cNvSpPr txBox="1"/>
          <p:nvPr/>
        </p:nvSpPr>
        <p:spPr>
          <a:xfrm>
            <a:off x="280452" y="101897"/>
            <a:ext cx="5310674" cy="584775"/>
          </a:xfrm>
          <a:prstGeom prst="rect">
            <a:avLst/>
          </a:prstGeom>
          <a:noFill/>
        </p:spPr>
        <p:txBody>
          <a:bodyPr wrap="square" rtlCol="0">
            <a:spAutoFit/>
          </a:bodyPr>
          <a:lstStyle/>
          <a:p>
            <a:r>
              <a:rPr kumimoji="1" lang="ja-JP" altLang="en-US" sz="3200" b="1">
                <a:latin typeface="BIZ UDPゴシック" panose="020B0400000000000000" pitchFamily="50" charset="-128"/>
                <a:ea typeface="BIZ UDPゴシック" panose="020B0400000000000000" pitchFamily="50" charset="-128"/>
              </a:rPr>
              <a:t>計画の全体像</a:t>
            </a:r>
            <a:endParaRPr kumimoji="1" lang="ja-JP" altLang="en-US" sz="3200" b="1" dirty="0">
              <a:latin typeface="BIZ UDPゴシック" panose="020B0400000000000000" pitchFamily="50" charset="-128"/>
              <a:ea typeface="BIZ UDPゴシック" panose="020B0400000000000000" pitchFamily="50" charset="-128"/>
            </a:endParaRPr>
          </a:p>
        </p:txBody>
      </p:sp>
      <p:graphicFrame>
        <p:nvGraphicFramePr>
          <p:cNvPr id="31" name="グラフ 30">
            <a:extLst>
              <a:ext uri="{FF2B5EF4-FFF2-40B4-BE49-F238E27FC236}">
                <a16:creationId xmlns:a16="http://schemas.microsoft.com/office/drawing/2014/main" id="{80B81977-F732-4509-A0A7-B890B142FDBC}"/>
              </a:ext>
            </a:extLst>
          </p:cNvPr>
          <p:cNvGraphicFramePr/>
          <p:nvPr>
            <p:extLst>
              <p:ext uri="{D42A27DB-BD31-4B8C-83A1-F6EECF244321}">
                <p14:modId xmlns:p14="http://schemas.microsoft.com/office/powerpoint/2010/main" val="356083944"/>
              </p:ext>
            </p:extLst>
          </p:nvPr>
        </p:nvGraphicFramePr>
        <p:xfrm>
          <a:off x="622073" y="2312908"/>
          <a:ext cx="6959143" cy="374630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5" name="グラフ 34">
            <a:extLst>
              <a:ext uri="{FF2B5EF4-FFF2-40B4-BE49-F238E27FC236}">
                <a16:creationId xmlns:a16="http://schemas.microsoft.com/office/drawing/2014/main" id="{15B0B642-339E-4751-8678-20C38E584A65}"/>
              </a:ext>
            </a:extLst>
          </p:cNvPr>
          <p:cNvGraphicFramePr/>
          <p:nvPr>
            <p:extLst>
              <p:ext uri="{D42A27DB-BD31-4B8C-83A1-F6EECF244321}">
                <p14:modId xmlns:p14="http://schemas.microsoft.com/office/powerpoint/2010/main" val="3182513791"/>
              </p:ext>
            </p:extLst>
          </p:nvPr>
        </p:nvGraphicFramePr>
        <p:xfrm>
          <a:off x="1692558" y="2255631"/>
          <a:ext cx="5093227" cy="2657516"/>
        </p:xfrm>
        <a:graphic>
          <a:graphicData uri="http://schemas.openxmlformats.org/drawingml/2006/chart">
            <c:chart xmlns:c="http://schemas.openxmlformats.org/drawingml/2006/chart" xmlns:r="http://schemas.openxmlformats.org/officeDocument/2006/relationships" r:id="rId4"/>
          </a:graphicData>
        </a:graphic>
      </p:graphicFrame>
      <p:sp>
        <p:nvSpPr>
          <p:cNvPr id="37" name="正方形/長方形 36">
            <a:extLst>
              <a:ext uri="{FF2B5EF4-FFF2-40B4-BE49-F238E27FC236}">
                <a16:creationId xmlns:a16="http://schemas.microsoft.com/office/drawing/2014/main" id="{0642B7B6-902C-4EF8-A4DF-1D460362B3E5}"/>
              </a:ext>
            </a:extLst>
          </p:cNvPr>
          <p:cNvSpPr/>
          <p:nvPr/>
        </p:nvSpPr>
        <p:spPr>
          <a:xfrm>
            <a:off x="3756978" y="1078524"/>
            <a:ext cx="895317" cy="2070663"/>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楕円 38">
            <a:extLst>
              <a:ext uri="{FF2B5EF4-FFF2-40B4-BE49-F238E27FC236}">
                <a16:creationId xmlns:a16="http://schemas.microsoft.com/office/drawing/2014/main" id="{5A4E2C10-1F78-4030-B08E-362146213947}"/>
              </a:ext>
            </a:extLst>
          </p:cNvPr>
          <p:cNvSpPr/>
          <p:nvPr/>
        </p:nvSpPr>
        <p:spPr>
          <a:xfrm>
            <a:off x="3740921" y="2613072"/>
            <a:ext cx="935663" cy="82723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1" name="直線コネクタ 40">
            <a:extLst>
              <a:ext uri="{FF2B5EF4-FFF2-40B4-BE49-F238E27FC236}">
                <a16:creationId xmlns:a16="http://schemas.microsoft.com/office/drawing/2014/main" id="{ACA3E4E8-FD5B-4E5C-8A83-8F9F5FBE107F}"/>
              </a:ext>
            </a:extLst>
          </p:cNvPr>
          <p:cNvCxnSpPr>
            <a:cxnSpLocks/>
          </p:cNvCxnSpPr>
          <p:nvPr/>
        </p:nvCxnSpPr>
        <p:spPr>
          <a:xfrm>
            <a:off x="3756410" y="2762525"/>
            <a:ext cx="0" cy="828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48BB69F9-B0D4-46A6-B4CC-6C2B7D10EA1F}"/>
              </a:ext>
            </a:extLst>
          </p:cNvPr>
          <p:cNvCxnSpPr>
            <a:cxnSpLocks/>
          </p:cNvCxnSpPr>
          <p:nvPr/>
        </p:nvCxnSpPr>
        <p:spPr>
          <a:xfrm>
            <a:off x="4652295" y="2738710"/>
            <a:ext cx="12076" cy="83457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a:extLst>
              <a:ext uri="{FF2B5EF4-FFF2-40B4-BE49-F238E27FC236}">
                <a16:creationId xmlns:a16="http://schemas.microsoft.com/office/drawing/2014/main" id="{C38236C6-1BED-4D36-8CA4-78493A2E42D4}"/>
              </a:ext>
            </a:extLst>
          </p:cNvPr>
          <p:cNvSpPr txBox="1"/>
          <p:nvPr/>
        </p:nvSpPr>
        <p:spPr>
          <a:xfrm>
            <a:off x="3868435" y="1025317"/>
            <a:ext cx="738664" cy="2747653"/>
          </a:xfrm>
          <a:prstGeom prst="rect">
            <a:avLst/>
          </a:prstGeom>
          <a:noFill/>
        </p:spPr>
        <p:txBody>
          <a:bodyPr vert="eaVert" wrap="square" rtlCol="0">
            <a:spAutoFit/>
          </a:bodyPr>
          <a:lstStyle/>
          <a:p>
            <a:r>
              <a:rPr kumimoji="1" lang="ja-JP" altLang="en-US" sz="2000" b="1" dirty="0">
                <a:latin typeface="ＭＳ Ｐゴシック" panose="020B0600070205080204" pitchFamily="50" charset="-128"/>
                <a:ea typeface="ＭＳ Ｐゴシック" panose="020B0600070205080204" pitchFamily="50" charset="-128"/>
              </a:rPr>
              <a:t>目指すべき姿</a:t>
            </a:r>
            <a:endParaRPr kumimoji="1" lang="en-US" altLang="ja-JP" sz="2000" b="1" dirty="0">
              <a:latin typeface="ＭＳ Ｐゴシック" panose="020B0600070205080204" pitchFamily="50" charset="-128"/>
              <a:ea typeface="ＭＳ Ｐゴシック" panose="020B0600070205080204" pitchFamily="50" charset="-128"/>
            </a:endParaRPr>
          </a:p>
          <a:p>
            <a:r>
              <a:rPr kumimoji="1" lang="ja-JP" altLang="en-US" sz="1600" b="1" dirty="0">
                <a:latin typeface="BIZ UDPゴシック" panose="020B0400000000000000" pitchFamily="50" charset="-128"/>
                <a:ea typeface="BIZ UDPゴシック" panose="020B0400000000000000" pitchFamily="50" charset="-128"/>
              </a:rPr>
              <a:t>「ともに生きるまち　日野」</a:t>
            </a:r>
          </a:p>
        </p:txBody>
      </p:sp>
      <p:sp>
        <p:nvSpPr>
          <p:cNvPr id="70" name="テキスト ボックス 69">
            <a:extLst>
              <a:ext uri="{FF2B5EF4-FFF2-40B4-BE49-F238E27FC236}">
                <a16:creationId xmlns:a16="http://schemas.microsoft.com/office/drawing/2014/main" id="{A62BBFA8-F636-4A06-8CA7-94CFF74C372A}"/>
              </a:ext>
            </a:extLst>
          </p:cNvPr>
          <p:cNvSpPr txBox="1"/>
          <p:nvPr/>
        </p:nvSpPr>
        <p:spPr>
          <a:xfrm>
            <a:off x="2456692" y="3763771"/>
            <a:ext cx="4128423" cy="1200329"/>
          </a:xfrm>
          <a:prstGeom prst="rect">
            <a:avLst/>
          </a:prstGeom>
          <a:solidFill>
            <a:schemeClr val="bg1"/>
          </a:solidFill>
          <a:ln>
            <a:solidFill>
              <a:schemeClr val="tx1"/>
            </a:solidFill>
          </a:ln>
        </p:spPr>
        <p:txBody>
          <a:bodyPr wrap="square" rtlCol="0">
            <a:spAutoFit/>
          </a:bodyPr>
          <a:lstStyle/>
          <a:p>
            <a:r>
              <a:rPr kumimoji="1" lang="en-US" altLang="ja-JP" sz="1600" b="1" u="sng" dirty="0">
                <a:latin typeface="BIZ UDPゴシック" panose="020B0400000000000000" pitchFamily="50" charset="-128"/>
                <a:ea typeface="BIZ UDPゴシック" panose="020B0400000000000000" pitchFamily="50" charset="-128"/>
              </a:rPr>
              <a:t>【</a:t>
            </a:r>
            <a:r>
              <a:rPr kumimoji="1" lang="ja-JP" altLang="en-US" sz="1600" b="1" u="sng" dirty="0">
                <a:latin typeface="BIZ UDPゴシック" panose="020B0400000000000000" pitchFamily="50" charset="-128"/>
                <a:ea typeface="BIZ UDPゴシック" panose="020B0400000000000000" pitchFamily="50" charset="-128"/>
              </a:rPr>
              <a:t>実現すべき社会</a:t>
            </a:r>
            <a:r>
              <a:rPr kumimoji="1" lang="en-US" altLang="ja-JP" sz="1600" b="1" u="sng" dirty="0">
                <a:latin typeface="BIZ UDPゴシック" panose="020B0400000000000000" pitchFamily="50" charset="-128"/>
                <a:ea typeface="BIZ UDPゴシック" panose="020B0400000000000000" pitchFamily="50" charset="-128"/>
              </a:rPr>
              <a:t>】</a:t>
            </a:r>
          </a:p>
          <a:p>
            <a:r>
              <a:rPr kumimoji="1" lang="ja-JP" altLang="en-US" sz="1400" dirty="0">
                <a:latin typeface="BIZ UDPゴシック" panose="020B0400000000000000" pitchFamily="50" charset="-128"/>
                <a:ea typeface="BIZ UDPゴシック" panose="020B0400000000000000" pitchFamily="50" charset="-128"/>
              </a:rPr>
              <a:t>お互いを理解し尊重しあう社会</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（差別のない社会）</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誰もが安心して自分らしく暮らせる社会</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（地域社会における共生）</a:t>
            </a:r>
          </a:p>
        </p:txBody>
      </p:sp>
      <p:sp>
        <p:nvSpPr>
          <p:cNvPr id="71" name="テキスト ボックス 70">
            <a:extLst>
              <a:ext uri="{FF2B5EF4-FFF2-40B4-BE49-F238E27FC236}">
                <a16:creationId xmlns:a16="http://schemas.microsoft.com/office/drawing/2014/main" id="{CD095717-734E-41D9-A9C6-E292D3674D0E}"/>
              </a:ext>
            </a:extLst>
          </p:cNvPr>
          <p:cNvSpPr txBox="1"/>
          <p:nvPr/>
        </p:nvSpPr>
        <p:spPr>
          <a:xfrm>
            <a:off x="3170458" y="5194932"/>
            <a:ext cx="2607563" cy="369332"/>
          </a:xfrm>
          <a:prstGeom prst="rect">
            <a:avLst/>
          </a:prstGeom>
          <a:solidFill>
            <a:schemeClr val="bg1"/>
          </a:solidFill>
          <a:ln>
            <a:solidFill>
              <a:schemeClr val="tx1"/>
            </a:solid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施策の方向性</a:t>
            </a:r>
          </a:p>
        </p:txBody>
      </p:sp>
      <p:sp>
        <p:nvSpPr>
          <p:cNvPr id="72" name="テキスト ボックス 71">
            <a:extLst>
              <a:ext uri="{FF2B5EF4-FFF2-40B4-BE49-F238E27FC236}">
                <a16:creationId xmlns:a16="http://schemas.microsoft.com/office/drawing/2014/main" id="{9B8D45F3-FFE2-4346-B038-8AE8A82FDF19}"/>
              </a:ext>
            </a:extLst>
          </p:cNvPr>
          <p:cNvSpPr txBox="1"/>
          <p:nvPr/>
        </p:nvSpPr>
        <p:spPr>
          <a:xfrm>
            <a:off x="3517824" y="6266962"/>
            <a:ext cx="1533784" cy="369332"/>
          </a:xfrm>
          <a:prstGeom prst="rect">
            <a:avLst/>
          </a:prstGeom>
          <a:solidFill>
            <a:schemeClr val="bg1"/>
          </a:solidFill>
          <a:ln>
            <a:solidFill>
              <a:schemeClr val="tx1"/>
            </a:solid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施策・事業</a:t>
            </a:r>
          </a:p>
        </p:txBody>
      </p:sp>
      <p:sp>
        <p:nvSpPr>
          <p:cNvPr id="75" name="正方形/長方形 74">
            <a:extLst>
              <a:ext uri="{FF2B5EF4-FFF2-40B4-BE49-F238E27FC236}">
                <a16:creationId xmlns:a16="http://schemas.microsoft.com/office/drawing/2014/main" id="{41BF01DA-4BBC-400F-92D5-CD1EE9B7B250}"/>
              </a:ext>
            </a:extLst>
          </p:cNvPr>
          <p:cNvSpPr/>
          <p:nvPr/>
        </p:nvSpPr>
        <p:spPr>
          <a:xfrm>
            <a:off x="8050162" y="861325"/>
            <a:ext cx="4641897" cy="3719774"/>
          </a:xfrm>
          <a:prstGeom prst="rect">
            <a:avLst/>
          </a:prstGeom>
          <a:solidFill>
            <a:schemeClr val="accent4">
              <a:lumMod val="20000"/>
              <a:lumOff val="80000"/>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矢印: 上 77">
            <a:extLst>
              <a:ext uri="{FF2B5EF4-FFF2-40B4-BE49-F238E27FC236}">
                <a16:creationId xmlns:a16="http://schemas.microsoft.com/office/drawing/2014/main" id="{0151386B-6098-4C1B-952F-17C176FAE022}"/>
              </a:ext>
            </a:extLst>
          </p:cNvPr>
          <p:cNvSpPr/>
          <p:nvPr/>
        </p:nvSpPr>
        <p:spPr>
          <a:xfrm>
            <a:off x="513098" y="936701"/>
            <a:ext cx="496073" cy="6627225"/>
          </a:xfrm>
          <a:prstGeom prst="upArrow">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79A1CCE1-1A36-40BA-A904-1411AA850380}"/>
              </a:ext>
            </a:extLst>
          </p:cNvPr>
          <p:cNvSpPr txBox="1"/>
          <p:nvPr/>
        </p:nvSpPr>
        <p:spPr>
          <a:xfrm>
            <a:off x="203001" y="8756803"/>
            <a:ext cx="4371237" cy="584775"/>
          </a:xfrm>
          <a:prstGeom prst="rect">
            <a:avLst/>
          </a:prstGeom>
          <a:solidFill>
            <a:schemeClr val="bg1"/>
          </a:solidFill>
          <a:ln>
            <a:no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本計画の土台となるもの</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・地域市民とのつながり、地域における活動　など</a:t>
            </a:r>
            <a:endParaRPr kumimoji="1" lang="en-US" altLang="ja-JP" sz="1400" dirty="0">
              <a:latin typeface="BIZ UDPゴシック" panose="020B0400000000000000" pitchFamily="50" charset="-128"/>
              <a:ea typeface="BIZ UDPゴシック" panose="020B0400000000000000" pitchFamily="50" charset="-128"/>
            </a:endParaRPr>
          </a:p>
        </p:txBody>
      </p:sp>
      <p:pic>
        <p:nvPicPr>
          <p:cNvPr id="48" name="図 47">
            <a:extLst>
              <a:ext uri="{FF2B5EF4-FFF2-40B4-BE49-F238E27FC236}">
                <a16:creationId xmlns:a16="http://schemas.microsoft.com/office/drawing/2014/main" id="{C515F157-C71B-499A-9D03-B84E77F51F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47321" y="2149331"/>
            <a:ext cx="1006979" cy="1006979"/>
          </a:xfrm>
          <a:prstGeom prst="rect">
            <a:avLst/>
          </a:prstGeom>
        </p:spPr>
      </p:pic>
      <p:pic>
        <p:nvPicPr>
          <p:cNvPr id="53" name="図 52">
            <a:extLst>
              <a:ext uri="{FF2B5EF4-FFF2-40B4-BE49-F238E27FC236}">
                <a16:creationId xmlns:a16="http://schemas.microsoft.com/office/drawing/2014/main" id="{C2A67F9D-CC31-42B6-903B-666EDA48196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65441" y="2147865"/>
            <a:ext cx="1012580" cy="1012580"/>
          </a:xfrm>
          <a:prstGeom prst="rect">
            <a:avLst/>
          </a:prstGeom>
        </p:spPr>
      </p:pic>
      <p:pic>
        <p:nvPicPr>
          <p:cNvPr id="55" name="図 54">
            <a:extLst>
              <a:ext uri="{FF2B5EF4-FFF2-40B4-BE49-F238E27FC236}">
                <a16:creationId xmlns:a16="http://schemas.microsoft.com/office/drawing/2014/main" id="{603BEF8A-F730-4784-9FB4-AC30626864E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868413" y="2134614"/>
            <a:ext cx="1016428" cy="1016428"/>
          </a:xfrm>
          <a:prstGeom prst="rect">
            <a:avLst/>
          </a:prstGeom>
        </p:spPr>
      </p:pic>
      <p:pic>
        <p:nvPicPr>
          <p:cNvPr id="59" name="図 58">
            <a:extLst>
              <a:ext uri="{FF2B5EF4-FFF2-40B4-BE49-F238E27FC236}">
                <a16:creationId xmlns:a16="http://schemas.microsoft.com/office/drawing/2014/main" id="{EAEFAD4C-498D-49D4-A5A1-585C5A3261D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18316" y="4421397"/>
            <a:ext cx="563395" cy="563395"/>
          </a:xfrm>
          <a:prstGeom prst="rect">
            <a:avLst/>
          </a:prstGeom>
        </p:spPr>
      </p:pic>
      <p:pic>
        <p:nvPicPr>
          <p:cNvPr id="61" name="図 60">
            <a:extLst>
              <a:ext uri="{FF2B5EF4-FFF2-40B4-BE49-F238E27FC236}">
                <a16:creationId xmlns:a16="http://schemas.microsoft.com/office/drawing/2014/main" id="{F4C7B50A-E26C-481F-99A3-B03D5E418E7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338875" y="4145325"/>
            <a:ext cx="565200" cy="565200"/>
          </a:xfrm>
          <a:prstGeom prst="rect">
            <a:avLst/>
          </a:prstGeom>
        </p:spPr>
      </p:pic>
      <p:pic>
        <p:nvPicPr>
          <p:cNvPr id="64" name="図 63">
            <a:extLst>
              <a:ext uri="{FF2B5EF4-FFF2-40B4-BE49-F238E27FC236}">
                <a16:creationId xmlns:a16="http://schemas.microsoft.com/office/drawing/2014/main" id="{1E262E04-BDC7-4232-A1CF-C27FFDBCA1F7}"/>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55232" y="2169405"/>
            <a:ext cx="981530" cy="981530"/>
          </a:xfrm>
          <a:prstGeom prst="rect">
            <a:avLst/>
          </a:prstGeom>
        </p:spPr>
      </p:pic>
      <p:pic>
        <p:nvPicPr>
          <p:cNvPr id="67" name="図 66">
            <a:extLst>
              <a:ext uri="{FF2B5EF4-FFF2-40B4-BE49-F238E27FC236}">
                <a16:creationId xmlns:a16="http://schemas.microsoft.com/office/drawing/2014/main" id="{2B70E9F3-76D9-4620-B826-41233C35E528}"/>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277682" y="2170235"/>
            <a:ext cx="998192" cy="998192"/>
          </a:xfrm>
          <a:prstGeom prst="rect">
            <a:avLst/>
          </a:prstGeom>
        </p:spPr>
      </p:pic>
      <p:pic>
        <p:nvPicPr>
          <p:cNvPr id="73" name="図 72">
            <a:extLst>
              <a:ext uri="{FF2B5EF4-FFF2-40B4-BE49-F238E27FC236}">
                <a16:creationId xmlns:a16="http://schemas.microsoft.com/office/drawing/2014/main" id="{C14BD113-40EB-4903-8E0C-73F9F8B60264}"/>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94371" y="5124419"/>
            <a:ext cx="565200" cy="565200"/>
          </a:xfrm>
          <a:prstGeom prst="rect">
            <a:avLst/>
          </a:prstGeom>
        </p:spPr>
      </p:pic>
      <p:pic>
        <p:nvPicPr>
          <p:cNvPr id="77" name="図 76">
            <a:extLst>
              <a:ext uri="{FF2B5EF4-FFF2-40B4-BE49-F238E27FC236}">
                <a16:creationId xmlns:a16="http://schemas.microsoft.com/office/drawing/2014/main" id="{B2578939-7C70-4915-9A4A-B0F24BEC8B6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264052" y="5072956"/>
            <a:ext cx="565200" cy="565200"/>
          </a:xfrm>
          <a:prstGeom prst="rect">
            <a:avLst/>
          </a:prstGeom>
        </p:spPr>
      </p:pic>
      <p:pic>
        <p:nvPicPr>
          <p:cNvPr id="80" name="図 79">
            <a:extLst>
              <a:ext uri="{FF2B5EF4-FFF2-40B4-BE49-F238E27FC236}">
                <a16:creationId xmlns:a16="http://schemas.microsoft.com/office/drawing/2014/main" id="{AA902021-77F4-4745-81DD-5B85B3433179}"/>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767785" y="5785002"/>
            <a:ext cx="565200" cy="565200"/>
          </a:xfrm>
          <a:prstGeom prst="rect">
            <a:avLst/>
          </a:prstGeom>
        </p:spPr>
      </p:pic>
      <p:pic>
        <p:nvPicPr>
          <p:cNvPr id="82" name="図 81">
            <a:extLst>
              <a:ext uri="{FF2B5EF4-FFF2-40B4-BE49-F238E27FC236}">
                <a16:creationId xmlns:a16="http://schemas.microsoft.com/office/drawing/2014/main" id="{A1AAAB6A-DBF1-40DB-96A4-1573744235A9}"/>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393512" y="2170235"/>
            <a:ext cx="998192" cy="998192"/>
          </a:xfrm>
          <a:prstGeom prst="rect">
            <a:avLst/>
          </a:prstGeom>
        </p:spPr>
      </p:pic>
      <p:pic>
        <p:nvPicPr>
          <p:cNvPr id="84" name="図 83">
            <a:extLst>
              <a:ext uri="{FF2B5EF4-FFF2-40B4-BE49-F238E27FC236}">
                <a16:creationId xmlns:a16="http://schemas.microsoft.com/office/drawing/2014/main" id="{2450A658-50BD-4A84-AA67-1E695DE37FA2}"/>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7101003" y="5890133"/>
            <a:ext cx="565200" cy="565200"/>
          </a:xfrm>
          <a:prstGeom prst="rect">
            <a:avLst/>
          </a:prstGeom>
        </p:spPr>
      </p:pic>
      <p:pic>
        <p:nvPicPr>
          <p:cNvPr id="86" name="図 85">
            <a:extLst>
              <a:ext uri="{FF2B5EF4-FFF2-40B4-BE49-F238E27FC236}">
                <a16:creationId xmlns:a16="http://schemas.microsoft.com/office/drawing/2014/main" id="{E7E80A66-BADC-457E-A548-59CBADE10BEE}"/>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1394947" y="6410634"/>
            <a:ext cx="565200" cy="565200"/>
          </a:xfrm>
          <a:prstGeom prst="rect">
            <a:avLst/>
          </a:prstGeom>
        </p:spPr>
      </p:pic>
      <p:pic>
        <p:nvPicPr>
          <p:cNvPr id="88" name="図 87">
            <a:extLst>
              <a:ext uri="{FF2B5EF4-FFF2-40B4-BE49-F238E27FC236}">
                <a16:creationId xmlns:a16="http://schemas.microsoft.com/office/drawing/2014/main" id="{C4A2C698-A805-415D-8AE4-B8A79208CB59}"/>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6454530" y="6445586"/>
            <a:ext cx="565200" cy="565200"/>
          </a:xfrm>
          <a:prstGeom prst="rect">
            <a:avLst/>
          </a:prstGeom>
        </p:spPr>
      </p:pic>
      <p:pic>
        <p:nvPicPr>
          <p:cNvPr id="90" name="図 89">
            <a:extLst>
              <a:ext uri="{FF2B5EF4-FFF2-40B4-BE49-F238E27FC236}">
                <a16:creationId xmlns:a16="http://schemas.microsoft.com/office/drawing/2014/main" id="{F9FC7820-D281-488C-B151-4052DEEAC61A}"/>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165945" y="6972957"/>
            <a:ext cx="565200" cy="565200"/>
          </a:xfrm>
          <a:prstGeom prst="rect">
            <a:avLst/>
          </a:prstGeom>
        </p:spPr>
      </p:pic>
      <p:pic>
        <p:nvPicPr>
          <p:cNvPr id="92" name="図 91">
            <a:extLst>
              <a:ext uri="{FF2B5EF4-FFF2-40B4-BE49-F238E27FC236}">
                <a16:creationId xmlns:a16="http://schemas.microsoft.com/office/drawing/2014/main" id="{D0DB2C62-EA39-42DA-A7BB-5D61A55C987F}"/>
              </a:ext>
            </a:extLst>
          </p:cNvPr>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5733461" y="7010785"/>
            <a:ext cx="565200" cy="565200"/>
          </a:xfrm>
          <a:prstGeom prst="rect">
            <a:avLst/>
          </a:prstGeom>
        </p:spPr>
      </p:pic>
      <p:sp>
        <p:nvSpPr>
          <p:cNvPr id="95" name="テキスト ボックス 94">
            <a:extLst>
              <a:ext uri="{FF2B5EF4-FFF2-40B4-BE49-F238E27FC236}">
                <a16:creationId xmlns:a16="http://schemas.microsoft.com/office/drawing/2014/main" id="{235C4BC7-AA3E-417B-917E-5117FAAFDC97}"/>
              </a:ext>
            </a:extLst>
          </p:cNvPr>
          <p:cNvSpPr txBox="1"/>
          <p:nvPr/>
        </p:nvSpPr>
        <p:spPr>
          <a:xfrm>
            <a:off x="7963186" y="957166"/>
            <a:ext cx="4728874" cy="3509230"/>
          </a:xfrm>
          <a:prstGeom prst="rect">
            <a:avLst/>
          </a:prstGeom>
          <a:noFill/>
        </p:spPr>
        <p:txBody>
          <a:bodyPr wrap="square" rtlCol="0">
            <a:spAutoFit/>
          </a:bodyPr>
          <a:lstStyle/>
          <a:p>
            <a:pPr>
              <a:lnSpc>
                <a:spcPts val="1400"/>
              </a:lnSpc>
            </a:pPr>
            <a:r>
              <a:rPr kumimoji="1" lang="en-US" altLang="ja-JP" sz="1600" b="1" u="sng" dirty="0">
                <a:latin typeface="BIZ UDPゴシック" panose="020B0400000000000000" pitchFamily="50" charset="-128"/>
                <a:ea typeface="BIZ UDPゴシック" panose="020B0400000000000000" pitchFamily="50" charset="-128"/>
              </a:rPr>
              <a:t>【</a:t>
            </a:r>
            <a:r>
              <a:rPr kumimoji="1" lang="ja-JP" altLang="en-US" sz="1600" b="1" u="sng" dirty="0">
                <a:latin typeface="BIZ UDPゴシック" panose="020B0400000000000000" pitchFamily="50" charset="-128"/>
                <a:ea typeface="BIZ UDPゴシック" panose="020B0400000000000000" pitchFamily="50" charset="-128"/>
              </a:rPr>
              <a:t>計画の形について</a:t>
            </a:r>
            <a:r>
              <a:rPr kumimoji="1" lang="en-US" altLang="ja-JP" sz="1600" b="1" u="sng" dirty="0">
                <a:latin typeface="BIZ UDPゴシック" panose="020B0400000000000000" pitchFamily="50" charset="-128"/>
                <a:ea typeface="BIZ UDPゴシック" panose="020B0400000000000000" pitchFamily="50" charset="-128"/>
              </a:rPr>
              <a:t>】</a:t>
            </a:r>
          </a:p>
          <a:p>
            <a:pPr>
              <a:lnSpc>
                <a:spcPts val="1400"/>
              </a:lnSpc>
            </a:pPr>
            <a:endParaRPr kumimoji="1" lang="en-US" altLang="ja-JP" sz="16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・目指すべき姿が計画の軸となる</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・考え方としては目指すべき姿を実現するために、</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実現すべき社会があり、そのための施策の方向性、　</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施策・事業があるイメージ</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・施策・事業を円滑に実施することで目指すべき姿や</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実現すべき社会が実現するため、下にいくほど大きく　</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し、上段を支えるかたち</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・また、本計画は障害福祉の計画であるがその実現には</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障害当事者や関係者ではない地域の方の協力が不可欠</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となる点、そもそも障害のあるなしに関わらず、</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“すべての市民が”という発想を持つことで差別の解消</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にもつながるため、地域市民とのつながりや地域に</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おける活動を土台に持ってきたもの</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・目指すべき姿が土台から伸びていることで、本計画の　</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土台となる地域市民とのつながりや地域における活動</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などを通じて市民全員で本計画における目指すべき姿</a:t>
            </a:r>
            <a:endParaRPr kumimoji="1" lang="en-US" altLang="ja-JP" sz="1400" dirty="0">
              <a:latin typeface="BIZ UDPゴシック" panose="020B0400000000000000" pitchFamily="50" charset="-128"/>
              <a:ea typeface="BIZ UDPゴシック" panose="020B0400000000000000" pitchFamily="50" charset="-128"/>
            </a:endParaRPr>
          </a:p>
          <a:p>
            <a:pPr>
              <a:lnSpc>
                <a:spcPts val="1400"/>
              </a:lnSpc>
            </a:pPr>
            <a:r>
              <a:rPr kumimoji="1" lang="ja-JP" altLang="en-US" sz="1400" dirty="0">
                <a:latin typeface="BIZ UDPゴシック" panose="020B0400000000000000" pitchFamily="50" charset="-128"/>
                <a:ea typeface="BIZ UDPゴシック" panose="020B0400000000000000" pitchFamily="50" charset="-128"/>
              </a:rPr>
              <a:t>　を実現していくということを表している</a:t>
            </a:r>
            <a:endParaRPr kumimoji="1" lang="en-US" altLang="ja-JP" sz="1400" dirty="0">
              <a:latin typeface="BIZ UDPゴシック" panose="020B0400000000000000" pitchFamily="50" charset="-128"/>
              <a:ea typeface="BIZ UDPゴシック" panose="020B0400000000000000" pitchFamily="50" charset="-128"/>
            </a:endParaRPr>
          </a:p>
        </p:txBody>
      </p:sp>
      <p:sp>
        <p:nvSpPr>
          <p:cNvPr id="102" name="正方形/長方形 101">
            <a:extLst>
              <a:ext uri="{FF2B5EF4-FFF2-40B4-BE49-F238E27FC236}">
                <a16:creationId xmlns:a16="http://schemas.microsoft.com/office/drawing/2014/main" id="{5CF65273-6F90-4C9D-8EFD-47193CE20176}"/>
              </a:ext>
            </a:extLst>
          </p:cNvPr>
          <p:cNvSpPr/>
          <p:nvPr/>
        </p:nvSpPr>
        <p:spPr>
          <a:xfrm>
            <a:off x="7893879" y="7376177"/>
            <a:ext cx="4837396" cy="2088176"/>
          </a:xfrm>
          <a:prstGeom prst="rect">
            <a:avLst/>
          </a:prstGeom>
          <a:solidFill>
            <a:schemeClr val="accent6">
              <a:lumMod val="20000"/>
              <a:lumOff val="80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a:extLst>
              <a:ext uri="{FF2B5EF4-FFF2-40B4-BE49-F238E27FC236}">
                <a16:creationId xmlns:a16="http://schemas.microsoft.com/office/drawing/2014/main" id="{FA77FD58-72DB-464D-B68C-1267770071CF}"/>
              </a:ext>
            </a:extLst>
          </p:cNvPr>
          <p:cNvSpPr txBox="1"/>
          <p:nvPr/>
        </p:nvSpPr>
        <p:spPr>
          <a:xfrm>
            <a:off x="7989659" y="7459094"/>
            <a:ext cx="4707745" cy="2369880"/>
          </a:xfrm>
          <a:prstGeom prst="rect">
            <a:avLst/>
          </a:prstGeom>
          <a:noFill/>
        </p:spPr>
        <p:txBody>
          <a:bodyPr wrap="square" rtlCol="0">
            <a:spAutoFit/>
          </a:bodyPr>
          <a:lstStyle/>
          <a:p>
            <a:r>
              <a:rPr kumimoji="1" lang="en-US" altLang="ja-JP" sz="1600" b="1" u="sng" dirty="0">
                <a:latin typeface="BIZ UDPゴシック" panose="020B0400000000000000" pitchFamily="50" charset="-128"/>
                <a:ea typeface="BIZ UDPゴシック" panose="020B0400000000000000" pitchFamily="50" charset="-128"/>
              </a:rPr>
              <a:t>【SDG</a:t>
            </a:r>
            <a:r>
              <a:rPr kumimoji="1" lang="ja-JP" altLang="en-US" sz="1600" b="1" u="sng" dirty="0" err="1">
                <a:latin typeface="BIZ UDPゴシック" panose="020B0400000000000000" pitchFamily="50" charset="-128"/>
                <a:ea typeface="BIZ UDPゴシック" panose="020B0400000000000000" pitchFamily="50" charset="-128"/>
              </a:rPr>
              <a:t>ｓ</a:t>
            </a:r>
            <a:r>
              <a:rPr kumimoji="1" lang="ja-JP" altLang="en-US" sz="1600" b="1" u="sng" dirty="0">
                <a:latin typeface="BIZ UDPゴシック" panose="020B0400000000000000" pitchFamily="50" charset="-128"/>
                <a:ea typeface="BIZ UDPゴシック" panose="020B0400000000000000" pitchFamily="50" charset="-128"/>
              </a:rPr>
              <a:t>の考え方について</a:t>
            </a:r>
            <a:r>
              <a:rPr kumimoji="1" lang="en-US" altLang="ja-JP" sz="1600" b="1" u="sng" dirty="0">
                <a:latin typeface="BIZ UDPゴシック" panose="020B0400000000000000" pitchFamily="50" charset="-128"/>
                <a:ea typeface="BIZ UDPゴシック" panose="020B0400000000000000" pitchFamily="50" charset="-128"/>
              </a:rPr>
              <a:t>】</a:t>
            </a:r>
          </a:p>
          <a:p>
            <a:endParaRPr kumimoji="1" lang="en-US" altLang="ja-JP" sz="16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・この計画の根本に</a:t>
            </a:r>
            <a:r>
              <a:rPr kumimoji="1" lang="en-US" altLang="ja-JP" sz="1400" dirty="0">
                <a:latin typeface="BIZ UDPゴシック" panose="020B0400000000000000" pitchFamily="50" charset="-128"/>
                <a:ea typeface="BIZ UDPゴシック" panose="020B0400000000000000" pitchFamily="50" charset="-128"/>
              </a:rPr>
              <a:t>SDGs</a:t>
            </a:r>
            <a:r>
              <a:rPr kumimoji="1" lang="ja-JP" altLang="en-US" sz="1400" dirty="0">
                <a:latin typeface="BIZ UDPゴシック" panose="020B0400000000000000" pitchFamily="50" charset="-128"/>
                <a:ea typeface="BIZ UDPゴシック" panose="020B0400000000000000" pitchFamily="50" charset="-128"/>
              </a:rPr>
              <a:t>の考え方がある</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・実現すべき社会や施策の方向性、施策・事業は各ゴールと関係があるため、周りに各ゴールを配置</a:t>
            </a:r>
            <a:endParaRPr kumimoji="1" lang="en-US" altLang="ja-JP" sz="1400"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・さらに本計画の実現のためにはその土台として地域とのつながりや事業所間の横のつながりなどが必要となるため、土台に</a:t>
            </a:r>
            <a:r>
              <a:rPr kumimoji="1" lang="en-US" altLang="ja-JP" sz="1400" dirty="0">
                <a:latin typeface="BIZ UDPゴシック" panose="020B0400000000000000" pitchFamily="50" charset="-128"/>
                <a:ea typeface="BIZ UDPゴシック" panose="020B0400000000000000" pitchFamily="50" charset="-128"/>
              </a:rPr>
              <a:t>17</a:t>
            </a:r>
            <a:r>
              <a:rPr kumimoji="1" lang="ja-JP" altLang="en-US" sz="1400" dirty="0" err="1">
                <a:latin typeface="BIZ UDPゴシック" panose="020B0400000000000000" pitchFamily="50" charset="-128"/>
                <a:ea typeface="BIZ UDPゴシック" panose="020B0400000000000000" pitchFamily="50" charset="-128"/>
              </a:rPr>
              <a:t>を置</a:t>
            </a:r>
            <a:r>
              <a:rPr kumimoji="1" lang="ja-JP" altLang="en-US" sz="1400" dirty="0">
                <a:latin typeface="BIZ UDPゴシック" panose="020B0400000000000000" pitchFamily="50" charset="-128"/>
                <a:ea typeface="BIZ UDPゴシック" panose="020B0400000000000000" pitchFamily="50" charset="-128"/>
              </a:rPr>
              <a:t>いたもの</a:t>
            </a:r>
            <a:endParaRPr kumimoji="1" lang="en-US" altLang="ja-JP" sz="14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a:p>
            <a:endParaRPr kumimoji="1" lang="en-US" altLang="ja-JP" sz="1600" dirty="0">
              <a:latin typeface="BIZ UDPゴシック" panose="020B0400000000000000" pitchFamily="50" charset="-128"/>
              <a:ea typeface="BIZ UDPゴシック" panose="020B0400000000000000" pitchFamily="50" charset="-128"/>
            </a:endParaRPr>
          </a:p>
        </p:txBody>
      </p:sp>
      <p:sp>
        <p:nvSpPr>
          <p:cNvPr id="2" name="円弧 1">
            <a:extLst>
              <a:ext uri="{FF2B5EF4-FFF2-40B4-BE49-F238E27FC236}">
                <a16:creationId xmlns:a16="http://schemas.microsoft.com/office/drawing/2014/main" id="{1AC46612-8F23-4973-8473-C610A5E1AF43}"/>
              </a:ext>
            </a:extLst>
          </p:cNvPr>
          <p:cNvSpPr/>
          <p:nvPr/>
        </p:nvSpPr>
        <p:spPr>
          <a:xfrm rot="5119441">
            <a:off x="2940733" y="6496330"/>
            <a:ext cx="754268" cy="859286"/>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円弧 51">
            <a:extLst>
              <a:ext uri="{FF2B5EF4-FFF2-40B4-BE49-F238E27FC236}">
                <a16:creationId xmlns:a16="http://schemas.microsoft.com/office/drawing/2014/main" id="{4A520316-1C55-4F42-B0FF-48DFEDA8A8FB}"/>
              </a:ext>
            </a:extLst>
          </p:cNvPr>
          <p:cNvSpPr/>
          <p:nvPr/>
        </p:nvSpPr>
        <p:spPr>
          <a:xfrm rot="10335552">
            <a:off x="4808055" y="6410863"/>
            <a:ext cx="754268" cy="859286"/>
          </a:xfrm>
          <a:prstGeom prst="arc">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矢印: 折線 8">
            <a:extLst>
              <a:ext uri="{FF2B5EF4-FFF2-40B4-BE49-F238E27FC236}">
                <a16:creationId xmlns:a16="http://schemas.microsoft.com/office/drawing/2014/main" id="{8F6C0D9B-2828-47E9-80A9-0A2F16881B02}"/>
              </a:ext>
            </a:extLst>
          </p:cNvPr>
          <p:cNvSpPr/>
          <p:nvPr/>
        </p:nvSpPr>
        <p:spPr>
          <a:xfrm rot="16044199">
            <a:off x="4384147" y="6975880"/>
            <a:ext cx="796965" cy="724291"/>
          </a:xfrm>
          <a:prstGeom prst="bentArrow">
            <a:avLst>
              <a:gd name="adj1" fmla="val 13354"/>
              <a:gd name="adj2" fmla="val 25000"/>
              <a:gd name="adj3" fmla="val 35481"/>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8" name="矢印: 折線 57">
            <a:extLst>
              <a:ext uri="{FF2B5EF4-FFF2-40B4-BE49-F238E27FC236}">
                <a16:creationId xmlns:a16="http://schemas.microsoft.com/office/drawing/2014/main" id="{3A1569EE-F3CD-44C2-8493-2507CE0C9680}"/>
              </a:ext>
            </a:extLst>
          </p:cNvPr>
          <p:cNvSpPr/>
          <p:nvPr/>
        </p:nvSpPr>
        <p:spPr>
          <a:xfrm rot="16044199" flipV="1">
            <a:off x="3376263" y="6913751"/>
            <a:ext cx="729317" cy="863582"/>
          </a:xfrm>
          <a:prstGeom prst="bentArrow">
            <a:avLst>
              <a:gd name="adj1" fmla="val 13354"/>
              <a:gd name="adj2" fmla="val 25000"/>
              <a:gd name="adj3" fmla="val 35481"/>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0" name="テキスト ボックス 59">
            <a:extLst>
              <a:ext uri="{FF2B5EF4-FFF2-40B4-BE49-F238E27FC236}">
                <a16:creationId xmlns:a16="http://schemas.microsoft.com/office/drawing/2014/main" id="{84F7A0E8-80C4-41B3-A4B8-0ED4F34135BD}"/>
              </a:ext>
            </a:extLst>
          </p:cNvPr>
          <p:cNvSpPr txBox="1"/>
          <p:nvPr/>
        </p:nvSpPr>
        <p:spPr>
          <a:xfrm>
            <a:off x="513098" y="7823397"/>
            <a:ext cx="4812425" cy="646331"/>
          </a:xfrm>
          <a:prstGeom prst="rect">
            <a:avLst/>
          </a:prstGeom>
          <a:solidFill>
            <a:schemeClr val="accent4">
              <a:lumMod val="20000"/>
              <a:lumOff val="80000"/>
            </a:schemeClr>
          </a:solidFill>
          <a:ln>
            <a:solidFill>
              <a:srgbClr val="FFC000"/>
            </a:solidFill>
          </a:ln>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土台となる地域とのつながりや活動を通じて、市民全員で目指すべき姿を実現していく</a:t>
            </a:r>
          </a:p>
        </p:txBody>
      </p:sp>
      <p:pic>
        <p:nvPicPr>
          <p:cNvPr id="57" name="図 56">
            <a:extLst>
              <a:ext uri="{FF2B5EF4-FFF2-40B4-BE49-F238E27FC236}">
                <a16:creationId xmlns:a16="http://schemas.microsoft.com/office/drawing/2014/main" id="{1BD42332-BEF8-4943-A138-A25DB806D82F}"/>
              </a:ext>
            </a:extLst>
          </p:cNvPr>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5527548" y="7787628"/>
            <a:ext cx="1593647" cy="1593647"/>
          </a:xfrm>
          <a:prstGeom prst="rect">
            <a:avLst/>
          </a:prstGeom>
        </p:spPr>
      </p:pic>
      <p:sp>
        <p:nvSpPr>
          <p:cNvPr id="49" name="テキスト ボックス 48">
            <a:extLst>
              <a:ext uri="{FF2B5EF4-FFF2-40B4-BE49-F238E27FC236}">
                <a16:creationId xmlns:a16="http://schemas.microsoft.com/office/drawing/2014/main" id="{740D8AA9-0DAE-4D05-B201-70B7F07FB9F5}"/>
              </a:ext>
            </a:extLst>
          </p:cNvPr>
          <p:cNvSpPr txBox="1"/>
          <p:nvPr/>
        </p:nvSpPr>
        <p:spPr>
          <a:xfrm>
            <a:off x="11254154" y="195081"/>
            <a:ext cx="1266995" cy="461665"/>
          </a:xfrm>
          <a:prstGeom prst="rect">
            <a:avLst/>
          </a:prstGeom>
          <a:noFill/>
        </p:spPr>
        <p:txBody>
          <a:bodyPr wrap="square" rtlCol="0">
            <a:spAutoFit/>
          </a:bodyPr>
          <a:lstStyle/>
          <a:p>
            <a:r>
              <a:rPr kumimoji="1" lang="ja-JP" altLang="en-US" sz="2400" dirty="0">
                <a:latin typeface="BIZ UDPゴシック" panose="020B0400000000000000" pitchFamily="50" charset="-128"/>
                <a:ea typeface="BIZ UDPゴシック" panose="020B0400000000000000" pitchFamily="50" charset="-128"/>
              </a:rPr>
              <a:t>資料２</a:t>
            </a:r>
          </a:p>
        </p:txBody>
      </p:sp>
    </p:spTree>
    <p:extLst>
      <p:ext uri="{BB962C8B-B14F-4D97-AF65-F5344CB8AC3E}">
        <p14:creationId xmlns:p14="http://schemas.microsoft.com/office/powerpoint/2010/main" val="7039598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184</Words>
  <Application>Microsoft Office PowerPoint</Application>
  <PresentationFormat>A3 297x420 mm</PresentationFormat>
  <Paragraphs>38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ＭＳ Ｐゴシック</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2024-04-18T05:05:14Z</dcterms:created>
  <dcterms:modified xsi:type="dcterms:W3CDTF">2024-04-18T05:05:30Z</dcterms:modified>
</cp:coreProperties>
</file>