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4">
  <p:sldMasterIdLst>
    <p:sldMasterId id="2147483660" r:id="rId1"/>
  </p:sldMasterIdLst>
  <p:sldIdLst>
    <p:sldId id="256" r:id="rId2"/>
    <p:sldId id="257" r:id="rId3"/>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4660"/>
  </p:normalViewPr>
  <p:slideViewPr>
    <p:cSldViewPr snapToGrid="0">
      <p:cViewPr varScale="1">
        <p:scale>
          <a:sx n="52" d="100"/>
          <a:sy n="52" d="100"/>
        </p:scale>
        <p:origin x="132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ECBE6A9-D269-480B-B6D6-59B10015ED77}" type="datetimeFigureOut">
              <a:rPr kumimoji="1" lang="ja-JP" altLang="en-US" smtClean="0"/>
              <a:t>2024/4/18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FBB755-B63A-45C3-96B3-78F015B4943C}" type="slidenum">
              <a:rPr kumimoji="1" lang="ja-JP" altLang="en-US" smtClean="0"/>
              <a:t>‹#›</a:t>
            </a:fld>
            <a:endParaRPr kumimoji="1" lang="ja-JP" altLang="en-US"/>
          </a:p>
        </p:txBody>
      </p:sp>
    </p:spTree>
    <p:extLst>
      <p:ext uri="{BB962C8B-B14F-4D97-AF65-F5344CB8AC3E}">
        <p14:creationId xmlns:p14="http://schemas.microsoft.com/office/powerpoint/2010/main" val="3573333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ECBE6A9-D269-480B-B6D6-59B10015ED77}" type="datetimeFigureOut">
              <a:rPr kumimoji="1" lang="ja-JP" altLang="en-US" smtClean="0"/>
              <a:t>2024/4/18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FBB755-B63A-45C3-96B3-78F015B4943C}" type="slidenum">
              <a:rPr kumimoji="1" lang="ja-JP" altLang="en-US" smtClean="0"/>
              <a:t>‹#›</a:t>
            </a:fld>
            <a:endParaRPr kumimoji="1" lang="ja-JP" altLang="en-US"/>
          </a:p>
        </p:txBody>
      </p:sp>
    </p:spTree>
    <p:extLst>
      <p:ext uri="{BB962C8B-B14F-4D97-AF65-F5344CB8AC3E}">
        <p14:creationId xmlns:p14="http://schemas.microsoft.com/office/powerpoint/2010/main" val="3383429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ECBE6A9-D269-480B-B6D6-59B10015ED77}" type="datetimeFigureOut">
              <a:rPr kumimoji="1" lang="ja-JP" altLang="en-US" smtClean="0"/>
              <a:t>2024/4/18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FBB755-B63A-45C3-96B3-78F015B4943C}" type="slidenum">
              <a:rPr kumimoji="1" lang="ja-JP" altLang="en-US" smtClean="0"/>
              <a:t>‹#›</a:t>
            </a:fld>
            <a:endParaRPr kumimoji="1" lang="ja-JP" altLang="en-US"/>
          </a:p>
        </p:txBody>
      </p:sp>
    </p:spTree>
    <p:extLst>
      <p:ext uri="{BB962C8B-B14F-4D97-AF65-F5344CB8AC3E}">
        <p14:creationId xmlns:p14="http://schemas.microsoft.com/office/powerpoint/2010/main" val="377852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ECBE6A9-D269-480B-B6D6-59B10015ED77}" type="datetimeFigureOut">
              <a:rPr kumimoji="1" lang="ja-JP" altLang="en-US" smtClean="0"/>
              <a:t>2024/4/18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FBB755-B63A-45C3-96B3-78F015B4943C}" type="slidenum">
              <a:rPr kumimoji="1" lang="ja-JP" altLang="en-US" smtClean="0"/>
              <a:t>‹#›</a:t>
            </a:fld>
            <a:endParaRPr kumimoji="1" lang="ja-JP" altLang="en-US"/>
          </a:p>
        </p:txBody>
      </p:sp>
    </p:spTree>
    <p:extLst>
      <p:ext uri="{BB962C8B-B14F-4D97-AF65-F5344CB8AC3E}">
        <p14:creationId xmlns:p14="http://schemas.microsoft.com/office/powerpoint/2010/main" val="2515899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CBE6A9-D269-480B-B6D6-59B10015ED77}" type="datetimeFigureOut">
              <a:rPr kumimoji="1" lang="ja-JP" altLang="en-US" smtClean="0"/>
              <a:t>2024/4/18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0FBB755-B63A-45C3-96B3-78F015B4943C}" type="slidenum">
              <a:rPr kumimoji="1" lang="ja-JP" altLang="en-US" smtClean="0"/>
              <a:t>‹#›</a:t>
            </a:fld>
            <a:endParaRPr kumimoji="1" lang="ja-JP" altLang="en-US"/>
          </a:p>
        </p:txBody>
      </p:sp>
    </p:spTree>
    <p:extLst>
      <p:ext uri="{BB962C8B-B14F-4D97-AF65-F5344CB8AC3E}">
        <p14:creationId xmlns:p14="http://schemas.microsoft.com/office/powerpoint/2010/main" val="2269180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ECBE6A9-D269-480B-B6D6-59B10015ED77}" type="datetimeFigureOut">
              <a:rPr kumimoji="1" lang="ja-JP" altLang="en-US" smtClean="0"/>
              <a:t>2024/4/18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0FBB755-B63A-45C3-96B3-78F015B4943C}" type="slidenum">
              <a:rPr kumimoji="1" lang="ja-JP" altLang="en-US" smtClean="0"/>
              <a:t>‹#›</a:t>
            </a:fld>
            <a:endParaRPr kumimoji="1" lang="ja-JP" altLang="en-US"/>
          </a:p>
        </p:txBody>
      </p:sp>
    </p:spTree>
    <p:extLst>
      <p:ext uri="{BB962C8B-B14F-4D97-AF65-F5344CB8AC3E}">
        <p14:creationId xmlns:p14="http://schemas.microsoft.com/office/powerpoint/2010/main" val="3249276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ECBE6A9-D269-480B-B6D6-59B10015ED77}" type="datetimeFigureOut">
              <a:rPr kumimoji="1" lang="ja-JP" altLang="en-US" smtClean="0"/>
              <a:t>2024/4/18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0FBB755-B63A-45C3-96B3-78F015B4943C}" type="slidenum">
              <a:rPr kumimoji="1" lang="ja-JP" altLang="en-US" smtClean="0"/>
              <a:t>‹#›</a:t>
            </a:fld>
            <a:endParaRPr kumimoji="1" lang="ja-JP" altLang="en-US"/>
          </a:p>
        </p:txBody>
      </p:sp>
    </p:spTree>
    <p:extLst>
      <p:ext uri="{BB962C8B-B14F-4D97-AF65-F5344CB8AC3E}">
        <p14:creationId xmlns:p14="http://schemas.microsoft.com/office/powerpoint/2010/main" val="1748300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ECBE6A9-D269-480B-B6D6-59B10015ED77}" type="datetimeFigureOut">
              <a:rPr kumimoji="1" lang="ja-JP" altLang="en-US" smtClean="0"/>
              <a:t>2024/4/18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0FBB755-B63A-45C3-96B3-78F015B4943C}" type="slidenum">
              <a:rPr kumimoji="1" lang="ja-JP" altLang="en-US" smtClean="0"/>
              <a:t>‹#›</a:t>
            </a:fld>
            <a:endParaRPr kumimoji="1" lang="ja-JP" altLang="en-US"/>
          </a:p>
        </p:txBody>
      </p:sp>
    </p:spTree>
    <p:extLst>
      <p:ext uri="{BB962C8B-B14F-4D97-AF65-F5344CB8AC3E}">
        <p14:creationId xmlns:p14="http://schemas.microsoft.com/office/powerpoint/2010/main" val="2026675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CBE6A9-D269-480B-B6D6-59B10015ED77}" type="datetimeFigureOut">
              <a:rPr kumimoji="1" lang="ja-JP" altLang="en-US" smtClean="0"/>
              <a:t>2024/4/18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0FBB755-B63A-45C3-96B3-78F015B4943C}" type="slidenum">
              <a:rPr kumimoji="1" lang="ja-JP" altLang="en-US" smtClean="0"/>
              <a:t>‹#›</a:t>
            </a:fld>
            <a:endParaRPr kumimoji="1" lang="ja-JP" altLang="en-US"/>
          </a:p>
        </p:txBody>
      </p:sp>
    </p:spTree>
    <p:extLst>
      <p:ext uri="{BB962C8B-B14F-4D97-AF65-F5344CB8AC3E}">
        <p14:creationId xmlns:p14="http://schemas.microsoft.com/office/powerpoint/2010/main" val="2508063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ECBE6A9-D269-480B-B6D6-59B10015ED77}" type="datetimeFigureOut">
              <a:rPr kumimoji="1" lang="ja-JP" altLang="en-US" smtClean="0"/>
              <a:t>2024/4/18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0FBB755-B63A-45C3-96B3-78F015B4943C}" type="slidenum">
              <a:rPr kumimoji="1" lang="ja-JP" altLang="en-US" smtClean="0"/>
              <a:t>‹#›</a:t>
            </a:fld>
            <a:endParaRPr kumimoji="1" lang="ja-JP" altLang="en-US"/>
          </a:p>
        </p:txBody>
      </p:sp>
    </p:spTree>
    <p:extLst>
      <p:ext uri="{BB962C8B-B14F-4D97-AF65-F5344CB8AC3E}">
        <p14:creationId xmlns:p14="http://schemas.microsoft.com/office/powerpoint/2010/main" val="3926498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ECBE6A9-D269-480B-B6D6-59B10015ED77}" type="datetimeFigureOut">
              <a:rPr kumimoji="1" lang="ja-JP" altLang="en-US" smtClean="0"/>
              <a:t>2024/4/18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0FBB755-B63A-45C3-96B3-78F015B4943C}" type="slidenum">
              <a:rPr kumimoji="1" lang="ja-JP" altLang="en-US" smtClean="0"/>
              <a:t>‹#›</a:t>
            </a:fld>
            <a:endParaRPr kumimoji="1" lang="ja-JP" altLang="en-US"/>
          </a:p>
        </p:txBody>
      </p:sp>
    </p:spTree>
    <p:extLst>
      <p:ext uri="{BB962C8B-B14F-4D97-AF65-F5344CB8AC3E}">
        <p14:creationId xmlns:p14="http://schemas.microsoft.com/office/powerpoint/2010/main" val="1335157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5ECBE6A9-D269-480B-B6D6-59B10015ED77}" type="datetimeFigureOut">
              <a:rPr kumimoji="1" lang="ja-JP" altLang="en-US" smtClean="0"/>
              <a:t>2024/4/18</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20FBB755-B63A-45C3-96B3-78F015B4943C}" type="slidenum">
              <a:rPr kumimoji="1" lang="ja-JP" altLang="en-US" smtClean="0"/>
              <a:t>‹#›</a:t>
            </a:fld>
            <a:endParaRPr kumimoji="1" lang="ja-JP" altLang="en-US"/>
          </a:p>
        </p:txBody>
      </p:sp>
    </p:spTree>
    <p:extLst>
      <p:ext uri="{BB962C8B-B14F-4D97-AF65-F5344CB8AC3E}">
        <p14:creationId xmlns:p14="http://schemas.microsoft.com/office/powerpoint/2010/main" val="17753704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5" name="直線コネクタ 74">
            <a:extLst>
              <a:ext uri="{FF2B5EF4-FFF2-40B4-BE49-F238E27FC236}">
                <a16:creationId xmlns:a16="http://schemas.microsoft.com/office/drawing/2014/main" id="{4CFE97B9-4BF5-4B5D-AA8E-88EB88336ABC}"/>
              </a:ext>
            </a:extLst>
          </p:cNvPr>
          <p:cNvCxnSpPr>
            <a:cxnSpLocks/>
            <a:endCxn id="76" idx="1"/>
          </p:cNvCxnSpPr>
          <p:nvPr/>
        </p:nvCxnSpPr>
        <p:spPr>
          <a:xfrm>
            <a:off x="7986079" y="3635950"/>
            <a:ext cx="531884"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直線コネクタ 76">
            <a:extLst>
              <a:ext uri="{FF2B5EF4-FFF2-40B4-BE49-F238E27FC236}">
                <a16:creationId xmlns:a16="http://schemas.microsoft.com/office/drawing/2014/main" id="{2026F02F-B7C8-48F9-87BF-6BE92623ABCC}"/>
              </a:ext>
            </a:extLst>
          </p:cNvPr>
          <p:cNvCxnSpPr>
            <a:cxnSpLocks/>
          </p:cNvCxnSpPr>
          <p:nvPr/>
        </p:nvCxnSpPr>
        <p:spPr>
          <a:xfrm>
            <a:off x="7986079" y="5200833"/>
            <a:ext cx="531884"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直線コネクタ 79">
            <a:extLst>
              <a:ext uri="{FF2B5EF4-FFF2-40B4-BE49-F238E27FC236}">
                <a16:creationId xmlns:a16="http://schemas.microsoft.com/office/drawing/2014/main" id="{6CCD2696-5021-4AB8-A37E-3EABCBAA86C0}"/>
              </a:ext>
            </a:extLst>
          </p:cNvPr>
          <p:cNvCxnSpPr>
            <a:cxnSpLocks/>
            <a:endCxn id="81" idx="1"/>
          </p:cNvCxnSpPr>
          <p:nvPr/>
        </p:nvCxnSpPr>
        <p:spPr>
          <a:xfrm flipV="1">
            <a:off x="7978426" y="6829362"/>
            <a:ext cx="531884" cy="3872"/>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直線コネクタ 81">
            <a:extLst>
              <a:ext uri="{FF2B5EF4-FFF2-40B4-BE49-F238E27FC236}">
                <a16:creationId xmlns:a16="http://schemas.microsoft.com/office/drawing/2014/main" id="{465F17E3-BBD8-4940-AFB7-5D2B9B3E4508}"/>
              </a:ext>
            </a:extLst>
          </p:cNvPr>
          <p:cNvCxnSpPr>
            <a:cxnSpLocks/>
          </p:cNvCxnSpPr>
          <p:nvPr/>
        </p:nvCxnSpPr>
        <p:spPr>
          <a:xfrm>
            <a:off x="7966285" y="8232195"/>
            <a:ext cx="531884"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直線コネクタ 66">
            <a:extLst>
              <a:ext uri="{FF2B5EF4-FFF2-40B4-BE49-F238E27FC236}">
                <a16:creationId xmlns:a16="http://schemas.microsoft.com/office/drawing/2014/main" id="{1EDBACF7-AC5C-4BE5-868F-CC7663B411EA}"/>
              </a:ext>
            </a:extLst>
          </p:cNvPr>
          <p:cNvCxnSpPr>
            <a:cxnSpLocks/>
          </p:cNvCxnSpPr>
          <p:nvPr/>
        </p:nvCxnSpPr>
        <p:spPr>
          <a:xfrm>
            <a:off x="10459321" y="1537753"/>
            <a:ext cx="544026"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84" name="右中かっこ 83">
            <a:extLst>
              <a:ext uri="{FF2B5EF4-FFF2-40B4-BE49-F238E27FC236}">
                <a16:creationId xmlns:a16="http://schemas.microsoft.com/office/drawing/2014/main" id="{C09D157F-9C41-4CC7-9998-5F3DA92E1C10}"/>
              </a:ext>
            </a:extLst>
          </p:cNvPr>
          <p:cNvSpPr/>
          <p:nvPr/>
        </p:nvSpPr>
        <p:spPr>
          <a:xfrm>
            <a:off x="10314487" y="1149896"/>
            <a:ext cx="763627" cy="833116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63" name="直線コネクタ 62">
            <a:extLst>
              <a:ext uri="{FF2B5EF4-FFF2-40B4-BE49-F238E27FC236}">
                <a16:creationId xmlns:a16="http://schemas.microsoft.com/office/drawing/2014/main" id="{BBB7451F-1FDD-4267-A82D-3A990317D5C5}"/>
              </a:ext>
            </a:extLst>
          </p:cNvPr>
          <p:cNvCxnSpPr>
            <a:cxnSpLocks/>
          </p:cNvCxnSpPr>
          <p:nvPr/>
        </p:nvCxnSpPr>
        <p:spPr>
          <a:xfrm>
            <a:off x="7973937" y="1537753"/>
            <a:ext cx="544026"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6" name="グループ化 55">
            <a:extLst>
              <a:ext uri="{FF2B5EF4-FFF2-40B4-BE49-F238E27FC236}">
                <a16:creationId xmlns:a16="http://schemas.microsoft.com/office/drawing/2014/main" id="{34E890B3-E613-47B6-89A0-6E6781C6AC49}"/>
              </a:ext>
            </a:extLst>
          </p:cNvPr>
          <p:cNvGrpSpPr/>
          <p:nvPr/>
        </p:nvGrpSpPr>
        <p:grpSpPr>
          <a:xfrm>
            <a:off x="533109" y="935421"/>
            <a:ext cx="7515465" cy="8513379"/>
            <a:chOff x="7143" y="737508"/>
            <a:chExt cx="6962940" cy="8665765"/>
          </a:xfrm>
        </p:grpSpPr>
        <p:cxnSp>
          <p:nvCxnSpPr>
            <p:cNvPr id="21" name="直線コネクタ 20">
              <a:extLst>
                <a:ext uri="{FF2B5EF4-FFF2-40B4-BE49-F238E27FC236}">
                  <a16:creationId xmlns:a16="http://schemas.microsoft.com/office/drawing/2014/main" id="{3F55E1BE-7D46-441D-80F3-D68A30750E8F}"/>
                </a:ext>
              </a:extLst>
            </p:cNvPr>
            <p:cNvCxnSpPr>
              <a:cxnSpLocks/>
              <a:endCxn id="27" idx="1"/>
            </p:cNvCxnSpPr>
            <p:nvPr/>
          </p:nvCxnSpPr>
          <p:spPr>
            <a:xfrm>
              <a:off x="4591180" y="1682275"/>
              <a:ext cx="504029" cy="2"/>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C3DD944F-E51F-4D75-8299-22D16574D128}"/>
                </a:ext>
              </a:extLst>
            </p:cNvPr>
            <p:cNvCxnSpPr>
              <a:cxnSpLocks/>
              <a:endCxn id="32" idx="1"/>
            </p:cNvCxnSpPr>
            <p:nvPr/>
          </p:nvCxnSpPr>
          <p:spPr>
            <a:xfrm>
              <a:off x="4609515" y="3454805"/>
              <a:ext cx="492781"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6452788E-4BFA-4AFA-9B62-A060193870C3}"/>
                </a:ext>
              </a:extLst>
            </p:cNvPr>
            <p:cNvCxnSpPr>
              <a:cxnSpLocks/>
              <a:endCxn id="23" idx="1"/>
            </p:cNvCxnSpPr>
            <p:nvPr/>
          </p:nvCxnSpPr>
          <p:spPr>
            <a:xfrm>
              <a:off x="4591180" y="5064269"/>
              <a:ext cx="511116" cy="1"/>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直線コネクタ 3">
              <a:extLst>
                <a:ext uri="{FF2B5EF4-FFF2-40B4-BE49-F238E27FC236}">
                  <a16:creationId xmlns:a16="http://schemas.microsoft.com/office/drawing/2014/main" id="{850E6D8D-2AC1-4AA2-B754-45FC725E861D}"/>
                </a:ext>
              </a:extLst>
            </p:cNvPr>
            <p:cNvCxnSpPr>
              <a:cxnSpLocks/>
            </p:cNvCxnSpPr>
            <p:nvPr/>
          </p:nvCxnSpPr>
          <p:spPr>
            <a:xfrm>
              <a:off x="996950" y="4789892"/>
              <a:ext cx="2039451" cy="23648"/>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 name="正方形/長方形 4">
              <a:extLst>
                <a:ext uri="{FF2B5EF4-FFF2-40B4-BE49-F238E27FC236}">
                  <a16:creationId xmlns:a16="http://schemas.microsoft.com/office/drawing/2014/main" id="{E7EF4660-7EC8-4781-AAE9-645F469A7325}"/>
                </a:ext>
              </a:extLst>
            </p:cNvPr>
            <p:cNvSpPr/>
            <p:nvPr/>
          </p:nvSpPr>
          <p:spPr>
            <a:xfrm>
              <a:off x="3036401" y="1160338"/>
              <a:ext cx="1727200" cy="8242935"/>
            </a:xfrm>
            <a:prstGeom prst="rect">
              <a:avLst/>
            </a:prstGeom>
            <a:solidFill>
              <a:schemeClr val="bg2">
                <a:lumMod val="75000"/>
              </a:schemeClr>
            </a:solidFill>
            <a:ln w="9525">
              <a:solidFill>
                <a:schemeClr val="bg1">
                  <a:lumMod val="65000"/>
                </a:schemeClr>
              </a:solidFill>
              <a:prstDash val="solid"/>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6" name="正方形/長方形 5">
              <a:extLst>
                <a:ext uri="{FF2B5EF4-FFF2-40B4-BE49-F238E27FC236}">
                  <a16:creationId xmlns:a16="http://schemas.microsoft.com/office/drawing/2014/main" id="{72B59B00-BEEA-4D97-AE99-85127CD8CE7B}"/>
                </a:ext>
              </a:extLst>
            </p:cNvPr>
            <p:cNvSpPr/>
            <p:nvPr/>
          </p:nvSpPr>
          <p:spPr>
            <a:xfrm>
              <a:off x="1517540" y="1143378"/>
              <a:ext cx="1007745" cy="8242935"/>
            </a:xfrm>
            <a:prstGeom prst="rect">
              <a:avLst/>
            </a:prstGeom>
            <a:solidFill>
              <a:schemeClr val="bg1"/>
            </a:solidFill>
            <a:ln w="9525">
              <a:solidFill>
                <a:schemeClr val="bg1">
                  <a:lumMod val="65000"/>
                </a:schemeClr>
              </a:solidFill>
              <a:prstDash val="solid"/>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7" name="正方形/長方形 208">
              <a:extLst>
                <a:ext uri="{FF2B5EF4-FFF2-40B4-BE49-F238E27FC236}">
                  <a16:creationId xmlns:a16="http://schemas.microsoft.com/office/drawing/2014/main" id="{2DD4C1A1-AC9C-4AA6-9955-86EA48242407}"/>
                </a:ext>
              </a:extLst>
            </p:cNvPr>
            <p:cNvSpPr>
              <a:spLocks noChangeArrowheads="1"/>
            </p:cNvSpPr>
            <p:nvPr/>
          </p:nvSpPr>
          <p:spPr bwMode="auto">
            <a:xfrm>
              <a:off x="198437" y="1144013"/>
              <a:ext cx="798513" cy="8242300"/>
            </a:xfrm>
            <a:prstGeom prst="rect">
              <a:avLst/>
            </a:prstGeom>
            <a:solidFill>
              <a:srgbClr val="FFFFFF"/>
            </a:solidFill>
            <a:ln w="12700">
              <a:solidFill>
                <a:srgbClr val="000000"/>
              </a:solidFill>
              <a:miter lim="800000"/>
              <a:headEnd/>
              <a:tailEnd/>
            </a:ln>
          </p:spPr>
          <p:txBody>
            <a:bodyPr vert="eaVert" wrap="square" lIns="72000" tIns="108000" rIns="0" bIns="10800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2200" b="1"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目指すべき姿　「ともに生きるまち　日野」</a:t>
              </a:r>
              <a:endParaRPr kumimoji="0" lang="ja-JP" altLang="ja-JP"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6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～一人ひとりがかけがえのない存在として認め合える地域の実現～</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8" name="正方形/長方形 209">
              <a:extLst>
                <a:ext uri="{FF2B5EF4-FFF2-40B4-BE49-F238E27FC236}">
                  <a16:creationId xmlns:a16="http://schemas.microsoft.com/office/drawing/2014/main" id="{6B6E6B20-2F53-4AC4-9C7F-4718B67E4E2E}"/>
                </a:ext>
              </a:extLst>
            </p:cNvPr>
            <p:cNvSpPr>
              <a:spLocks noChangeArrowheads="1"/>
            </p:cNvSpPr>
            <p:nvPr/>
          </p:nvSpPr>
          <p:spPr bwMode="auto">
            <a:xfrm>
              <a:off x="1614628" y="1176065"/>
              <a:ext cx="792163" cy="2933700"/>
            </a:xfrm>
            <a:prstGeom prst="rect">
              <a:avLst/>
            </a:prstGeom>
            <a:solidFill>
              <a:srgbClr val="FFFFFF"/>
            </a:solidFill>
            <a:ln w="12700">
              <a:solidFill>
                <a:srgbClr val="000000"/>
              </a:solidFill>
              <a:miter lim="800000"/>
              <a:headEnd/>
              <a:tailEnd/>
            </a:ln>
          </p:spPr>
          <p:txBody>
            <a:bodyPr vert="eaVert" wrap="square" lIns="0" tIns="108000" rIns="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【お互いを尊重するまち】</a:t>
              </a:r>
              <a:endParaRPr kumimoji="0" lang="ja-JP" altLang="ja-JP"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互いの人権と権利を尊重し、支え合い、誰もが暮らしやすいまちづくりを推進します。</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12" name="テキスト ボックス 2">
              <a:extLst>
                <a:ext uri="{FF2B5EF4-FFF2-40B4-BE49-F238E27FC236}">
                  <a16:creationId xmlns:a16="http://schemas.microsoft.com/office/drawing/2014/main" id="{8BEE0EA8-36FF-48CF-89E6-B10C82082C13}"/>
                </a:ext>
              </a:extLst>
            </p:cNvPr>
            <p:cNvSpPr txBox="1">
              <a:spLocks noChangeArrowheads="1"/>
            </p:cNvSpPr>
            <p:nvPr/>
          </p:nvSpPr>
          <p:spPr bwMode="auto">
            <a:xfrm>
              <a:off x="7143" y="737508"/>
              <a:ext cx="1152525"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目指すべき姿</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13" name="Text Box 34">
              <a:extLst>
                <a:ext uri="{FF2B5EF4-FFF2-40B4-BE49-F238E27FC236}">
                  <a16:creationId xmlns:a16="http://schemas.microsoft.com/office/drawing/2014/main" id="{08F4A32A-D086-4643-A426-E0EF2717A14C}"/>
                </a:ext>
              </a:extLst>
            </p:cNvPr>
            <p:cNvSpPr txBox="1">
              <a:spLocks noChangeArrowheads="1"/>
            </p:cNvSpPr>
            <p:nvPr/>
          </p:nvSpPr>
          <p:spPr bwMode="auto">
            <a:xfrm>
              <a:off x="1431212" y="804733"/>
              <a:ext cx="1169988"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基本理念</a:t>
              </a:r>
              <a:endParaRPr kumimoji="0" lang="ja-JP" altLang="ja-JP"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14" name="Text Box 30">
              <a:extLst>
                <a:ext uri="{FF2B5EF4-FFF2-40B4-BE49-F238E27FC236}">
                  <a16:creationId xmlns:a16="http://schemas.microsoft.com/office/drawing/2014/main" id="{CFABC19F-ED81-48D1-97A4-22EA8AF9EAF7}"/>
                </a:ext>
              </a:extLst>
            </p:cNvPr>
            <p:cNvSpPr txBox="1">
              <a:spLocks noChangeArrowheads="1"/>
            </p:cNvSpPr>
            <p:nvPr/>
          </p:nvSpPr>
          <p:spPr bwMode="auto">
            <a:xfrm>
              <a:off x="3346131" y="817521"/>
              <a:ext cx="914400"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基本目標</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15" name="Text Box 29">
              <a:extLst>
                <a:ext uri="{FF2B5EF4-FFF2-40B4-BE49-F238E27FC236}">
                  <a16:creationId xmlns:a16="http://schemas.microsoft.com/office/drawing/2014/main" id="{8EC04772-0A53-45D8-848F-DA470278BCA9}"/>
                </a:ext>
              </a:extLst>
            </p:cNvPr>
            <p:cNvSpPr txBox="1">
              <a:spLocks noChangeArrowheads="1"/>
            </p:cNvSpPr>
            <p:nvPr/>
          </p:nvSpPr>
          <p:spPr bwMode="auto">
            <a:xfrm>
              <a:off x="5421095" y="764234"/>
              <a:ext cx="1203325"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施策の項目</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16" name="正方形/長方形 2">
              <a:extLst>
                <a:ext uri="{FF2B5EF4-FFF2-40B4-BE49-F238E27FC236}">
                  <a16:creationId xmlns:a16="http://schemas.microsoft.com/office/drawing/2014/main" id="{DE68B0F7-AF08-4D01-98F2-CE84EDF848A0}"/>
                </a:ext>
              </a:extLst>
            </p:cNvPr>
            <p:cNvSpPr>
              <a:spLocks noChangeArrowheads="1"/>
            </p:cNvSpPr>
            <p:nvPr/>
          </p:nvSpPr>
          <p:spPr bwMode="auto">
            <a:xfrm>
              <a:off x="1614629" y="6797461"/>
              <a:ext cx="792162" cy="2519363"/>
            </a:xfrm>
            <a:prstGeom prst="rect">
              <a:avLst/>
            </a:prstGeom>
            <a:solidFill>
              <a:srgbClr val="FFFFFF"/>
            </a:solidFill>
            <a:ln w="12700">
              <a:solidFill>
                <a:srgbClr val="000000"/>
              </a:solidFill>
              <a:miter lim="800000"/>
              <a:headEnd/>
              <a:tailEnd/>
            </a:ln>
          </p:spPr>
          <p:txBody>
            <a:bodyPr vert="eaVert" wrap="square" lIns="0" tIns="108000" rIns="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【生涯にわたって支援を行うまち】</a:t>
              </a:r>
              <a:endParaRPr kumimoji="0" lang="ja-JP" altLang="ja-JP"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障害のある市民を生涯にわたって支援する仕組みをつくります。</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cxnSp>
          <p:nvCxnSpPr>
            <p:cNvPr id="19" name="直線コネクタ 18">
              <a:extLst>
                <a:ext uri="{FF2B5EF4-FFF2-40B4-BE49-F238E27FC236}">
                  <a16:creationId xmlns:a16="http://schemas.microsoft.com/office/drawing/2014/main" id="{526AC246-7475-4BB6-BD63-85E145EE15ED}"/>
                </a:ext>
              </a:extLst>
            </p:cNvPr>
            <p:cNvCxnSpPr/>
            <p:nvPr/>
          </p:nvCxnSpPr>
          <p:spPr>
            <a:xfrm>
              <a:off x="4781936" y="6961071"/>
              <a:ext cx="46736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正方形/長方形 227">
              <a:extLst>
                <a:ext uri="{FF2B5EF4-FFF2-40B4-BE49-F238E27FC236}">
                  <a16:creationId xmlns:a16="http://schemas.microsoft.com/office/drawing/2014/main" id="{11BF5B45-59B1-4A31-9D5F-5D9CE178CF00}"/>
                </a:ext>
              </a:extLst>
            </p:cNvPr>
            <p:cNvSpPr>
              <a:spLocks noChangeArrowheads="1"/>
            </p:cNvSpPr>
            <p:nvPr/>
          </p:nvSpPr>
          <p:spPr bwMode="auto">
            <a:xfrm>
              <a:off x="1621194" y="4227844"/>
              <a:ext cx="792162" cy="2447925"/>
            </a:xfrm>
            <a:prstGeom prst="rect">
              <a:avLst/>
            </a:prstGeom>
            <a:solidFill>
              <a:srgbClr val="FFFFFF"/>
            </a:solidFill>
            <a:ln w="12700">
              <a:solidFill>
                <a:srgbClr val="000000"/>
              </a:solidFill>
              <a:miter lim="800000"/>
              <a:headEnd/>
              <a:tailEnd/>
            </a:ln>
          </p:spPr>
          <p:txBody>
            <a:bodyPr vert="eaVert" wrap="square" lIns="0" tIns="108000" rIns="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【みんなで支えるまち】</a:t>
              </a:r>
              <a:endParaRPr kumimoji="0" lang="ja-JP" altLang="ja-JP"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行政、事業者、地域等が協働し、障害のある市民を支える仕組みをつくります。</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22" name="正方形/長方形 212">
              <a:extLst>
                <a:ext uri="{FF2B5EF4-FFF2-40B4-BE49-F238E27FC236}">
                  <a16:creationId xmlns:a16="http://schemas.microsoft.com/office/drawing/2014/main" id="{3753B144-8727-4CA7-B67A-B18EA2A6E645}"/>
                </a:ext>
              </a:extLst>
            </p:cNvPr>
            <p:cNvSpPr>
              <a:spLocks noChangeArrowheads="1"/>
            </p:cNvSpPr>
            <p:nvPr/>
          </p:nvSpPr>
          <p:spPr bwMode="auto">
            <a:xfrm>
              <a:off x="3144351" y="1254781"/>
              <a:ext cx="1511300" cy="1449388"/>
            </a:xfrm>
            <a:prstGeom prst="rect">
              <a:avLst/>
            </a:prstGeom>
            <a:solidFill>
              <a:srgbClr val="FFFFFF"/>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＜基本目標　１＞</a:t>
              </a:r>
              <a:endParaRPr kumimoji="0" lang="ja-JP" altLang="ja-JP"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kumimoji="0" lang="ja-JP" altLang="ja-JP"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認め合い暮らす』</a:t>
              </a:r>
              <a:endParaRPr kumimoji="0" lang="ja-JP" altLang="ja-JP"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（差別解消の取組みの推進と権利を守るための仕組みの充実を図ります）</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grpSp>
          <p:nvGrpSpPr>
            <p:cNvPr id="52" name="グループ化 51">
              <a:extLst>
                <a:ext uri="{FF2B5EF4-FFF2-40B4-BE49-F238E27FC236}">
                  <a16:creationId xmlns:a16="http://schemas.microsoft.com/office/drawing/2014/main" id="{15AE33FC-7DC0-4101-89BF-CA35F41A3D52}"/>
                </a:ext>
              </a:extLst>
            </p:cNvPr>
            <p:cNvGrpSpPr/>
            <p:nvPr/>
          </p:nvGrpSpPr>
          <p:grpSpPr>
            <a:xfrm>
              <a:off x="5102295" y="4407140"/>
              <a:ext cx="1867788" cy="1243801"/>
              <a:chOff x="5102295" y="4407140"/>
              <a:chExt cx="1867788" cy="1243801"/>
            </a:xfrm>
          </p:grpSpPr>
          <p:sp>
            <p:nvSpPr>
              <p:cNvPr id="9" name="正方形/長方形 218">
                <a:extLst>
                  <a:ext uri="{FF2B5EF4-FFF2-40B4-BE49-F238E27FC236}">
                    <a16:creationId xmlns:a16="http://schemas.microsoft.com/office/drawing/2014/main" id="{91D45B82-173E-4B8F-9230-38BC50D923EA}"/>
                  </a:ext>
                </a:extLst>
              </p:cNvPr>
              <p:cNvSpPr>
                <a:spLocks noChangeArrowheads="1"/>
              </p:cNvSpPr>
              <p:nvPr/>
            </p:nvSpPr>
            <p:spPr bwMode="auto">
              <a:xfrm>
                <a:off x="5102296" y="4407140"/>
                <a:ext cx="1867787" cy="406400"/>
              </a:xfrm>
              <a:prstGeom prst="rect">
                <a:avLst/>
              </a:prstGeom>
              <a:solidFill>
                <a:srgbClr val="FFCCFF"/>
              </a:solidFill>
              <a:ln w="12700">
                <a:solidFill>
                  <a:srgbClr val="000000"/>
                </a:solidFill>
                <a:miter lim="800000"/>
                <a:headEnd/>
                <a:tailEnd/>
              </a:ln>
            </p:spPr>
            <p:txBody>
              <a:bodyPr vert="horz" wrap="square" lIns="36000" tIns="45720" rIns="3600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１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子どもの成長を支援する</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18" name="正方形/長方形 3691">
                <a:extLst>
                  <a:ext uri="{FF2B5EF4-FFF2-40B4-BE49-F238E27FC236}">
                    <a16:creationId xmlns:a16="http://schemas.microsoft.com/office/drawing/2014/main" id="{D293B346-77FA-44E3-85C6-EDF177F927DE}"/>
                  </a:ext>
                </a:extLst>
              </p:cNvPr>
              <p:cNvSpPr>
                <a:spLocks noChangeArrowheads="1"/>
              </p:cNvSpPr>
              <p:nvPr/>
            </p:nvSpPr>
            <p:spPr bwMode="auto">
              <a:xfrm>
                <a:off x="5102295" y="5301690"/>
                <a:ext cx="1867787" cy="349251"/>
              </a:xfrm>
              <a:prstGeom prst="rect">
                <a:avLst/>
              </a:prstGeom>
              <a:solidFill>
                <a:srgbClr val="FFCCFF"/>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３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障害のある人の子育てを</a:t>
                </a:r>
                <a:endParaRPr kumimoji="0" lang="en-US"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0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支援する</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23" name="正方形/長方形 219">
                <a:extLst>
                  <a:ext uri="{FF2B5EF4-FFF2-40B4-BE49-F238E27FC236}">
                    <a16:creationId xmlns:a16="http://schemas.microsoft.com/office/drawing/2014/main" id="{47804DE1-3A7E-416E-910C-2528112C21D7}"/>
                  </a:ext>
                </a:extLst>
              </p:cNvPr>
              <p:cNvSpPr>
                <a:spLocks noChangeArrowheads="1"/>
              </p:cNvSpPr>
              <p:nvPr/>
            </p:nvSpPr>
            <p:spPr bwMode="auto">
              <a:xfrm>
                <a:off x="5102296" y="4810270"/>
                <a:ext cx="1867787" cy="508000"/>
              </a:xfrm>
              <a:prstGeom prst="rect">
                <a:avLst/>
              </a:prstGeom>
              <a:solidFill>
                <a:srgbClr val="FFCCFF"/>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２　福祉・教育・家庭が一体と</a:t>
                </a:r>
                <a:r>
                  <a:rPr kumimoji="0" lang="ja-JP" altLang="ja-JP" sz="1000" b="0" i="0" u="none" strike="noStrike" cap="none" normalizeH="0" baseline="0" dirty="0" err="1">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な</a:t>
                </a:r>
                <a:endParaRPr kumimoji="0" lang="en-US"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0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err="1">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り</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切れ目のない支援を推進</a:t>
                </a:r>
                <a:r>
                  <a:rPr kumimoji="0" lang="ja-JP" altLang="en-US"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0" lang="en-US"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0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する</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grpSp>
        <p:sp>
          <p:nvSpPr>
            <p:cNvPr id="24" name="正方形/長方形 213">
              <a:extLst>
                <a:ext uri="{FF2B5EF4-FFF2-40B4-BE49-F238E27FC236}">
                  <a16:creationId xmlns:a16="http://schemas.microsoft.com/office/drawing/2014/main" id="{E0EA9F4D-AA17-45F0-9A82-513FD770D807}"/>
                </a:ext>
              </a:extLst>
            </p:cNvPr>
            <p:cNvSpPr>
              <a:spLocks noChangeArrowheads="1"/>
            </p:cNvSpPr>
            <p:nvPr/>
          </p:nvSpPr>
          <p:spPr bwMode="auto">
            <a:xfrm>
              <a:off x="3144351" y="2843119"/>
              <a:ext cx="1511300" cy="1384725"/>
            </a:xfrm>
            <a:prstGeom prst="rect">
              <a:avLst/>
            </a:prstGeom>
            <a:solidFill>
              <a:srgbClr val="FFFFFF"/>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＜基本目標　２＞</a:t>
              </a:r>
              <a:endParaRPr kumimoji="0" lang="ja-JP" altLang="ja-JP"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『安心・安全に暮らす』</a:t>
              </a:r>
              <a:endParaRPr kumimoji="0" lang="ja-JP" altLang="ja-JP"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（地域で生活するための環境を整えます）</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26" name="正方形/長方形 214">
              <a:extLst>
                <a:ext uri="{FF2B5EF4-FFF2-40B4-BE49-F238E27FC236}">
                  <a16:creationId xmlns:a16="http://schemas.microsoft.com/office/drawing/2014/main" id="{8EA8AE58-7FE1-4EA6-BF65-F4F17E92F97A}"/>
                </a:ext>
              </a:extLst>
            </p:cNvPr>
            <p:cNvSpPr>
              <a:spLocks noChangeArrowheads="1"/>
            </p:cNvSpPr>
            <p:nvPr/>
          </p:nvSpPr>
          <p:spPr bwMode="auto">
            <a:xfrm>
              <a:off x="3144351" y="4370495"/>
              <a:ext cx="1511300" cy="1631950"/>
            </a:xfrm>
            <a:prstGeom prst="rect">
              <a:avLst/>
            </a:prstGeom>
            <a:solidFill>
              <a:srgbClr val="FFFFFF"/>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＜基本目標　３＞</a:t>
              </a:r>
              <a:endParaRPr kumimoji="0" lang="ja-JP" altLang="ja-JP"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『生きる力を学ぶ』</a:t>
              </a:r>
              <a:endParaRPr kumimoji="0" lang="ja-JP" altLang="ja-JP"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（福祉・教育・家庭が一体となり、障害のある子どもへの切れ目のない支援を推進します）</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28" name="正方形/長方形 215">
              <a:extLst>
                <a:ext uri="{FF2B5EF4-FFF2-40B4-BE49-F238E27FC236}">
                  <a16:creationId xmlns:a16="http://schemas.microsoft.com/office/drawing/2014/main" id="{4A8CC16F-6BA8-43DD-B9D5-F399B236CE95}"/>
                </a:ext>
              </a:extLst>
            </p:cNvPr>
            <p:cNvSpPr>
              <a:spLocks noChangeArrowheads="1"/>
            </p:cNvSpPr>
            <p:nvPr/>
          </p:nvSpPr>
          <p:spPr bwMode="auto">
            <a:xfrm>
              <a:off x="3144351" y="6145096"/>
              <a:ext cx="1511300" cy="1631950"/>
            </a:xfrm>
            <a:prstGeom prst="rect">
              <a:avLst/>
            </a:prstGeom>
            <a:solidFill>
              <a:srgbClr val="FFFFFF"/>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＜基本目標　４＞</a:t>
              </a:r>
              <a:endParaRPr kumimoji="0" lang="ja-JP" altLang="ja-JP"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kumimoji="0" lang="ja-JP" altLang="ja-JP"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地域で活躍する』</a:t>
              </a:r>
              <a:endParaRPr kumimoji="0" lang="ja-JP" altLang="ja-JP"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（「働き」を通して、自分も地域も生き生きできる支援を推進します）</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cxnSp>
          <p:nvCxnSpPr>
            <p:cNvPr id="30" name="直線コネクタ 29">
              <a:extLst>
                <a:ext uri="{FF2B5EF4-FFF2-40B4-BE49-F238E27FC236}">
                  <a16:creationId xmlns:a16="http://schemas.microsoft.com/office/drawing/2014/main" id="{0EA1AB72-4836-4FF9-A5EB-6A4A7B0B4E4D}"/>
                </a:ext>
              </a:extLst>
            </p:cNvPr>
            <p:cNvCxnSpPr/>
            <p:nvPr/>
          </p:nvCxnSpPr>
          <p:spPr>
            <a:xfrm>
              <a:off x="4763601" y="8513001"/>
              <a:ext cx="46736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正方形/長方形 63">
              <a:extLst>
                <a:ext uri="{FF2B5EF4-FFF2-40B4-BE49-F238E27FC236}">
                  <a16:creationId xmlns:a16="http://schemas.microsoft.com/office/drawing/2014/main" id="{2C97B6D3-0726-45BA-996D-DF5F050442DD}"/>
                </a:ext>
              </a:extLst>
            </p:cNvPr>
            <p:cNvSpPr>
              <a:spLocks noChangeArrowheads="1"/>
            </p:cNvSpPr>
            <p:nvPr/>
          </p:nvSpPr>
          <p:spPr bwMode="auto">
            <a:xfrm>
              <a:off x="3144351" y="7917059"/>
              <a:ext cx="1511300" cy="1346200"/>
            </a:xfrm>
            <a:prstGeom prst="rect">
              <a:avLst/>
            </a:prstGeom>
            <a:solidFill>
              <a:srgbClr val="FFFFFF"/>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＜基本目標　５＞</a:t>
              </a:r>
              <a:endParaRPr kumimoji="0" lang="ja-JP" altLang="ja-JP"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『つながり・支える』</a:t>
              </a:r>
              <a:endParaRPr kumimoji="0" lang="ja-JP" altLang="ja-JP"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（障害のある人を支えるネットワークの構築を図ります）</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grpSp>
          <p:nvGrpSpPr>
            <p:cNvPr id="51" name="グループ化 50">
              <a:extLst>
                <a:ext uri="{FF2B5EF4-FFF2-40B4-BE49-F238E27FC236}">
                  <a16:creationId xmlns:a16="http://schemas.microsoft.com/office/drawing/2014/main" id="{E689861D-1A6C-465D-A356-935EEB76E84D}"/>
                </a:ext>
              </a:extLst>
            </p:cNvPr>
            <p:cNvGrpSpPr/>
            <p:nvPr/>
          </p:nvGrpSpPr>
          <p:grpSpPr>
            <a:xfrm>
              <a:off x="5102296" y="2921808"/>
              <a:ext cx="1867787" cy="1065995"/>
              <a:chOff x="5102296" y="2921808"/>
              <a:chExt cx="1867787" cy="1065995"/>
            </a:xfrm>
          </p:grpSpPr>
          <p:sp>
            <p:nvSpPr>
              <p:cNvPr id="25" name="正方形/長方形 3685">
                <a:extLst>
                  <a:ext uri="{FF2B5EF4-FFF2-40B4-BE49-F238E27FC236}">
                    <a16:creationId xmlns:a16="http://schemas.microsoft.com/office/drawing/2014/main" id="{7864897B-7C0A-4873-BE6A-D9B2AA675DA7}"/>
                  </a:ext>
                </a:extLst>
              </p:cNvPr>
              <p:cNvSpPr>
                <a:spLocks noChangeArrowheads="1"/>
              </p:cNvSpPr>
              <p:nvPr/>
            </p:nvSpPr>
            <p:spPr bwMode="auto">
              <a:xfrm>
                <a:off x="5102296" y="3629028"/>
                <a:ext cx="1867787" cy="358775"/>
              </a:xfrm>
              <a:prstGeom prst="rect">
                <a:avLst/>
              </a:prstGeom>
              <a:solidFill>
                <a:schemeClr val="accent4">
                  <a:lumMod val="20000"/>
                  <a:lumOff val="80000"/>
                </a:schemeClr>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３　</a:t>
                </a:r>
                <a:r>
                  <a:rPr kumimoji="0" lang="ja-JP" altLang="ja-JP" sz="9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障害のある人を支える</a:t>
                </a:r>
                <a:r>
                  <a:rPr kumimoji="0" lang="ja-JP" altLang="ja-JP" sz="10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家族を</a:t>
                </a:r>
                <a:endParaRPr kumimoji="0" lang="en-US" altLang="ja-JP" sz="10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支援する</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29" name="正方形/長方形 3690">
                <a:extLst>
                  <a:ext uri="{FF2B5EF4-FFF2-40B4-BE49-F238E27FC236}">
                    <a16:creationId xmlns:a16="http://schemas.microsoft.com/office/drawing/2014/main" id="{BFB177F2-BB01-4D68-9286-78152796969D}"/>
                  </a:ext>
                </a:extLst>
              </p:cNvPr>
              <p:cNvSpPr>
                <a:spLocks noChangeArrowheads="1"/>
              </p:cNvSpPr>
              <p:nvPr/>
            </p:nvSpPr>
            <p:spPr bwMode="auto">
              <a:xfrm>
                <a:off x="5102296" y="2921808"/>
                <a:ext cx="1867787" cy="358775"/>
              </a:xfrm>
              <a:prstGeom prst="rect">
                <a:avLst/>
              </a:prstGeom>
              <a:solidFill>
                <a:schemeClr val="accent4">
                  <a:lumMod val="20000"/>
                  <a:lumOff val="80000"/>
                </a:schemeClr>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１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安心して暮らせるまちづくり</a:t>
                </a:r>
                <a:r>
                  <a:rPr kumimoji="0" lang="ja-JP" altLang="en-US"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0" lang="en-US"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0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を推進する</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32" name="正方形/長方形 3713">
                <a:extLst>
                  <a:ext uri="{FF2B5EF4-FFF2-40B4-BE49-F238E27FC236}">
                    <a16:creationId xmlns:a16="http://schemas.microsoft.com/office/drawing/2014/main" id="{4BF934B7-2706-43C0-93CF-4550C8F5BBAA}"/>
                  </a:ext>
                </a:extLst>
              </p:cNvPr>
              <p:cNvSpPr>
                <a:spLocks noChangeArrowheads="1"/>
              </p:cNvSpPr>
              <p:nvPr/>
            </p:nvSpPr>
            <p:spPr bwMode="auto">
              <a:xfrm>
                <a:off x="5102296" y="3275418"/>
                <a:ext cx="1867787" cy="358775"/>
              </a:xfrm>
              <a:prstGeom prst="rect">
                <a:avLst/>
              </a:prstGeom>
              <a:solidFill>
                <a:schemeClr val="accent4">
                  <a:lumMod val="20000"/>
                  <a:lumOff val="80000"/>
                </a:schemeClr>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２　</a:t>
                </a:r>
                <a:r>
                  <a:rPr kumimoji="0" lang="ja-JP" altLang="ja-JP" sz="11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災害に備える体制を構築</a:t>
                </a:r>
                <a:r>
                  <a:rPr kumimoji="0" lang="ja-JP" altLang="en-US" sz="11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0" lang="en-US" altLang="ja-JP" sz="11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1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する</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grpSp>
        <p:grpSp>
          <p:nvGrpSpPr>
            <p:cNvPr id="50" name="グループ化 49">
              <a:extLst>
                <a:ext uri="{FF2B5EF4-FFF2-40B4-BE49-F238E27FC236}">
                  <a16:creationId xmlns:a16="http://schemas.microsoft.com/office/drawing/2014/main" id="{FAFB1689-B333-4F74-82CE-34262BAB7F30}"/>
                </a:ext>
              </a:extLst>
            </p:cNvPr>
            <p:cNvGrpSpPr/>
            <p:nvPr/>
          </p:nvGrpSpPr>
          <p:grpSpPr>
            <a:xfrm>
              <a:off x="5095209" y="1158400"/>
              <a:ext cx="1868241" cy="1043253"/>
              <a:chOff x="5095209" y="1158400"/>
              <a:chExt cx="1868241" cy="1043253"/>
            </a:xfrm>
          </p:grpSpPr>
          <p:sp>
            <p:nvSpPr>
              <p:cNvPr id="17" name="正方形/長方形 3694">
                <a:extLst>
                  <a:ext uri="{FF2B5EF4-FFF2-40B4-BE49-F238E27FC236}">
                    <a16:creationId xmlns:a16="http://schemas.microsoft.com/office/drawing/2014/main" id="{4706CF6E-5825-4166-9072-A8D162E6FF9A}"/>
                  </a:ext>
                </a:extLst>
              </p:cNvPr>
              <p:cNvSpPr>
                <a:spLocks noChangeArrowheads="1"/>
              </p:cNvSpPr>
              <p:nvPr/>
            </p:nvSpPr>
            <p:spPr bwMode="auto">
              <a:xfrm>
                <a:off x="5095663" y="1158400"/>
                <a:ext cx="1867787" cy="349250"/>
              </a:xfrm>
              <a:prstGeom prst="rect">
                <a:avLst/>
              </a:prstGeom>
              <a:solidFill>
                <a:schemeClr val="accent6">
                  <a:lumMod val="20000"/>
                  <a:lumOff val="80000"/>
                </a:schemeClr>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１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差別の解消と権利擁護の</a:t>
                </a:r>
                <a:endParaRPr kumimoji="0" lang="en-US"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0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推進を行う</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27" name="正方形/長方形 3689">
                <a:extLst>
                  <a:ext uri="{FF2B5EF4-FFF2-40B4-BE49-F238E27FC236}">
                    <a16:creationId xmlns:a16="http://schemas.microsoft.com/office/drawing/2014/main" id="{D3372F7A-B737-40EB-96F5-8F8B48F70A1D}"/>
                  </a:ext>
                </a:extLst>
              </p:cNvPr>
              <p:cNvSpPr>
                <a:spLocks noChangeArrowheads="1"/>
              </p:cNvSpPr>
              <p:nvPr/>
            </p:nvSpPr>
            <p:spPr bwMode="auto">
              <a:xfrm>
                <a:off x="5095209" y="1507650"/>
                <a:ext cx="1867787" cy="349250"/>
              </a:xfrm>
              <a:prstGeom prst="rect">
                <a:avLst/>
              </a:prstGeom>
              <a:solidFill>
                <a:schemeClr val="accent6">
                  <a:lumMod val="20000"/>
                  <a:lumOff val="80000"/>
                </a:schemeClr>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２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情報保障を推進する</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33" name="正方形/長方形 3714">
                <a:extLst>
                  <a:ext uri="{FF2B5EF4-FFF2-40B4-BE49-F238E27FC236}">
                    <a16:creationId xmlns:a16="http://schemas.microsoft.com/office/drawing/2014/main" id="{01431697-2787-4FB1-9556-04EC25F6BF90}"/>
                  </a:ext>
                </a:extLst>
              </p:cNvPr>
              <p:cNvSpPr>
                <a:spLocks noChangeArrowheads="1"/>
              </p:cNvSpPr>
              <p:nvPr/>
            </p:nvSpPr>
            <p:spPr bwMode="auto">
              <a:xfrm>
                <a:off x="5095211" y="1852403"/>
                <a:ext cx="1867787" cy="349250"/>
              </a:xfrm>
              <a:prstGeom prst="rect">
                <a:avLst/>
              </a:prstGeom>
              <a:solidFill>
                <a:schemeClr val="accent6">
                  <a:lumMod val="20000"/>
                  <a:lumOff val="80000"/>
                </a:schemeClr>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３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様々な活動を通して障害理</a:t>
                </a:r>
                <a:r>
                  <a:rPr kumimoji="0" lang="ja-JP" altLang="en-US"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0" lang="en-US"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0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解を浸透</a:t>
                </a:r>
                <a:r>
                  <a:rPr kumimoji="0" lang="ja-JP" altLang="ja-JP" sz="10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させる</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grpSp>
        <p:grpSp>
          <p:nvGrpSpPr>
            <p:cNvPr id="53" name="グループ化 52">
              <a:extLst>
                <a:ext uri="{FF2B5EF4-FFF2-40B4-BE49-F238E27FC236}">
                  <a16:creationId xmlns:a16="http://schemas.microsoft.com/office/drawing/2014/main" id="{A47ECF3F-F5FF-43BB-A387-6CFC78B48DA6}"/>
                </a:ext>
              </a:extLst>
            </p:cNvPr>
            <p:cNvGrpSpPr/>
            <p:nvPr/>
          </p:nvGrpSpPr>
          <p:grpSpPr>
            <a:xfrm>
              <a:off x="5095206" y="6238356"/>
              <a:ext cx="1867792" cy="1353973"/>
              <a:chOff x="5095206" y="6238356"/>
              <a:chExt cx="1867792" cy="1353973"/>
            </a:xfrm>
          </p:grpSpPr>
          <p:sp>
            <p:nvSpPr>
              <p:cNvPr id="34" name="正方形/長方形 3715">
                <a:extLst>
                  <a:ext uri="{FF2B5EF4-FFF2-40B4-BE49-F238E27FC236}">
                    <a16:creationId xmlns:a16="http://schemas.microsoft.com/office/drawing/2014/main" id="{04D5DF36-BF85-448D-836D-338DB2ED5CF1}"/>
                  </a:ext>
                </a:extLst>
              </p:cNvPr>
              <p:cNvSpPr>
                <a:spLocks noChangeArrowheads="1"/>
              </p:cNvSpPr>
              <p:nvPr/>
            </p:nvSpPr>
            <p:spPr bwMode="auto">
              <a:xfrm>
                <a:off x="5095206" y="7243079"/>
                <a:ext cx="1867786" cy="349250"/>
              </a:xfrm>
              <a:prstGeom prst="rect">
                <a:avLst/>
              </a:prstGeom>
              <a:solidFill>
                <a:srgbClr val="9999FF"/>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４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障害者優先調達を推進する</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35" name="正方形/長方形 3716">
                <a:extLst>
                  <a:ext uri="{FF2B5EF4-FFF2-40B4-BE49-F238E27FC236}">
                    <a16:creationId xmlns:a16="http://schemas.microsoft.com/office/drawing/2014/main" id="{C0659ACC-793A-4EE3-8298-129BF40A8034}"/>
                  </a:ext>
                </a:extLst>
              </p:cNvPr>
              <p:cNvSpPr>
                <a:spLocks noChangeArrowheads="1"/>
              </p:cNvSpPr>
              <p:nvPr/>
            </p:nvSpPr>
            <p:spPr bwMode="auto">
              <a:xfrm>
                <a:off x="5095207" y="6920276"/>
                <a:ext cx="1867786" cy="349250"/>
              </a:xfrm>
              <a:prstGeom prst="rect">
                <a:avLst/>
              </a:prstGeom>
              <a:solidFill>
                <a:srgbClr val="9999FF"/>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３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仕事を通して地域貢献でき</a:t>
                </a:r>
                <a:endParaRPr kumimoji="0" lang="en-US"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0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err="1">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る</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仕組みをつくる</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36" name="正方形/長方形 3717">
                <a:extLst>
                  <a:ext uri="{FF2B5EF4-FFF2-40B4-BE49-F238E27FC236}">
                    <a16:creationId xmlns:a16="http://schemas.microsoft.com/office/drawing/2014/main" id="{14899059-FF47-4095-A4A0-8F04DF2B4522}"/>
                  </a:ext>
                </a:extLst>
              </p:cNvPr>
              <p:cNvSpPr>
                <a:spLocks noChangeArrowheads="1"/>
              </p:cNvSpPr>
              <p:nvPr/>
            </p:nvSpPr>
            <p:spPr bwMode="auto">
              <a:xfrm>
                <a:off x="5095211" y="6238356"/>
                <a:ext cx="1867787" cy="349250"/>
              </a:xfrm>
              <a:prstGeom prst="rect">
                <a:avLst/>
              </a:prstGeom>
              <a:solidFill>
                <a:srgbClr val="9999FF"/>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１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地域とつながり支え合う場</a:t>
                </a:r>
                <a:r>
                  <a:rPr kumimoji="0" lang="ja-JP" altLang="en-US"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0" lang="en-US"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0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をつくる</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37" name="正方形/長方形 3718">
                <a:extLst>
                  <a:ext uri="{FF2B5EF4-FFF2-40B4-BE49-F238E27FC236}">
                    <a16:creationId xmlns:a16="http://schemas.microsoft.com/office/drawing/2014/main" id="{E61E56B7-7279-4CD2-9C7C-929C4CCB8CDB}"/>
                  </a:ext>
                </a:extLst>
              </p:cNvPr>
              <p:cNvSpPr>
                <a:spLocks noChangeArrowheads="1"/>
              </p:cNvSpPr>
              <p:nvPr/>
            </p:nvSpPr>
            <p:spPr bwMode="auto">
              <a:xfrm>
                <a:off x="5095209" y="6571731"/>
                <a:ext cx="1867786" cy="349250"/>
              </a:xfrm>
              <a:prstGeom prst="rect">
                <a:avLst/>
              </a:prstGeom>
              <a:solidFill>
                <a:srgbClr val="9999FF"/>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２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就労に向けた支援体制を</a:t>
                </a:r>
                <a:endParaRPr kumimoji="0" lang="en-US"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0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充実する</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grpSp>
        <p:grpSp>
          <p:nvGrpSpPr>
            <p:cNvPr id="54" name="グループ化 53">
              <a:extLst>
                <a:ext uri="{FF2B5EF4-FFF2-40B4-BE49-F238E27FC236}">
                  <a16:creationId xmlns:a16="http://schemas.microsoft.com/office/drawing/2014/main" id="{98BCEB9F-5B42-4F11-A34E-848DD3338755}"/>
                </a:ext>
              </a:extLst>
            </p:cNvPr>
            <p:cNvGrpSpPr/>
            <p:nvPr/>
          </p:nvGrpSpPr>
          <p:grpSpPr>
            <a:xfrm>
              <a:off x="5095206" y="7990267"/>
              <a:ext cx="1867788" cy="1396046"/>
              <a:chOff x="5095206" y="7990267"/>
              <a:chExt cx="1867788" cy="1396046"/>
            </a:xfrm>
          </p:grpSpPr>
          <p:sp>
            <p:nvSpPr>
              <p:cNvPr id="38" name="正方形/長方形 3719">
                <a:extLst>
                  <a:ext uri="{FF2B5EF4-FFF2-40B4-BE49-F238E27FC236}">
                    <a16:creationId xmlns:a16="http://schemas.microsoft.com/office/drawing/2014/main" id="{69DB09A6-206F-42B8-A9AC-B14B0E15FE23}"/>
                  </a:ext>
                </a:extLst>
              </p:cNvPr>
              <p:cNvSpPr>
                <a:spLocks noChangeArrowheads="1"/>
              </p:cNvSpPr>
              <p:nvPr/>
            </p:nvSpPr>
            <p:spPr bwMode="auto">
              <a:xfrm>
                <a:off x="5095206" y="9037063"/>
                <a:ext cx="1867787" cy="349250"/>
              </a:xfrm>
              <a:prstGeom prst="rect">
                <a:avLst/>
              </a:prstGeom>
              <a:solidFill>
                <a:schemeClr val="accent5">
                  <a:lumMod val="20000"/>
                  <a:lumOff val="80000"/>
                </a:schemeClr>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４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地域生活への移行を</a:t>
                </a:r>
                <a:r>
                  <a:rPr kumimoji="0" lang="ja-JP" altLang="ja-JP" sz="1000" b="0" i="0" u="none" strike="noStrike" cap="none" normalizeH="0" baseline="0" dirty="0" err="1">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支援す</a:t>
                </a:r>
                <a:endParaRPr kumimoji="0" lang="en-US"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0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る</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39" name="正方形/長方形 3720">
                <a:extLst>
                  <a:ext uri="{FF2B5EF4-FFF2-40B4-BE49-F238E27FC236}">
                    <a16:creationId xmlns:a16="http://schemas.microsoft.com/office/drawing/2014/main" id="{9E207241-DE02-4493-917B-5006B45D854E}"/>
                  </a:ext>
                </a:extLst>
              </p:cNvPr>
              <p:cNvSpPr>
                <a:spLocks noChangeArrowheads="1"/>
              </p:cNvSpPr>
              <p:nvPr/>
            </p:nvSpPr>
            <p:spPr bwMode="auto">
              <a:xfrm>
                <a:off x="5095206" y="8684087"/>
                <a:ext cx="1867787" cy="349250"/>
              </a:xfrm>
              <a:prstGeom prst="rect">
                <a:avLst/>
              </a:prstGeom>
              <a:solidFill>
                <a:schemeClr val="accent5">
                  <a:lumMod val="20000"/>
                  <a:lumOff val="80000"/>
                </a:schemeClr>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３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社会復帰等に向けた取組み</a:t>
                </a:r>
                <a:endParaRPr kumimoji="0" lang="en-US"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0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を推進する</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40" name="正方形/長方形 3721">
                <a:extLst>
                  <a:ext uri="{FF2B5EF4-FFF2-40B4-BE49-F238E27FC236}">
                    <a16:creationId xmlns:a16="http://schemas.microsoft.com/office/drawing/2014/main" id="{F21FC560-CBB9-475D-AA9B-AD098075ABDD}"/>
                  </a:ext>
                </a:extLst>
              </p:cNvPr>
              <p:cNvSpPr>
                <a:spLocks noChangeArrowheads="1"/>
              </p:cNvSpPr>
              <p:nvPr/>
            </p:nvSpPr>
            <p:spPr bwMode="auto">
              <a:xfrm>
                <a:off x="5095207" y="7990267"/>
                <a:ext cx="1867787" cy="349250"/>
              </a:xfrm>
              <a:prstGeom prst="rect">
                <a:avLst/>
              </a:prstGeom>
              <a:solidFill>
                <a:schemeClr val="accent5">
                  <a:lumMod val="20000"/>
                  <a:lumOff val="80000"/>
                </a:schemeClr>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１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切れ目のない相談支援を</a:t>
                </a:r>
                <a:endParaRPr kumimoji="0" lang="en-US"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0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充実する</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41" name="正方形/長方形 3722">
                <a:extLst>
                  <a:ext uri="{FF2B5EF4-FFF2-40B4-BE49-F238E27FC236}">
                    <a16:creationId xmlns:a16="http://schemas.microsoft.com/office/drawing/2014/main" id="{CB13CCA1-9798-4706-A37F-47DAE7252C49}"/>
                  </a:ext>
                </a:extLst>
              </p:cNvPr>
              <p:cNvSpPr>
                <a:spLocks noChangeArrowheads="1"/>
              </p:cNvSpPr>
              <p:nvPr/>
            </p:nvSpPr>
            <p:spPr bwMode="auto">
              <a:xfrm>
                <a:off x="5095206" y="8338376"/>
                <a:ext cx="1867787" cy="349250"/>
              </a:xfrm>
              <a:prstGeom prst="rect">
                <a:avLst/>
              </a:prstGeom>
              <a:solidFill>
                <a:schemeClr val="accent5">
                  <a:lumMod val="20000"/>
                  <a:lumOff val="80000"/>
                </a:schemeClr>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２　</a:t>
                </a:r>
                <a:r>
                  <a:rPr kumimoji="0" lang="ja-JP" altLang="ja-JP" sz="10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福祉人材を育成し、定着を</a:t>
                </a:r>
                <a:endParaRPr kumimoji="0" lang="en-US" altLang="ja-JP" sz="10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支援する</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grpSp>
      </p:grpSp>
      <p:sp>
        <p:nvSpPr>
          <p:cNvPr id="42" name="Rectangle 39">
            <a:extLst>
              <a:ext uri="{FF2B5EF4-FFF2-40B4-BE49-F238E27FC236}">
                <a16:creationId xmlns:a16="http://schemas.microsoft.com/office/drawing/2014/main" id="{01AE1D88-5540-4F2B-97C9-85C5B8577678}"/>
              </a:ext>
            </a:extLst>
          </p:cNvPr>
          <p:cNvSpPr>
            <a:spLocks noChangeArrowheads="1"/>
          </p:cNvSpPr>
          <p:nvPr/>
        </p:nvSpPr>
        <p:spPr bwMode="auto">
          <a:xfrm>
            <a:off x="152400" y="152400"/>
            <a:ext cx="1280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57075" tIns="76176" rIns="91440" bIns="76176" numCol="1" anchor="ctr" anchorCtr="0" compatLnSpc="1">
            <a:prstTxWarp prst="textNoShape">
              <a:avLst/>
            </a:prstTxWarp>
            <a:spAutoFit/>
          </a:bodyPr>
          <a:lstStyle/>
          <a:p>
            <a:endParaRPr lang="ja-JP" altLang="en-US"/>
          </a:p>
        </p:txBody>
      </p:sp>
      <p:sp>
        <p:nvSpPr>
          <p:cNvPr id="44" name="Rectangle 57">
            <a:extLst>
              <a:ext uri="{FF2B5EF4-FFF2-40B4-BE49-F238E27FC236}">
                <a16:creationId xmlns:a16="http://schemas.microsoft.com/office/drawing/2014/main" id="{DC67EE4B-3688-4C60-B0D4-4A646A672A7E}"/>
              </a:ext>
            </a:extLst>
          </p:cNvPr>
          <p:cNvSpPr>
            <a:spLocks noChangeArrowheads="1"/>
          </p:cNvSpPr>
          <p:nvPr/>
        </p:nvSpPr>
        <p:spPr bwMode="auto">
          <a:xfrm>
            <a:off x="152400" y="609600"/>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5" name="Rectangle 59">
            <a:extLst>
              <a:ext uri="{FF2B5EF4-FFF2-40B4-BE49-F238E27FC236}">
                <a16:creationId xmlns:a16="http://schemas.microsoft.com/office/drawing/2014/main" id="{66C7D960-E926-4C57-8AB2-10A7550D0B87}"/>
              </a:ext>
            </a:extLst>
          </p:cNvPr>
          <p:cNvSpPr>
            <a:spLocks noChangeArrowheads="1"/>
          </p:cNvSpPr>
          <p:nvPr/>
        </p:nvSpPr>
        <p:spPr bwMode="auto">
          <a:xfrm>
            <a:off x="-1836272" y="1401791"/>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200" b="0"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kumimoji="0" lang="en-US" altLang="ja-JP"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800" b="0" i="0" u="none" strike="noStrike" cap="none" normalizeH="0" baseline="0" dirty="0">
              <a:ln>
                <a:noFill/>
              </a:ln>
              <a:solidFill>
                <a:schemeClr val="tx1"/>
              </a:solidFill>
              <a:effectLst/>
              <a:latin typeface="Arial" panose="020B0604020202020204" pitchFamily="34" charset="0"/>
            </a:endParaRPr>
          </a:p>
        </p:txBody>
      </p:sp>
      <p:sp>
        <p:nvSpPr>
          <p:cNvPr id="46" name="Rectangle 73">
            <a:extLst>
              <a:ext uri="{FF2B5EF4-FFF2-40B4-BE49-F238E27FC236}">
                <a16:creationId xmlns:a16="http://schemas.microsoft.com/office/drawing/2014/main" id="{F522D887-6D15-4762-B489-2707F0439018}"/>
              </a:ext>
            </a:extLst>
          </p:cNvPr>
          <p:cNvSpPr>
            <a:spLocks noChangeArrowheads="1"/>
          </p:cNvSpPr>
          <p:nvPr/>
        </p:nvSpPr>
        <p:spPr bwMode="auto">
          <a:xfrm>
            <a:off x="152400" y="609600"/>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200" b="0" i="0" u="none" strike="noStrike" cap="none" normalizeH="0" baseline="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ja-JP" sz="1200" b="0" i="0" u="none" strike="noStrike" cap="none" normalizeH="0" baseline="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br>
            <a:endParaRPr kumimoji="0" lang="en-US" altLang="ja-JP" sz="1800" b="0" i="0" u="none" strike="noStrike" cap="none" normalizeH="0" baseline="0">
              <a:ln>
                <a:noFill/>
              </a:ln>
              <a:solidFill>
                <a:schemeClr val="tx1"/>
              </a:solidFill>
              <a:effectLst/>
              <a:latin typeface="Arial" panose="020B0604020202020204" pitchFamily="34" charset="0"/>
            </a:endParaRPr>
          </a:p>
        </p:txBody>
      </p:sp>
      <p:sp>
        <p:nvSpPr>
          <p:cNvPr id="62" name="Text Box 29">
            <a:extLst>
              <a:ext uri="{FF2B5EF4-FFF2-40B4-BE49-F238E27FC236}">
                <a16:creationId xmlns:a16="http://schemas.microsoft.com/office/drawing/2014/main" id="{34EBBE33-3973-417A-99F1-66EDD6F466D4}"/>
              </a:ext>
            </a:extLst>
          </p:cNvPr>
          <p:cNvSpPr txBox="1">
            <a:spLocks noChangeArrowheads="1"/>
          </p:cNvSpPr>
          <p:nvPr/>
        </p:nvSpPr>
        <p:spPr bwMode="auto">
          <a:xfrm>
            <a:off x="8702558" y="967118"/>
            <a:ext cx="1298811" cy="344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施策</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64" name="正方形/長方形 3694">
            <a:extLst>
              <a:ext uri="{FF2B5EF4-FFF2-40B4-BE49-F238E27FC236}">
                <a16:creationId xmlns:a16="http://schemas.microsoft.com/office/drawing/2014/main" id="{979DDBAA-DE4B-4057-BFDE-09B53BF6E277}"/>
              </a:ext>
            </a:extLst>
          </p:cNvPr>
          <p:cNvSpPr>
            <a:spLocks noChangeArrowheads="1"/>
          </p:cNvSpPr>
          <p:nvPr/>
        </p:nvSpPr>
        <p:spPr bwMode="auto">
          <a:xfrm>
            <a:off x="8510310" y="1357389"/>
            <a:ext cx="2016000" cy="343109"/>
          </a:xfrm>
          <a:prstGeom prst="rect">
            <a:avLst/>
          </a:prstGeom>
          <a:solidFill>
            <a:srgbClr val="FFFFFF"/>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１　</a:t>
            </a:r>
            <a:r>
              <a:rPr lang="ja-JP" altLang="en-US" sz="10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障害を理由とする差別の解消</a:t>
            </a:r>
            <a:endParaRPr lang="en-US" altLang="ja-JP" sz="10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0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　　の推進</a:t>
            </a:r>
            <a:r>
              <a:rPr lang="en-US" altLang="ja-JP" sz="10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0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重点施策</a:t>
            </a:r>
            <a:r>
              <a:rPr lang="en-US" altLang="ja-JP" sz="10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a:t>
            </a:r>
            <a:endParaRPr kumimoji="0" lang="en-US" altLang="ja-JP" sz="10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65" name="正方形/長方形 3689">
            <a:extLst>
              <a:ext uri="{FF2B5EF4-FFF2-40B4-BE49-F238E27FC236}">
                <a16:creationId xmlns:a16="http://schemas.microsoft.com/office/drawing/2014/main" id="{C48F7912-19C2-4FD3-8D7A-C4E13368979D}"/>
              </a:ext>
            </a:extLst>
          </p:cNvPr>
          <p:cNvSpPr>
            <a:spLocks noChangeArrowheads="1"/>
          </p:cNvSpPr>
          <p:nvPr/>
        </p:nvSpPr>
        <p:spPr bwMode="auto">
          <a:xfrm>
            <a:off x="8510309" y="1700498"/>
            <a:ext cx="2016000" cy="343109"/>
          </a:xfrm>
          <a:prstGeom prst="rect">
            <a:avLst/>
          </a:prstGeom>
          <a:solidFill>
            <a:srgbClr val="FFFFFF"/>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２　</a:t>
            </a:r>
            <a:r>
              <a:rPr lang="ja-JP" altLang="en-US" sz="10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虐待の防止</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66" name="正方形/長方形 3714">
            <a:extLst>
              <a:ext uri="{FF2B5EF4-FFF2-40B4-BE49-F238E27FC236}">
                <a16:creationId xmlns:a16="http://schemas.microsoft.com/office/drawing/2014/main" id="{18220C31-C524-4D88-B884-2600F7983B71}"/>
              </a:ext>
            </a:extLst>
          </p:cNvPr>
          <p:cNvSpPr>
            <a:spLocks noChangeArrowheads="1"/>
          </p:cNvSpPr>
          <p:nvPr/>
        </p:nvSpPr>
        <p:spPr bwMode="auto">
          <a:xfrm>
            <a:off x="8510311" y="2039188"/>
            <a:ext cx="2016000" cy="343109"/>
          </a:xfrm>
          <a:prstGeom prst="rect">
            <a:avLst/>
          </a:prstGeom>
          <a:solidFill>
            <a:srgbClr val="FFFFFF"/>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３　</a:t>
            </a:r>
            <a:r>
              <a:rPr lang="ja-JP" altLang="en-US" sz="10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権利擁護制度の周知と利用促</a:t>
            </a:r>
            <a:endParaRPr lang="en-US" altLang="ja-JP" sz="10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0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進</a:t>
            </a:r>
            <a:endParaRPr kumimoji="0" lang="en-US"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68" name="正方形/長方形 67">
            <a:extLst>
              <a:ext uri="{FF2B5EF4-FFF2-40B4-BE49-F238E27FC236}">
                <a16:creationId xmlns:a16="http://schemas.microsoft.com/office/drawing/2014/main" id="{8091F4C8-C711-4F83-B0ED-61D4D4849777}"/>
              </a:ext>
            </a:extLst>
          </p:cNvPr>
          <p:cNvSpPr/>
          <p:nvPr/>
        </p:nvSpPr>
        <p:spPr>
          <a:xfrm>
            <a:off x="11006402" y="1334154"/>
            <a:ext cx="1720658" cy="10481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Text Box 29">
            <a:extLst>
              <a:ext uri="{FF2B5EF4-FFF2-40B4-BE49-F238E27FC236}">
                <a16:creationId xmlns:a16="http://schemas.microsoft.com/office/drawing/2014/main" id="{C85E6B5B-C90B-403F-BEAA-E6B7EEC47EE0}"/>
              </a:ext>
            </a:extLst>
          </p:cNvPr>
          <p:cNvSpPr txBox="1">
            <a:spLocks noChangeArrowheads="1"/>
          </p:cNvSpPr>
          <p:nvPr/>
        </p:nvSpPr>
        <p:spPr bwMode="auto">
          <a:xfrm>
            <a:off x="11184690" y="979094"/>
            <a:ext cx="1298811" cy="344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ja-JP" altLang="en-US" sz="12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事業</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70" name="Text Box 29">
            <a:extLst>
              <a:ext uri="{FF2B5EF4-FFF2-40B4-BE49-F238E27FC236}">
                <a16:creationId xmlns:a16="http://schemas.microsoft.com/office/drawing/2014/main" id="{3F4D7F79-45A9-492A-B8D9-0D23E9166892}"/>
              </a:ext>
            </a:extLst>
          </p:cNvPr>
          <p:cNvSpPr txBox="1">
            <a:spLocks noChangeArrowheads="1"/>
          </p:cNvSpPr>
          <p:nvPr/>
        </p:nvSpPr>
        <p:spPr bwMode="auto">
          <a:xfrm>
            <a:off x="10972979" y="1401791"/>
            <a:ext cx="1805906" cy="344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施策ごとに複数の事業</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71" name="テキスト ボックス 70">
            <a:extLst>
              <a:ext uri="{FF2B5EF4-FFF2-40B4-BE49-F238E27FC236}">
                <a16:creationId xmlns:a16="http://schemas.microsoft.com/office/drawing/2014/main" id="{6F97EA62-DE6F-4FD5-AFA4-D71A78EF187A}"/>
              </a:ext>
            </a:extLst>
          </p:cNvPr>
          <p:cNvSpPr txBox="1"/>
          <p:nvPr/>
        </p:nvSpPr>
        <p:spPr>
          <a:xfrm>
            <a:off x="9195517" y="2511755"/>
            <a:ext cx="461665" cy="968905"/>
          </a:xfrm>
          <a:prstGeom prst="rect">
            <a:avLst/>
          </a:prstGeom>
          <a:noFill/>
        </p:spPr>
        <p:txBody>
          <a:bodyPr vert="eaVert" wrap="square" rtlCol="0">
            <a:spAutoFit/>
          </a:bodyPr>
          <a:lstStyle/>
          <a:p>
            <a:r>
              <a:rPr kumimoji="1" lang="ja-JP" altLang="en-US" dirty="0"/>
              <a:t>・・・</a:t>
            </a:r>
          </a:p>
        </p:txBody>
      </p:sp>
      <p:sp>
        <p:nvSpPr>
          <p:cNvPr id="72" name="テキスト ボックス 71">
            <a:extLst>
              <a:ext uri="{FF2B5EF4-FFF2-40B4-BE49-F238E27FC236}">
                <a16:creationId xmlns:a16="http://schemas.microsoft.com/office/drawing/2014/main" id="{FE0AE566-7DBC-420F-B0CB-8C243161A6B0}"/>
              </a:ext>
            </a:extLst>
          </p:cNvPr>
          <p:cNvSpPr txBox="1"/>
          <p:nvPr/>
        </p:nvSpPr>
        <p:spPr>
          <a:xfrm>
            <a:off x="11769208" y="2449930"/>
            <a:ext cx="461665" cy="968905"/>
          </a:xfrm>
          <a:prstGeom prst="rect">
            <a:avLst/>
          </a:prstGeom>
          <a:noFill/>
        </p:spPr>
        <p:txBody>
          <a:bodyPr vert="eaVert" wrap="square" rtlCol="0">
            <a:spAutoFit/>
          </a:bodyPr>
          <a:lstStyle/>
          <a:p>
            <a:r>
              <a:rPr kumimoji="1" lang="ja-JP" altLang="en-US" dirty="0"/>
              <a:t>・・・</a:t>
            </a:r>
          </a:p>
        </p:txBody>
      </p:sp>
      <p:sp>
        <p:nvSpPr>
          <p:cNvPr id="73" name="正方形/長方形 72">
            <a:extLst>
              <a:ext uri="{FF2B5EF4-FFF2-40B4-BE49-F238E27FC236}">
                <a16:creationId xmlns:a16="http://schemas.microsoft.com/office/drawing/2014/main" id="{D18D25A2-008D-4069-B735-81B0D62857B1}"/>
              </a:ext>
            </a:extLst>
          </p:cNvPr>
          <p:cNvSpPr/>
          <p:nvPr/>
        </p:nvSpPr>
        <p:spPr>
          <a:xfrm>
            <a:off x="143912" y="120131"/>
            <a:ext cx="12513776" cy="765013"/>
          </a:xfrm>
          <a:prstGeom prst="rect">
            <a:avLst/>
          </a:prstGeom>
          <a:solidFill>
            <a:schemeClr val="accent5">
              <a:lumMod val="40000"/>
              <a:lumOff val="6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id="{E1C9C4C8-3E9B-4525-89B6-E5ECEEB45FB4}"/>
              </a:ext>
            </a:extLst>
          </p:cNvPr>
          <p:cNvSpPr txBox="1"/>
          <p:nvPr/>
        </p:nvSpPr>
        <p:spPr>
          <a:xfrm>
            <a:off x="4204637" y="113455"/>
            <a:ext cx="5310674" cy="707886"/>
          </a:xfrm>
          <a:prstGeom prst="rect">
            <a:avLst/>
          </a:prstGeom>
          <a:noFill/>
        </p:spPr>
        <p:txBody>
          <a:bodyPr wrap="square" rtlCol="0">
            <a:spAutoFit/>
          </a:bodyPr>
          <a:lstStyle/>
          <a:p>
            <a:r>
              <a:rPr kumimoji="1" lang="ja-JP" altLang="en-US" sz="4000" dirty="0">
                <a:latin typeface="BIZ UDPゴシック" panose="020B0400000000000000" pitchFamily="50" charset="-128"/>
                <a:ea typeface="BIZ UDPゴシック" panose="020B0400000000000000" pitchFamily="50" charset="-128"/>
              </a:rPr>
              <a:t>現行計画の体系</a:t>
            </a:r>
          </a:p>
        </p:txBody>
      </p:sp>
      <p:sp>
        <p:nvSpPr>
          <p:cNvPr id="74" name="テキスト ボックス 73">
            <a:extLst>
              <a:ext uri="{FF2B5EF4-FFF2-40B4-BE49-F238E27FC236}">
                <a16:creationId xmlns:a16="http://schemas.microsoft.com/office/drawing/2014/main" id="{E930055E-2788-4BE7-965D-0BB31EC6F7AA}"/>
              </a:ext>
            </a:extLst>
          </p:cNvPr>
          <p:cNvSpPr txBox="1"/>
          <p:nvPr/>
        </p:nvSpPr>
        <p:spPr>
          <a:xfrm>
            <a:off x="11176982" y="345538"/>
            <a:ext cx="1472217" cy="369332"/>
          </a:xfrm>
          <a:prstGeom prst="rect">
            <a:avLst/>
          </a:prstGeom>
          <a:no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参考資料１</a:t>
            </a:r>
          </a:p>
        </p:txBody>
      </p:sp>
      <p:sp>
        <p:nvSpPr>
          <p:cNvPr id="76" name="正方形/長方形 3713">
            <a:extLst>
              <a:ext uri="{FF2B5EF4-FFF2-40B4-BE49-F238E27FC236}">
                <a16:creationId xmlns:a16="http://schemas.microsoft.com/office/drawing/2014/main" id="{14F014F0-F1DE-4E20-AEB2-8D1D65D601BF}"/>
              </a:ext>
            </a:extLst>
          </p:cNvPr>
          <p:cNvSpPr>
            <a:spLocks noChangeArrowheads="1"/>
          </p:cNvSpPr>
          <p:nvPr/>
        </p:nvSpPr>
        <p:spPr bwMode="auto">
          <a:xfrm>
            <a:off x="8517963" y="3459717"/>
            <a:ext cx="2016000" cy="352466"/>
          </a:xfrm>
          <a:prstGeom prst="rect">
            <a:avLst/>
          </a:prstGeom>
          <a:solidFill>
            <a:srgbClr val="FFFFFF"/>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ja-JP" altLang="en-US" sz="9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１</a:t>
            </a:r>
            <a:r>
              <a:rPr kumimoji="0" lang="ja-JP" altLang="ja-JP" sz="9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1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災害</a:t>
            </a:r>
            <a:r>
              <a:rPr kumimoji="0" lang="ja-JP" altLang="en-US" sz="11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時の体制づくり</a:t>
            </a:r>
            <a:endParaRPr kumimoji="0" lang="en-US" altLang="ja-JP" sz="11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1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en-US" altLang="ja-JP" sz="11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kumimoji="0" lang="ja-JP" altLang="en-US" sz="11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重点施策</a:t>
            </a:r>
            <a:r>
              <a:rPr kumimoji="0" lang="en-US" altLang="ja-JP" sz="11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p>
        </p:txBody>
      </p:sp>
      <p:sp>
        <p:nvSpPr>
          <p:cNvPr id="78" name="正方形/長方形 3713">
            <a:extLst>
              <a:ext uri="{FF2B5EF4-FFF2-40B4-BE49-F238E27FC236}">
                <a16:creationId xmlns:a16="http://schemas.microsoft.com/office/drawing/2014/main" id="{901F59EE-48B9-4443-ABE4-9691067DC0F8}"/>
              </a:ext>
            </a:extLst>
          </p:cNvPr>
          <p:cNvSpPr>
            <a:spLocks noChangeArrowheads="1"/>
          </p:cNvSpPr>
          <p:nvPr/>
        </p:nvSpPr>
        <p:spPr bwMode="auto">
          <a:xfrm>
            <a:off x="8510310" y="4936564"/>
            <a:ext cx="2016000" cy="650969"/>
          </a:xfrm>
          <a:prstGeom prst="rect">
            <a:avLst/>
          </a:prstGeom>
          <a:solidFill>
            <a:srgbClr val="FFFFFF"/>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ja-JP" altLang="en-US" sz="9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１</a:t>
            </a:r>
            <a:r>
              <a:rPr kumimoji="0" lang="ja-JP" altLang="ja-JP" sz="9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1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「エール」発達・教育支援センターを中心とした発達支援と教育支援の推進</a:t>
            </a:r>
            <a:r>
              <a:rPr kumimoji="0" lang="en-US" altLang="ja-JP" sz="11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kumimoji="0" lang="ja-JP" altLang="en-US" sz="11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重点施策</a:t>
            </a:r>
            <a:r>
              <a:rPr kumimoji="0" lang="en-US" altLang="ja-JP" sz="11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p>
        </p:txBody>
      </p:sp>
      <p:sp>
        <p:nvSpPr>
          <p:cNvPr id="81" name="正方形/長方形 3713">
            <a:extLst>
              <a:ext uri="{FF2B5EF4-FFF2-40B4-BE49-F238E27FC236}">
                <a16:creationId xmlns:a16="http://schemas.microsoft.com/office/drawing/2014/main" id="{60A9E008-97BC-41B6-B759-06D8B01F2671}"/>
              </a:ext>
            </a:extLst>
          </p:cNvPr>
          <p:cNvSpPr>
            <a:spLocks noChangeArrowheads="1"/>
          </p:cNvSpPr>
          <p:nvPr/>
        </p:nvSpPr>
        <p:spPr bwMode="auto">
          <a:xfrm>
            <a:off x="8510310" y="6506308"/>
            <a:ext cx="2016000" cy="646107"/>
          </a:xfrm>
          <a:prstGeom prst="rect">
            <a:avLst/>
          </a:prstGeom>
          <a:solidFill>
            <a:srgbClr val="FFFFFF"/>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ja-JP" altLang="en-US" sz="9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１</a:t>
            </a:r>
            <a:r>
              <a:rPr kumimoji="0" lang="ja-JP" altLang="ja-JP" sz="9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9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一人ひとりの「しごと」と</a:t>
            </a:r>
            <a:endParaRPr lang="en-US" altLang="ja-JP" sz="9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9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　　「暮らし」を一体的に支える</a:t>
            </a:r>
            <a:endParaRPr lang="en-US" altLang="ja-JP" sz="9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9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en-US" altLang="ja-JP" sz="11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kumimoji="0" lang="ja-JP" altLang="en-US" sz="11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重点施策</a:t>
            </a:r>
            <a:r>
              <a:rPr kumimoji="0" lang="en-US" altLang="ja-JP" sz="11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p>
        </p:txBody>
      </p:sp>
      <p:sp>
        <p:nvSpPr>
          <p:cNvPr id="83" name="正方形/長方形 3713">
            <a:extLst>
              <a:ext uri="{FF2B5EF4-FFF2-40B4-BE49-F238E27FC236}">
                <a16:creationId xmlns:a16="http://schemas.microsoft.com/office/drawing/2014/main" id="{666ED1DC-0AAC-4C53-8AB0-CFF870F2801D}"/>
              </a:ext>
            </a:extLst>
          </p:cNvPr>
          <p:cNvSpPr>
            <a:spLocks noChangeArrowheads="1"/>
          </p:cNvSpPr>
          <p:nvPr/>
        </p:nvSpPr>
        <p:spPr bwMode="auto">
          <a:xfrm>
            <a:off x="8510310" y="8072632"/>
            <a:ext cx="2016000" cy="650969"/>
          </a:xfrm>
          <a:prstGeom prst="rect">
            <a:avLst/>
          </a:prstGeom>
          <a:solidFill>
            <a:srgbClr val="FFFFFF"/>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9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2</a:t>
            </a:r>
            <a:r>
              <a:rPr kumimoji="0" lang="ja-JP" altLang="ja-JP" sz="9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en-US" sz="9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初期相談からワンストップ型の</a:t>
            </a:r>
            <a:endParaRPr kumimoji="0" lang="en-US" altLang="ja-JP" sz="9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9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en-US" sz="9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相談支援ができる体制づくり</a:t>
            </a:r>
            <a:endParaRPr kumimoji="0" lang="en-US" altLang="ja-JP" sz="9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9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en-US" altLang="ja-JP" sz="11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kumimoji="0" lang="ja-JP" altLang="en-US" sz="11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重点施策</a:t>
            </a:r>
            <a:r>
              <a:rPr kumimoji="0" lang="en-US" altLang="ja-JP" sz="11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p>
        </p:txBody>
      </p:sp>
      <p:sp>
        <p:nvSpPr>
          <p:cNvPr id="85" name="Text Box 29">
            <a:extLst>
              <a:ext uri="{FF2B5EF4-FFF2-40B4-BE49-F238E27FC236}">
                <a16:creationId xmlns:a16="http://schemas.microsoft.com/office/drawing/2014/main" id="{4DC77FCD-730D-4CA4-8C1D-6426ECD12DCC}"/>
              </a:ext>
            </a:extLst>
          </p:cNvPr>
          <p:cNvSpPr txBox="1">
            <a:spLocks noChangeArrowheads="1"/>
          </p:cNvSpPr>
          <p:nvPr/>
        </p:nvSpPr>
        <p:spPr bwMode="auto">
          <a:xfrm>
            <a:off x="11108979" y="4916545"/>
            <a:ext cx="1698806" cy="742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ja-JP" altLang="en-US" sz="12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現行計画における重点施策は各基本目標につき１つ</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86" name="正方形/長方形 85">
            <a:extLst>
              <a:ext uri="{FF2B5EF4-FFF2-40B4-BE49-F238E27FC236}">
                <a16:creationId xmlns:a16="http://schemas.microsoft.com/office/drawing/2014/main" id="{26A88351-0D10-46B6-883D-2F2E863CEA8C}"/>
              </a:ext>
            </a:extLst>
          </p:cNvPr>
          <p:cNvSpPr/>
          <p:nvPr/>
        </p:nvSpPr>
        <p:spPr>
          <a:xfrm>
            <a:off x="11184690" y="345538"/>
            <a:ext cx="1278571" cy="42041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06835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D1E9D05F-773C-4AC3-AA90-B6AB78CBA34F}"/>
              </a:ext>
            </a:extLst>
          </p:cNvPr>
          <p:cNvSpPr/>
          <p:nvPr/>
        </p:nvSpPr>
        <p:spPr>
          <a:xfrm>
            <a:off x="533109" y="979089"/>
            <a:ext cx="5520710" cy="852404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右中かっこ 83">
            <a:extLst>
              <a:ext uri="{FF2B5EF4-FFF2-40B4-BE49-F238E27FC236}">
                <a16:creationId xmlns:a16="http://schemas.microsoft.com/office/drawing/2014/main" id="{C09D157F-9C41-4CC7-9998-5F3DA92E1C10}"/>
              </a:ext>
            </a:extLst>
          </p:cNvPr>
          <p:cNvSpPr/>
          <p:nvPr/>
        </p:nvSpPr>
        <p:spPr>
          <a:xfrm>
            <a:off x="5999563" y="1475900"/>
            <a:ext cx="254051" cy="794775"/>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56" name="グループ化 55">
            <a:extLst>
              <a:ext uri="{FF2B5EF4-FFF2-40B4-BE49-F238E27FC236}">
                <a16:creationId xmlns:a16="http://schemas.microsoft.com/office/drawing/2014/main" id="{34E890B3-E613-47B6-89A0-6E6781C6AC49}"/>
              </a:ext>
            </a:extLst>
          </p:cNvPr>
          <p:cNvGrpSpPr/>
          <p:nvPr/>
        </p:nvGrpSpPr>
        <p:grpSpPr>
          <a:xfrm>
            <a:off x="533109" y="935421"/>
            <a:ext cx="5335802" cy="8496717"/>
            <a:chOff x="7143" y="737508"/>
            <a:chExt cx="4943523" cy="8648805"/>
          </a:xfrm>
        </p:grpSpPr>
        <p:cxnSp>
          <p:nvCxnSpPr>
            <p:cNvPr id="21" name="直線コネクタ 20">
              <a:extLst>
                <a:ext uri="{FF2B5EF4-FFF2-40B4-BE49-F238E27FC236}">
                  <a16:creationId xmlns:a16="http://schemas.microsoft.com/office/drawing/2014/main" id="{3F55E1BE-7D46-441D-80F3-D68A30750E8F}"/>
                </a:ext>
              </a:extLst>
            </p:cNvPr>
            <p:cNvCxnSpPr>
              <a:cxnSpLocks/>
            </p:cNvCxnSpPr>
            <p:nvPr/>
          </p:nvCxnSpPr>
          <p:spPr>
            <a:xfrm>
              <a:off x="2537813" y="1720529"/>
              <a:ext cx="50403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C3DD944F-E51F-4D75-8299-22D16574D128}"/>
                </a:ext>
              </a:extLst>
            </p:cNvPr>
            <p:cNvCxnSpPr>
              <a:cxnSpLocks/>
              <a:endCxn id="32" idx="1"/>
            </p:cNvCxnSpPr>
            <p:nvPr/>
          </p:nvCxnSpPr>
          <p:spPr>
            <a:xfrm>
              <a:off x="2590098" y="7442641"/>
              <a:ext cx="49278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6452788E-4BFA-4AFA-9B62-A060193870C3}"/>
                </a:ext>
              </a:extLst>
            </p:cNvPr>
            <p:cNvCxnSpPr>
              <a:cxnSpLocks/>
            </p:cNvCxnSpPr>
            <p:nvPr/>
          </p:nvCxnSpPr>
          <p:spPr>
            <a:xfrm>
              <a:off x="2529890" y="4789891"/>
              <a:ext cx="511116" cy="1"/>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直線コネクタ 3">
              <a:extLst>
                <a:ext uri="{FF2B5EF4-FFF2-40B4-BE49-F238E27FC236}">
                  <a16:creationId xmlns:a16="http://schemas.microsoft.com/office/drawing/2014/main" id="{850E6D8D-2AC1-4AA2-B754-45FC725E861D}"/>
                </a:ext>
              </a:extLst>
            </p:cNvPr>
            <p:cNvCxnSpPr>
              <a:cxnSpLocks/>
            </p:cNvCxnSpPr>
            <p:nvPr/>
          </p:nvCxnSpPr>
          <p:spPr>
            <a:xfrm>
              <a:off x="996950" y="4789892"/>
              <a:ext cx="1409842" cy="0"/>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72B59B00-BEEA-4D97-AE99-85127CD8CE7B}"/>
                </a:ext>
              </a:extLst>
            </p:cNvPr>
            <p:cNvSpPr/>
            <p:nvPr/>
          </p:nvSpPr>
          <p:spPr>
            <a:xfrm>
              <a:off x="1517540" y="1143378"/>
              <a:ext cx="1007745" cy="8242935"/>
            </a:xfrm>
            <a:prstGeom prst="rect">
              <a:avLst/>
            </a:prstGeom>
            <a:solidFill>
              <a:schemeClr val="bg1"/>
            </a:solidFill>
            <a:ln w="9525">
              <a:solidFill>
                <a:schemeClr val="bg1">
                  <a:lumMod val="65000"/>
                </a:schemeClr>
              </a:solidFill>
              <a:prstDash val="solid"/>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7" name="正方形/長方形 208">
              <a:extLst>
                <a:ext uri="{FF2B5EF4-FFF2-40B4-BE49-F238E27FC236}">
                  <a16:creationId xmlns:a16="http://schemas.microsoft.com/office/drawing/2014/main" id="{2DD4C1A1-AC9C-4AA6-9955-86EA48242407}"/>
                </a:ext>
              </a:extLst>
            </p:cNvPr>
            <p:cNvSpPr>
              <a:spLocks noChangeArrowheads="1"/>
            </p:cNvSpPr>
            <p:nvPr/>
          </p:nvSpPr>
          <p:spPr bwMode="auto">
            <a:xfrm>
              <a:off x="198437" y="1144013"/>
              <a:ext cx="798513" cy="8242300"/>
            </a:xfrm>
            <a:prstGeom prst="rect">
              <a:avLst/>
            </a:prstGeom>
            <a:solidFill>
              <a:srgbClr val="FFFFFF"/>
            </a:solidFill>
            <a:ln w="12700">
              <a:solidFill>
                <a:srgbClr val="000000"/>
              </a:solidFill>
              <a:miter lim="800000"/>
              <a:headEnd/>
              <a:tailEnd/>
            </a:ln>
          </p:spPr>
          <p:txBody>
            <a:bodyPr vert="eaVert" wrap="square" lIns="72000" tIns="108000" rIns="0" bIns="10800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2200" b="1"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目指すべき姿　「ともに生きるまち　日野」</a:t>
              </a:r>
              <a:endParaRPr kumimoji="0" lang="ja-JP" altLang="ja-JP"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5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～一人ひとりがかけがえのない存在として認め合</a:t>
              </a:r>
              <a:r>
                <a:rPr kumimoji="0" lang="ja-JP" altLang="en-US" sz="15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いながら安心して暮らせる</a:t>
              </a:r>
              <a:r>
                <a:rPr kumimoji="0" lang="ja-JP" altLang="ja-JP" sz="15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地域の実現</a:t>
              </a:r>
              <a:r>
                <a:rPr kumimoji="0" lang="ja-JP" altLang="ja-JP" sz="16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8" name="正方形/長方形 209">
              <a:extLst>
                <a:ext uri="{FF2B5EF4-FFF2-40B4-BE49-F238E27FC236}">
                  <a16:creationId xmlns:a16="http://schemas.microsoft.com/office/drawing/2014/main" id="{6B6E6B20-2F53-4AC4-9C7F-4718B67E4E2E}"/>
                </a:ext>
              </a:extLst>
            </p:cNvPr>
            <p:cNvSpPr>
              <a:spLocks noChangeArrowheads="1"/>
            </p:cNvSpPr>
            <p:nvPr/>
          </p:nvSpPr>
          <p:spPr bwMode="auto">
            <a:xfrm>
              <a:off x="1614628" y="1176065"/>
              <a:ext cx="792163" cy="2933700"/>
            </a:xfrm>
            <a:prstGeom prst="rect">
              <a:avLst/>
            </a:prstGeom>
            <a:solidFill>
              <a:srgbClr val="FFFFFF"/>
            </a:solidFill>
            <a:ln w="12700">
              <a:solidFill>
                <a:srgbClr val="000000"/>
              </a:solidFill>
              <a:miter lim="800000"/>
              <a:headEnd/>
              <a:tailEnd/>
            </a:ln>
          </p:spPr>
          <p:txBody>
            <a:bodyPr vert="eaVert" wrap="square" lIns="0" tIns="108000" rIns="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kumimoji="0" lang="ja-JP" altLang="en-US"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差別のない社会</a:t>
              </a:r>
              <a:r>
                <a:rPr kumimoji="0" lang="ja-JP" altLang="ja-JP"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kumimoji="0" lang="ja-JP" altLang="ja-JP"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互いの人権と権利を尊重し、誰もが暮らしやすいまちづくりを推進します。</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12" name="テキスト ボックス 2">
              <a:extLst>
                <a:ext uri="{FF2B5EF4-FFF2-40B4-BE49-F238E27FC236}">
                  <a16:creationId xmlns:a16="http://schemas.microsoft.com/office/drawing/2014/main" id="{8BEE0EA8-36FF-48CF-89E6-B10C82082C13}"/>
                </a:ext>
              </a:extLst>
            </p:cNvPr>
            <p:cNvSpPr txBox="1">
              <a:spLocks noChangeArrowheads="1"/>
            </p:cNvSpPr>
            <p:nvPr/>
          </p:nvSpPr>
          <p:spPr bwMode="auto">
            <a:xfrm>
              <a:off x="7143" y="737508"/>
              <a:ext cx="1152525" cy="39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目指すべき姿</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13" name="Text Box 34">
              <a:extLst>
                <a:ext uri="{FF2B5EF4-FFF2-40B4-BE49-F238E27FC236}">
                  <a16:creationId xmlns:a16="http://schemas.microsoft.com/office/drawing/2014/main" id="{08F4A32A-D086-4643-A426-E0EF2717A14C}"/>
                </a:ext>
              </a:extLst>
            </p:cNvPr>
            <p:cNvSpPr txBox="1">
              <a:spLocks noChangeArrowheads="1"/>
            </p:cNvSpPr>
            <p:nvPr/>
          </p:nvSpPr>
          <p:spPr bwMode="auto">
            <a:xfrm>
              <a:off x="1431212" y="804733"/>
              <a:ext cx="1169988"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ja-JP" altLang="en-US" sz="12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実現すべき社会</a:t>
              </a:r>
              <a:endParaRPr kumimoji="0" lang="ja-JP" altLang="ja-JP"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15" name="Text Box 29">
              <a:extLst>
                <a:ext uri="{FF2B5EF4-FFF2-40B4-BE49-F238E27FC236}">
                  <a16:creationId xmlns:a16="http://schemas.microsoft.com/office/drawing/2014/main" id="{8EC04772-0A53-45D8-848F-DA470278BCA9}"/>
                </a:ext>
              </a:extLst>
            </p:cNvPr>
            <p:cNvSpPr txBox="1">
              <a:spLocks noChangeArrowheads="1"/>
            </p:cNvSpPr>
            <p:nvPr/>
          </p:nvSpPr>
          <p:spPr bwMode="auto">
            <a:xfrm>
              <a:off x="3283605" y="796443"/>
              <a:ext cx="1203325"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施策の</a:t>
              </a:r>
              <a:r>
                <a:rPr kumimoji="0" lang="ja-JP" altLang="en-US" sz="12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方向性</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16" name="正方形/長方形 2">
              <a:extLst>
                <a:ext uri="{FF2B5EF4-FFF2-40B4-BE49-F238E27FC236}">
                  <a16:creationId xmlns:a16="http://schemas.microsoft.com/office/drawing/2014/main" id="{DE68B0F7-AF08-4D01-98F2-CE84EDF848A0}"/>
                </a:ext>
              </a:extLst>
            </p:cNvPr>
            <p:cNvSpPr>
              <a:spLocks noChangeArrowheads="1"/>
            </p:cNvSpPr>
            <p:nvPr/>
          </p:nvSpPr>
          <p:spPr bwMode="auto">
            <a:xfrm>
              <a:off x="1614629" y="6797461"/>
              <a:ext cx="792162" cy="2519363"/>
            </a:xfrm>
            <a:prstGeom prst="rect">
              <a:avLst/>
            </a:prstGeom>
            <a:solidFill>
              <a:srgbClr val="FFFFFF"/>
            </a:solidFill>
            <a:ln w="12700">
              <a:solidFill>
                <a:srgbClr val="000000"/>
              </a:solidFill>
              <a:miter lim="800000"/>
              <a:headEnd/>
              <a:tailEnd/>
            </a:ln>
          </p:spPr>
          <p:txBody>
            <a:bodyPr vert="eaVert" wrap="square" lIns="0" tIns="108000" rIns="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kumimoji="0" lang="ja-JP" altLang="en-US"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安心して暮らせる社会</a:t>
              </a:r>
              <a:r>
                <a:rPr kumimoji="0" lang="ja-JP" altLang="ja-JP"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kumimoji="0" lang="ja-JP" altLang="ja-JP"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障害のある市民</a:t>
              </a:r>
              <a:r>
                <a:rPr kumimoji="0" lang="ja-JP" altLang="en-US"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が困ることなく、安心して生活できるまちづくりを推進します</a:t>
              </a:r>
              <a:r>
                <a:rPr kumimoji="0" lang="ja-JP" altLang="ja-JP"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20" name="正方形/長方形 227">
              <a:extLst>
                <a:ext uri="{FF2B5EF4-FFF2-40B4-BE49-F238E27FC236}">
                  <a16:creationId xmlns:a16="http://schemas.microsoft.com/office/drawing/2014/main" id="{11BF5B45-59B1-4A31-9D5F-5D9CE178CF00}"/>
                </a:ext>
              </a:extLst>
            </p:cNvPr>
            <p:cNvSpPr>
              <a:spLocks noChangeArrowheads="1"/>
            </p:cNvSpPr>
            <p:nvPr/>
          </p:nvSpPr>
          <p:spPr bwMode="auto">
            <a:xfrm>
              <a:off x="1621194" y="4227844"/>
              <a:ext cx="792162" cy="2447925"/>
            </a:xfrm>
            <a:prstGeom prst="rect">
              <a:avLst/>
            </a:prstGeom>
            <a:solidFill>
              <a:srgbClr val="FFFFFF"/>
            </a:solidFill>
            <a:ln w="12700">
              <a:solidFill>
                <a:srgbClr val="000000"/>
              </a:solidFill>
              <a:miter lim="800000"/>
              <a:headEnd/>
              <a:tailEnd/>
            </a:ln>
          </p:spPr>
          <p:txBody>
            <a:bodyPr vert="eaVert" wrap="square" lIns="0" tIns="108000" rIns="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kumimoji="0" lang="ja-JP" altLang="en-US"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つながり支え合う社会</a:t>
              </a:r>
              <a:r>
                <a:rPr kumimoji="0" lang="ja-JP" altLang="ja-JP" sz="12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kumimoji="0" lang="ja-JP" altLang="ja-JP"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100" dirty="0">
                  <a:latin typeface="BIZ UDPゴシック" panose="020B0400000000000000" pitchFamily="50" charset="-128"/>
                  <a:ea typeface="BIZ UDPゴシック" panose="020B0400000000000000" pitchFamily="50" charset="-128"/>
                  <a:cs typeface="Times New Roman" panose="02020603050405020304" pitchFamily="18" charset="0"/>
                </a:rPr>
                <a:t>地域全体がつながり、障害のある市民を地域ぐるみで支える仕組みをつくります</a:t>
              </a:r>
              <a:r>
                <a:rPr kumimoji="0" lang="ja-JP" altLang="ja-JP" sz="11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grpSp>
          <p:nvGrpSpPr>
            <p:cNvPr id="52" name="グループ化 51">
              <a:extLst>
                <a:ext uri="{FF2B5EF4-FFF2-40B4-BE49-F238E27FC236}">
                  <a16:creationId xmlns:a16="http://schemas.microsoft.com/office/drawing/2014/main" id="{15AE33FC-7DC0-4101-89BF-CA35F41A3D52}"/>
                </a:ext>
              </a:extLst>
            </p:cNvPr>
            <p:cNvGrpSpPr/>
            <p:nvPr/>
          </p:nvGrpSpPr>
          <p:grpSpPr>
            <a:xfrm>
              <a:off x="3069599" y="3466887"/>
              <a:ext cx="1867789" cy="1252859"/>
              <a:chOff x="3069599" y="3466887"/>
              <a:chExt cx="1867789" cy="1252859"/>
            </a:xfrm>
          </p:grpSpPr>
          <p:sp>
            <p:nvSpPr>
              <p:cNvPr id="9" name="正方形/長方形 218">
                <a:extLst>
                  <a:ext uri="{FF2B5EF4-FFF2-40B4-BE49-F238E27FC236}">
                    <a16:creationId xmlns:a16="http://schemas.microsoft.com/office/drawing/2014/main" id="{91D45B82-173E-4B8F-9230-38BC50D923EA}"/>
                  </a:ext>
                </a:extLst>
              </p:cNvPr>
              <p:cNvSpPr>
                <a:spLocks noChangeArrowheads="1"/>
              </p:cNvSpPr>
              <p:nvPr/>
            </p:nvSpPr>
            <p:spPr bwMode="auto">
              <a:xfrm>
                <a:off x="3069601" y="3466887"/>
                <a:ext cx="1867787" cy="406400"/>
              </a:xfrm>
              <a:prstGeom prst="rect">
                <a:avLst/>
              </a:prstGeom>
              <a:solidFill>
                <a:srgbClr val="FFCCFF"/>
              </a:solidFill>
              <a:ln w="12700">
                <a:solidFill>
                  <a:srgbClr val="000000"/>
                </a:solidFill>
                <a:miter lim="800000"/>
                <a:headEnd/>
                <a:tailEnd/>
              </a:ln>
            </p:spPr>
            <p:txBody>
              <a:bodyPr vert="horz" wrap="square" lIns="36000" tIns="45720" rIns="3600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１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子どもの成長を支援する</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18" name="正方形/長方形 3691">
                <a:extLst>
                  <a:ext uri="{FF2B5EF4-FFF2-40B4-BE49-F238E27FC236}">
                    <a16:creationId xmlns:a16="http://schemas.microsoft.com/office/drawing/2014/main" id="{D293B346-77FA-44E3-85C6-EDF177F927DE}"/>
                  </a:ext>
                </a:extLst>
              </p:cNvPr>
              <p:cNvSpPr>
                <a:spLocks noChangeArrowheads="1"/>
              </p:cNvSpPr>
              <p:nvPr/>
            </p:nvSpPr>
            <p:spPr bwMode="auto">
              <a:xfrm>
                <a:off x="3069599" y="4370495"/>
                <a:ext cx="1867787" cy="349251"/>
              </a:xfrm>
              <a:prstGeom prst="rect">
                <a:avLst/>
              </a:prstGeom>
              <a:solidFill>
                <a:srgbClr val="FFCCFF"/>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３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障害のある人の子育てを</a:t>
                </a:r>
                <a:endParaRPr kumimoji="0" lang="en-US"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0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支援する</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23" name="正方形/長方形 219">
                <a:extLst>
                  <a:ext uri="{FF2B5EF4-FFF2-40B4-BE49-F238E27FC236}">
                    <a16:creationId xmlns:a16="http://schemas.microsoft.com/office/drawing/2014/main" id="{47804DE1-3A7E-416E-910C-2528112C21D7}"/>
                  </a:ext>
                </a:extLst>
              </p:cNvPr>
              <p:cNvSpPr>
                <a:spLocks noChangeArrowheads="1"/>
              </p:cNvSpPr>
              <p:nvPr/>
            </p:nvSpPr>
            <p:spPr bwMode="auto">
              <a:xfrm>
                <a:off x="3069601" y="3870018"/>
                <a:ext cx="1867787" cy="508000"/>
              </a:xfrm>
              <a:prstGeom prst="rect">
                <a:avLst/>
              </a:prstGeom>
              <a:solidFill>
                <a:srgbClr val="FFCCFF"/>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２　福祉・教育・家庭が一体と</a:t>
                </a:r>
                <a:r>
                  <a:rPr kumimoji="0" lang="ja-JP" altLang="ja-JP" sz="1000" b="0" i="0" u="none" strike="noStrike" cap="none" normalizeH="0" baseline="0" dirty="0" err="1">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な</a:t>
                </a:r>
                <a:endParaRPr kumimoji="0" lang="en-US"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0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err="1">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り</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切れ目のない支援を推進</a:t>
                </a:r>
                <a:r>
                  <a:rPr kumimoji="0" lang="ja-JP" altLang="en-US"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0" lang="en-US"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0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する</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grpSp>
        <p:grpSp>
          <p:nvGrpSpPr>
            <p:cNvPr id="51" name="グループ化 50">
              <a:extLst>
                <a:ext uri="{FF2B5EF4-FFF2-40B4-BE49-F238E27FC236}">
                  <a16:creationId xmlns:a16="http://schemas.microsoft.com/office/drawing/2014/main" id="{E689861D-1A6C-465D-A356-935EEB76E84D}"/>
                </a:ext>
              </a:extLst>
            </p:cNvPr>
            <p:cNvGrpSpPr/>
            <p:nvPr/>
          </p:nvGrpSpPr>
          <p:grpSpPr>
            <a:xfrm>
              <a:off x="3082878" y="6909642"/>
              <a:ext cx="1867788" cy="1065996"/>
              <a:chOff x="3082878" y="6909642"/>
              <a:chExt cx="1867788" cy="1065996"/>
            </a:xfrm>
          </p:grpSpPr>
          <p:sp>
            <p:nvSpPr>
              <p:cNvPr id="25" name="正方形/長方形 3685">
                <a:extLst>
                  <a:ext uri="{FF2B5EF4-FFF2-40B4-BE49-F238E27FC236}">
                    <a16:creationId xmlns:a16="http://schemas.microsoft.com/office/drawing/2014/main" id="{7864897B-7C0A-4873-BE6A-D9B2AA675DA7}"/>
                  </a:ext>
                </a:extLst>
              </p:cNvPr>
              <p:cNvSpPr>
                <a:spLocks noChangeArrowheads="1"/>
              </p:cNvSpPr>
              <p:nvPr/>
            </p:nvSpPr>
            <p:spPr bwMode="auto">
              <a:xfrm>
                <a:off x="3082879" y="7616863"/>
                <a:ext cx="1867787" cy="358775"/>
              </a:xfrm>
              <a:prstGeom prst="rect">
                <a:avLst/>
              </a:prstGeom>
              <a:solidFill>
                <a:schemeClr val="accent4">
                  <a:lumMod val="20000"/>
                  <a:lumOff val="80000"/>
                </a:schemeClr>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ja-JP" altLang="en-US" sz="9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４</a:t>
                </a: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9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障害のある人を支える</a:t>
                </a:r>
                <a:r>
                  <a:rPr kumimoji="0" lang="ja-JP" altLang="ja-JP" sz="10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家族を</a:t>
                </a:r>
                <a:endParaRPr kumimoji="0" lang="en-US" altLang="ja-JP" sz="10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支援する</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29" name="正方形/長方形 3690">
                <a:extLst>
                  <a:ext uri="{FF2B5EF4-FFF2-40B4-BE49-F238E27FC236}">
                    <a16:creationId xmlns:a16="http://schemas.microsoft.com/office/drawing/2014/main" id="{BFB177F2-BB01-4D68-9286-78152796969D}"/>
                  </a:ext>
                </a:extLst>
              </p:cNvPr>
              <p:cNvSpPr>
                <a:spLocks noChangeArrowheads="1"/>
              </p:cNvSpPr>
              <p:nvPr/>
            </p:nvSpPr>
            <p:spPr bwMode="auto">
              <a:xfrm>
                <a:off x="3082878" y="6909642"/>
                <a:ext cx="1867787" cy="358775"/>
              </a:xfrm>
              <a:prstGeom prst="rect">
                <a:avLst/>
              </a:prstGeom>
              <a:solidFill>
                <a:schemeClr val="accent4">
                  <a:lumMod val="20000"/>
                  <a:lumOff val="80000"/>
                </a:schemeClr>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ja-JP" altLang="en-US" sz="9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２</a:t>
                </a: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安心して暮らせるまちづくり</a:t>
                </a:r>
                <a:r>
                  <a:rPr kumimoji="0" lang="ja-JP" altLang="en-US"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0" lang="en-US"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0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を推進する</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32" name="正方形/長方形 3713">
                <a:extLst>
                  <a:ext uri="{FF2B5EF4-FFF2-40B4-BE49-F238E27FC236}">
                    <a16:creationId xmlns:a16="http://schemas.microsoft.com/office/drawing/2014/main" id="{4BF934B7-2706-43C0-93CF-4550C8F5BBAA}"/>
                  </a:ext>
                </a:extLst>
              </p:cNvPr>
              <p:cNvSpPr>
                <a:spLocks noChangeArrowheads="1"/>
              </p:cNvSpPr>
              <p:nvPr/>
            </p:nvSpPr>
            <p:spPr bwMode="auto">
              <a:xfrm>
                <a:off x="3082878" y="7263253"/>
                <a:ext cx="1867787" cy="358775"/>
              </a:xfrm>
              <a:prstGeom prst="rect">
                <a:avLst/>
              </a:prstGeom>
              <a:solidFill>
                <a:schemeClr val="accent4">
                  <a:lumMod val="20000"/>
                  <a:lumOff val="80000"/>
                </a:schemeClr>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ja-JP" altLang="en-US" sz="9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３</a:t>
                </a: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1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災害に備える体制を構築</a:t>
                </a:r>
                <a:r>
                  <a:rPr kumimoji="0" lang="ja-JP" altLang="en-US" sz="11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0" lang="en-US" altLang="ja-JP" sz="11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1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する</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grpSp>
        <p:grpSp>
          <p:nvGrpSpPr>
            <p:cNvPr id="50" name="グループ化 49">
              <a:extLst>
                <a:ext uri="{FF2B5EF4-FFF2-40B4-BE49-F238E27FC236}">
                  <a16:creationId xmlns:a16="http://schemas.microsoft.com/office/drawing/2014/main" id="{FAFB1689-B333-4F74-82CE-34262BAB7F30}"/>
                </a:ext>
              </a:extLst>
            </p:cNvPr>
            <p:cNvGrpSpPr/>
            <p:nvPr/>
          </p:nvGrpSpPr>
          <p:grpSpPr>
            <a:xfrm>
              <a:off x="3069599" y="1336141"/>
              <a:ext cx="1881065" cy="5577310"/>
              <a:chOff x="3069599" y="1336141"/>
              <a:chExt cx="1881065" cy="5577310"/>
            </a:xfrm>
          </p:grpSpPr>
          <p:sp>
            <p:nvSpPr>
              <p:cNvPr id="17" name="正方形/長方形 3694">
                <a:extLst>
                  <a:ext uri="{FF2B5EF4-FFF2-40B4-BE49-F238E27FC236}">
                    <a16:creationId xmlns:a16="http://schemas.microsoft.com/office/drawing/2014/main" id="{4706CF6E-5825-4166-9072-A8D162E6FF9A}"/>
                  </a:ext>
                </a:extLst>
              </p:cNvPr>
              <p:cNvSpPr>
                <a:spLocks noChangeArrowheads="1"/>
              </p:cNvSpPr>
              <p:nvPr/>
            </p:nvSpPr>
            <p:spPr bwMode="auto">
              <a:xfrm>
                <a:off x="3069600" y="1336141"/>
                <a:ext cx="1867786" cy="349251"/>
              </a:xfrm>
              <a:prstGeom prst="rect">
                <a:avLst/>
              </a:prstGeom>
              <a:solidFill>
                <a:schemeClr val="accent6">
                  <a:lumMod val="20000"/>
                  <a:lumOff val="80000"/>
                </a:schemeClr>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ja-JP" altLang="en-US" sz="9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１</a:t>
                </a: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差別の解消と権利擁護の</a:t>
                </a:r>
                <a:endParaRPr kumimoji="0" lang="en-US"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0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推進を行う</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27" name="正方形/長方形 3689">
                <a:extLst>
                  <a:ext uri="{FF2B5EF4-FFF2-40B4-BE49-F238E27FC236}">
                    <a16:creationId xmlns:a16="http://schemas.microsoft.com/office/drawing/2014/main" id="{D3372F7A-B737-40EB-96F5-8F8B48F70A1D}"/>
                  </a:ext>
                </a:extLst>
              </p:cNvPr>
              <p:cNvSpPr>
                <a:spLocks noChangeArrowheads="1"/>
              </p:cNvSpPr>
              <p:nvPr/>
            </p:nvSpPr>
            <p:spPr bwMode="auto">
              <a:xfrm>
                <a:off x="3082877" y="6564200"/>
                <a:ext cx="1867787" cy="349251"/>
              </a:xfrm>
              <a:prstGeom prst="rect">
                <a:avLst/>
              </a:prstGeom>
              <a:solidFill>
                <a:schemeClr val="accent6">
                  <a:lumMod val="20000"/>
                  <a:lumOff val="80000"/>
                </a:schemeClr>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ja-JP" altLang="en-US" sz="9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１</a:t>
                </a: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情報保障を推進する</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33" name="正方形/長方形 3714">
                <a:extLst>
                  <a:ext uri="{FF2B5EF4-FFF2-40B4-BE49-F238E27FC236}">
                    <a16:creationId xmlns:a16="http://schemas.microsoft.com/office/drawing/2014/main" id="{01431697-2787-4FB1-9556-04EC25F6BF90}"/>
                  </a:ext>
                </a:extLst>
              </p:cNvPr>
              <p:cNvSpPr>
                <a:spLocks noChangeArrowheads="1"/>
              </p:cNvSpPr>
              <p:nvPr/>
            </p:nvSpPr>
            <p:spPr bwMode="auto">
              <a:xfrm>
                <a:off x="3069599" y="1676646"/>
                <a:ext cx="1867787" cy="349251"/>
              </a:xfrm>
              <a:prstGeom prst="rect">
                <a:avLst/>
              </a:prstGeom>
              <a:solidFill>
                <a:schemeClr val="accent6">
                  <a:lumMod val="20000"/>
                  <a:lumOff val="80000"/>
                </a:schemeClr>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ja-JP" altLang="en-US" sz="9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２</a:t>
                </a: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様々な活動を通して障害理</a:t>
                </a:r>
                <a:r>
                  <a:rPr kumimoji="0" lang="ja-JP" altLang="en-US"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0" lang="en-US"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0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解を浸透</a:t>
                </a:r>
                <a:r>
                  <a:rPr kumimoji="0" lang="ja-JP" altLang="ja-JP" sz="10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させる</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grpSp>
        <p:grpSp>
          <p:nvGrpSpPr>
            <p:cNvPr id="53" name="グループ化 52">
              <a:extLst>
                <a:ext uri="{FF2B5EF4-FFF2-40B4-BE49-F238E27FC236}">
                  <a16:creationId xmlns:a16="http://schemas.microsoft.com/office/drawing/2014/main" id="{A47ECF3F-F5FF-43BB-A387-6CFC78B48DA6}"/>
                </a:ext>
              </a:extLst>
            </p:cNvPr>
            <p:cNvGrpSpPr/>
            <p:nvPr/>
          </p:nvGrpSpPr>
          <p:grpSpPr>
            <a:xfrm>
              <a:off x="3082872" y="7980014"/>
              <a:ext cx="1867791" cy="1353973"/>
              <a:chOff x="3082872" y="7980014"/>
              <a:chExt cx="1867791" cy="1353973"/>
            </a:xfrm>
          </p:grpSpPr>
          <p:sp>
            <p:nvSpPr>
              <p:cNvPr id="34" name="正方形/長方形 3715">
                <a:extLst>
                  <a:ext uri="{FF2B5EF4-FFF2-40B4-BE49-F238E27FC236}">
                    <a16:creationId xmlns:a16="http://schemas.microsoft.com/office/drawing/2014/main" id="{04D5DF36-BF85-448D-836D-338DB2ED5CF1}"/>
                  </a:ext>
                </a:extLst>
              </p:cNvPr>
              <p:cNvSpPr>
                <a:spLocks noChangeArrowheads="1"/>
              </p:cNvSpPr>
              <p:nvPr/>
            </p:nvSpPr>
            <p:spPr bwMode="auto">
              <a:xfrm>
                <a:off x="3082872" y="8984737"/>
                <a:ext cx="1867787" cy="349250"/>
              </a:xfrm>
              <a:prstGeom prst="rect">
                <a:avLst/>
              </a:prstGeom>
              <a:solidFill>
                <a:srgbClr val="9999FF"/>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ja-JP" altLang="en-US" sz="9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８</a:t>
                </a: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障害者優先調達を推進する</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35" name="正方形/長方形 3716">
                <a:extLst>
                  <a:ext uri="{FF2B5EF4-FFF2-40B4-BE49-F238E27FC236}">
                    <a16:creationId xmlns:a16="http://schemas.microsoft.com/office/drawing/2014/main" id="{C0659ACC-793A-4EE3-8298-129BF40A8034}"/>
                  </a:ext>
                </a:extLst>
              </p:cNvPr>
              <p:cNvSpPr>
                <a:spLocks noChangeArrowheads="1"/>
              </p:cNvSpPr>
              <p:nvPr/>
            </p:nvSpPr>
            <p:spPr bwMode="auto">
              <a:xfrm>
                <a:off x="3082873" y="8661936"/>
                <a:ext cx="1867787" cy="349250"/>
              </a:xfrm>
              <a:prstGeom prst="rect">
                <a:avLst/>
              </a:prstGeom>
              <a:solidFill>
                <a:srgbClr val="9999FF"/>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ja-JP" altLang="en-US" sz="9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７</a:t>
                </a: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仕事を通して地域貢献でき</a:t>
                </a:r>
                <a:endParaRPr kumimoji="0" lang="en-US"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0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err="1">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る</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仕組みをつくる</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36" name="正方形/長方形 3717">
                <a:extLst>
                  <a:ext uri="{FF2B5EF4-FFF2-40B4-BE49-F238E27FC236}">
                    <a16:creationId xmlns:a16="http://schemas.microsoft.com/office/drawing/2014/main" id="{14899059-FF47-4095-A4A0-8F04DF2B4522}"/>
                  </a:ext>
                </a:extLst>
              </p:cNvPr>
              <p:cNvSpPr>
                <a:spLocks noChangeArrowheads="1"/>
              </p:cNvSpPr>
              <p:nvPr/>
            </p:nvSpPr>
            <p:spPr bwMode="auto">
              <a:xfrm>
                <a:off x="3082876" y="7980014"/>
                <a:ext cx="1867787" cy="349250"/>
              </a:xfrm>
              <a:prstGeom prst="rect">
                <a:avLst/>
              </a:prstGeom>
              <a:solidFill>
                <a:srgbClr val="9999FF"/>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ja-JP" altLang="en-US" sz="9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５</a:t>
                </a: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地域とつながり支え合う場</a:t>
                </a:r>
                <a:r>
                  <a:rPr kumimoji="0" lang="ja-JP" altLang="en-US"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kumimoji="0" lang="en-US"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0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をつくる</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37" name="正方形/長方形 3718">
                <a:extLst>
                  <a:ext uri="{FF2B5EF4-FFF2-40B4-BE49-F238E27FC236}">
                    <a16:creationId xmlns:a16="http://schemas.microsoft.com/office/drawing/2014/main" id="{E61E56B7-7279-4CD2-9C7C-929C4CCB8CDB}"/>
                  </a:ext>
                </a:extLst>
              </p:cNvPr>
              <p:cNvSpPr>
                <a:spLocks noChangeArrowheads="1"/>
              </p:cNvSpPr>
              <p:nvPr/>
            </p:nvSpPr>
            <p:spPr bwMode="auto">
              <a:xfrm>
                <a:off x="3082875" y="8313390"/>
                <a:ext cx="1867787" cy="349250"/>
              </a:xfrm>
              <a:prstGeom prst="rect">
                <a:avLst/>
              </a:prstGeom>
              <a:solidFill>
                <a:srgbClr val="9999FF"/>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ja-JP" altLang="en-US" sz="9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６</a:t>
                </a: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就労に向けた支援体制を</a:t>
                </a:r>
                <a:endParaRPr kumimoji="0" lang="en-US"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0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充実する</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grpSp>
        <p:grpSp>
          <p:nvGrpSpPr>
            <p:cNvPr id="54" name="グループ化 53">
              <a:extLst>
                <a:ext uri="{FF2B5EF4-FFF2-40B4-BE49-F238E27FC236}">
                  <a16:creationId xmlns:a16="http://schemas.microsoft.com/office/drawing/2014/main" id="{98BCEB9F-5B42-4F11-A34E-848DD3338755}"/>
                </a:ext>
              </a:extLst>
            </p:cNvPr>
            <p:cNvGrpSpPr/>
            <p:nvPr/>
          </p:nvGrpSpPr>
          <p:grpSpPr>
            <a:xfrm>
              <a:off x="3069601" y="4714858"/>
              <a:ext cx="1867788" cy="1396045"/>
              <a:chOff x="3069601" y="4714858"/>
              <a:chExt cx="1867788" cy="1396045"/>
            </a:xfrm>
          </p:grpSpPr>
          <p:sp>
            <p:nvSpPr>
              <p:cNvPr id="38" name="正方形/長方形 3719">
                <a:extLst>
                  <a:ext uri="{FF2B5EF4-FFF2-40B4-BE49-F238E27FC236}">
                    <a16:creationId xmlns:a16="http://schemas.microsoft.com/office/drawing/2014/main" id="{69DB09A6-206F-42B8-A9AC-B14B0E15FE23}"/>
                  </a:ext>
                </a:extLst>
              </p:cNvPr>
              <p:cNvSpPr>
                <a:spLocks noChangeArrowheads="1"/>
              </p:cNvSpPr>
              <p:nvPr/>
            </p:nvSpPr>
            <p:spPr bwMode="auto">
              <a:xfrm>
                <a:off x="3069601" y="5761653"/>
                <a:ext cx="1867787" cy="349250"/>
              </a:xfrm>
              <a:prstGeom prst="rect">
                <a:avLst/>
              </a:prstGeom>
              <a:solidFill>
                <a:schemeClr val="accent5">
                  <a:lumMod val="20000"/>
                  <a:lumOff val="80000"/>
                </a:schemeClr>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ja-JP" altLang="en-US" sz="9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７</a:t>
                </a: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地域生活への移行を</a:t>
                </a:r>
                <a:r>
                  <a:rPr kumimoji="0" lang="ja-JP" altLang="ja-JP" sz="1000" b="0" i="0" u="none" strike="noStrike" cap="none" normalizeH="0" baseline="0" dirty="0" err="1">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支援す</a:t>
                </a:r>
                <a:endParaRPr kumimoji="0" lang="en-US"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0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る</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39" name="正方形/長方形 3720">
                <a:extLst>
                  <a:ext uri="{FF2B5EF4-FFF2-40B4-BE49-F238E27FC236}">
                    <a16:creationId xmlns:a16="http://schemas.microsoft.com/office/drawing/2014/main" id="{9E207241-DE02-4493-917B-5006B45D854E}"/>
                  </a:ext>
                </a:extLst>
              </p:cNvPr>
              <p:cNvSpPr>
                <a:spLocks noChangeArrowheads="1"/>
              </p:cNvSpPr>
              <p:nvPr/>
            </p:nvSpPr>
            <p:spPr bwMode="auto">
              <a:xfrm>
                <a:off x="3069601" y="5408677"/>
                <a:ext cx="1867787" cy="349250"/>
              </a:xfrm>
              <a:prstGeom prst="rect">
                <a:avLst/>
              </a:prstGeom>
              <a:solidFill>
                <a:schemeClr val="accent5">
                  <a:lumMod val="20000"/>
                  <a:lumOff val="80000"/>
                </a:schemeClr>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ja-JP" altLang="en-US" sz="9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６</a:t>
                </a: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社会復帰等に向けた取組み</a:t>
                </a:r>
                <a:endParaRPr kumimoji="0" lang="en-US"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0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を推進する</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40" name="正方形/長方形 3721">
                <a:extLst>
                  <a:ext uri="{FF2B5EF4-FFF2-40B4-BE49-F238E27FC236}">
                    <a16:creationId xmlns:a16="http://schemas.microsoft.com/office/drawing/2014/main" id="{F21FC560-CBB9-475D-AA9B-AD098075ABDD}"/>
                  </a:ext>
                </a:extLst>
              </p:cNvPr>
              <p:cNvSpPr>
                <a:spLocks noChangeArrowheads="1"/>
              </p:cNvSpPr>
              <p:nvPr/>
            </p:nvSpPr>
            <p:spPr bwMode="auto">
              <a:xfrm>
                <a:off x="3069602" y="4714858"/>
                <a:ext cx="1867787" cy="349250"/>
              </a:xfrm>
              <a:prstGeom prst="rect">
                <a:avLst/>
              </a:prstGeom>
              <a:solidFill>
                <a:schemeClr val="accent5">
                  <a:lumMod val="20000"/>
                  <a:lumOff val="80000"/>
                </a:schemeClr>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ja-JP" altLang="en-US" sz="9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４</a:t>
                </a: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切れ目のない相談支援を</a:t>
                </a:r>
                <a:endParaRPr kumimoji="0" lang="en-US"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0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充実する</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41" name="正方形/長方形 3722">
                <a:extLst>
                  <a:ext uri="{FF2B5EF4-FFF2-40B4-BE49-F238E27FC236}">
                    <a16:creationId xmlns:a16="http://schemas.microsoft.com/office/drawing/2014/main" id="{CB13CCA1-9798-4706-A37F-47DAE7252C49}"/>
                  </a:ext>
                </a:extLst>
              </p:cNvPr>
              <p:cNvSpPr>
                <a:spLocks noChangeArrowheads="1"/>
              </p:cNvSpPr>
              <p:nvPr/>
            </p:nvSpPr>
            <p:spPr bwMode="auto">
              <a:xfrm>
                <a:off x="3069601" y="5062966"/>
                <a:ext cx="1867787" cy="349250"/>
              </a:xfrm>
              <a:prstGeom prst="rect">
                <a:avLst/>
              </a:prstGeom>
              <a:solidFill>
                <a:schemeClr val="accent5">
                  <a:lumMod val="20000"/>
                  <a:lumOff val="80000"/>
                </a:schemeClr>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ja-JP" altLang="en-US" sz="9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５</a:t>
                </a:r>
                <a:r>
                  <a:rPr kumimoji="0" lang="ja-JP" altLang="ja-JP" sz="9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福祉人材を育成し、定着を</a:t>
                </a:r>
                <a:endParaRPr kumimoji="0" lang="en-US" altLang="ja-JP" sz="10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0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0" lang="ja-JP" altLang="ja-JP" sz="10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支援する</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grpSp>
      </p:grpSp>
      <p:sp>
        <p:nvSpPr>
          <p:cNvPr id="42" name="Rectangle 39">
            <a:extLst>
              <a:ext uri="{FF2B5EF4-FFF2-40B4-BE49-F238E27FC236}">
                <a16:creationId xmlns:a16="http://schemas.microsoft.com/office/drawing/2014/main" id="{01AE1D88-5540-4F2B-97C9-85C5B8577678}"/>
              </a:ext>
            </a:extLst>
          </p:cNvPr>
          <p:cNvSpPr>
            <a:spLocks noChangeArrowheads="1"/>
          </p:cNvSpPr>
          <p:nvPr/>
        </p:nvSpPr>
        <p:spPr bwMode="auto">
          <a:xfrm>
            <a:off x="152400" y="152400"/>
            <a:ext cx="1280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57075" tIns="76176" rIns="91440" bIns="76176" numCol="1" anchor="ctr" anchorCtr="0" compatLnSpc="1">
            <a:prstTxWarp prst="textNoShape">
              <a:avLst/>
            </a:prstTxWarp>
            <a:spAutoFit/>
          </a:bodyPr>
          <a:lstStyle/>
          <a:p>
            <a:endParaRPr lang="ja-JP" altLang="en-US"/>
          </a:p>
        </p:txBody>
      </p:sp>
      <p:sp>
        <p:nvSpPr>
          <p:cNvPr id="44" name="Rectangle 57">
            <a:extLst>
              <a:ext uri="{FF2B5EF4-FFF2-40B4-BE49-F238E27FC236}">
                <a16:creationId xmlns:a16="http://schemas.microsoft.com/office/drawing/2014/main" id="{DC67EE4B-3688-4C60-B0D4-4A646A672A7E}"/>
              </a:ext>
            </a:extLst>
          </p:cNvPr>
          <p:cNvSpPr>
            <a:spLocks noChangeArrowheads="1"/>
          </p:cNvSpPr>
          <p:nvPr/>
        </p:nvSpPr>
        <p:spPr bwMode="auto">
          <a:xfrm>
            <a:off x="152400" y="609600"/>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45" name="Rectangle 59">
            <a:extLst>
              <a:ext uri="{FF2B5EF4-FFF2-40B4-BE49-F238E27FC236}">
                <a16:creationId xmlns:a16="http://schemas.microsoft.com/office/drawing/2014/main" id="{66C7D960-E926-4C57-8AB2-10A7550D0B87}"/>
              </a:ext>
            </a:extLst>
          </p:cNvPr>
          <p:cNvSpPr>
            <a:spLocks noChangeArrowheads="1"/>
          </p:cNvSpPr>
          <p:nvPr/>
        </p:nvSpPr>
        <p:spPr bwMode="auto">
          <a:xfrm>
            <a:off x="-1836272" y="1401791"/>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200" b="0"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kumimoji="0" lang="en-US" altLang="ja-JP"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800" b="0" i="0" u="none" strike="noStrike" cap="none" normalizeH="0" baseline="0" dirty="0">
              <a:ln>
                <a:noFill/>
              </a:ln>
              <a:solidFill>
                <a:schemeClr val="tx1"/>
              </a:solidFill>
              <a:effectLst/>
              <a:latin typeface="Arial" panose="020B0604020202020204" pitchFamily="34" charset="0"/>
            </a:endParaRPr>
          </a:p>
        </p:txBody>
      </p:sp>
      <p:sp>
        <p:nvSpPr>
          <p:cNvPr id="46" name="Rectangle 73">
            <a:extLst>
              <a:ext uri="{FF2B5EF4-FFF2-40B4-BE49-F238E27FC236}">
                <a16:creationId xmlns:a16="http://schemas.microsoft.com/office/drawing/2014/main" id="{F522D887-6D15-4762-B489-2707F0439018}"/>
              </a:ext>
            </a:extLst>
          </p:cNvPr>
          <p:cNvSpPr>
            <a:spLocks noChangeArrowheads="1"/>
          </p:cNvSpPr>
          <p:nvPr/>
        </p:nvSpPr>
        <p:spPr bwMode="auto">
          <a:xfrm>
            <a:off x="152400" y="609600"/>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ja-JP" sz="1200" b="0" i="0" u="none" strike="noStrike" cap="none" normalizeH="0" baseline="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ja-JP" sz="1200" b="0" i="0" u="none" strike="noStrike" cap="none" normalizeH="0" baseline="0">
                <a:ln>
                  <a:noFill/>
                </a:ln>
                <a:solidFill>
                  <a:srgbClr val="000000"/>
                </a:solidFill>
                <a:effectLst/>
                <a:latin typeface="ＭＳ 明朝" panose="02020609040205080304" pitchFamily="17" charset="-128"/>
                <a:ea typeface="ＭＳ 明朝" panose="02020609040205080304" pitchFamily="17" charset="-128"/>
                <a:cs typeface="Times New Roman" panose="02020603050405020304" pitchFamily="18" charset="0"/>
              </a:rPr>
            </a:br>
            <a:endParaRPr kumimoji="0" lang="en-US" altLang="ja-JP" sz="1800" b="0" i="0" u="none" strike="noStrike" cap="none" normalizeH="0" baseline="0">
              <a:ln>
                <a:noFill/>
              </a:ln>
              <a:solidFill>
                <a:schemeClr val="tx1"/>
              </a:solidFill>
              <a:effectLst/>
              <a:latin typeface="Arial" panose="020B0604020202020204" pitchFamily="34" charset="0"/>
            </a:endParaRPr>
          </a:p>
        </p:txBody>
      </p:sp>
      <p:sp>
        <p:nvSpPr>
          <p:cNvPr id="62" name="Text Box 29">
            <a:extLst>
              <a:ext uri="{FF2B5EF4-FFF2-40B4-BE49-F238E27FC236}">
                <a16:creationId xmlns:a16="http://schemas.microsoft.com/office/drawing/2014/main" id="{34EBBE33-3973-417A-99F1-66EDD6F466D4}"/>
              </a:ext>
            </a:extLst>
          </p:cNvPr>
          <p:cNvSpPr txBox="1">
            <a:spLocks noChangeArrowheads="1"/>
          </p:cNvSpPr>
          <p:nvPr/>
        </p:nvSpPr>
        <p:spPr bwMode="auto">
          <a:xfrm>
            <a:off x="6239691" y="997455"/>
            <a:ext cx="2013172" cy="344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施策</a:t>
            </a:r>
            <a:endParaRPr kumimoji="0" lang="en-US" altLang="ja-JP" sz="12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n-US" altLang="ja-JP" sz="12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重点施策の案のみ記載</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64" name="正方形/長方形 3694">
            <a:extLst>
              <a:ext uri="{FF2B5EF4-FFF2-40B4-BE49-F238E27FC236}">
                <a16:creationId xmlns:a16="http://schemas.microsoft.com/office/drawing/2014/main" id="{979DDBAA-DE4B-4057-BFDE-09B53BF6E277}"/>
              </a:ext>
            </a:extLst>
          </p:cNvPr>
          <p:cNvSpPr>
            <a:spLocks noChangeArrowheads="1"/>
          </p:cNvSpPr>
          <p:nvPr/>
        </p:nvSpPr>
        <p:spPr bwMode="auto">
          <a:xfrm>
            <a:off x="6300705" y="1632155"/>
            <a:ext cx="2088000" cy="432000"/>
          </a:xfrm>
          <a:prstGeom prst="rect">
            <a:avLst/>
          </a:prstGeom>
          <a:solidFill>
            <a:srgbClr val="FFFFFF"/>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9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1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障害を理由とする差別の解消</a:t>
            </a:r>
            <a:endParaRPr lang="en-US" altLang="ja-JP" sz="11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1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　の推進</a:t>
            </a:r>
            <a:endParaRPr kumimoji="0" lang="en-US" altLang="ja-JP" sz="11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cxnSp>
        <p:nvCxnSpPr>
          <p:cNvPr id="67" name="直線コネクタ 66">
            <a:extLst>
              <a:ext uri="{FF2B5EF4-FFF2-40B4-BE49-F238E27FC236}">
                <a16:creationId xmlns:a16="http://schemas.microsoft.com/office/drawing/2014/main" id="{1EDBACF7-AC5C-4BE5-868F-CC7663B411EA}"/>
              </a:ext>
            </a:extLst>
          </p:cNvPr>
          <p:cNvCxnSpPr>
            <a:cxnSpLocks/>
          </p:cNvCxnSpPr>
          <p:nvPr/>
        </p:nvCxnSpPr>
        <p:spPr>
          <a:xfrm>
            <a:off x="8388705" y="1858223"/>
            <a:ext cx="544026"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正方形/長方形 67">
            <a:extLst>
              <a:ext uri="{FF2B5EF4-FFF2-40B4-BE49-F238E27FC236}">
                <a16:creationId xmlns:a16="http://schemas.microsoft.com/office/drawing/2014/main" id="{8091F4C8-C711-4F83-B0ED-61D4D4849777}"/>
              </a:ext>
            </a:extLst>
          </p:cNvPr>
          <p:cNvSpPr/>
          <p:nvPr/>
        </p:nvSpPr>
        <p:spPr>
          <a:xfrm>
            <a:off x="8935685" y="1328636"/>
            <a:ext cx="1720658" cy="104813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Text Box 29">
            <a:extLst>
              <a:ext uri="{FF2B5EF4-FFF2-40B4-BE49-F238E27FC236}">
                <a16:creationId xmlns:a16="http://schemas.microsoft.com/office/drawing/2014/main" id="{C85E6B5B-C90B-403F-BEAA-E6B7EEC47EE0}"/>
              </a:ext>
            </a:extLst>
          </p:cNvPr>
          <p:cNvSpPr txBox="1">
            <a:spLocks noChangeArrowheads="1"/>
          </p:cNvSpPr>
          <p:nvPr/>
        </p:nvSpPr>
        <p:spPr bwMode="auto">
          <a:xfrm>
            <a:off x="9124176" y="979089"/>
            <a:ext cx="1298811" cy="344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ja-JP" altLang="en-US" sz="12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事業</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70" name="Text Box 29">
            <a:extLst>
              <a:ext uri="{FF2B5EF4-FFF2-40B4-BE49-F238E27FC236}">
                <a16:creationId xmlns:a16="http://schemas.microsoft.com/office/drawing/2014/main" id="{3F4D7F79-45A9-492A-B8D9-0D23E9166892}"/>
              </a:ext>
            </a:extLst>
          </p:cNvPr>
          <p:cNvSpPr txBox="1">
            <a:spLocks noChangeArrowheads="1"/>
          </p:cNvSpPr>
          <p:nvPr/>
        </p:nvSpPr>
        <p:spPr bwMode="auto">
          <a:xfrm>
            <a:off x="8957537" y="1671628"/>
            <a:ext cx="1698806" cy="344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施策ごとに複数の事業</a:t>
            </a:r>
            <a:endParaRPr kumimoji="0" lang="ja-JP" altLang="ja-JP" sz="18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endParaRPr>
          </a:p>
        </p:txBody>
      </p:sp>
      <p:sp>
        <p:nvSpPr>
          <p:cNvPr id="71" name="テキスト ボックス 70">
            <a:extLst>
              <a:ext uri="{FF2B5EF4-FFF2-40B4-BE49-F238E27FC236}">
                <a16:creationId xmlns:a16="http://schemas.microsoft.com/office/drawing/2014/main" id="{6F97EA62-DE6F-4FD5-AFA4-D71A78EF187A}"/>
              </a:ext>
            </a:extLst>
          </p:cNvPr>
          <p:cNvSpPr txBox="1"/>
          <p:nvPr/>
        </p:nvSpPr>
        <p:spPr>
          <a:xfrm>
            <a:off x="7008651" y="2353370"/>
            <a:ext cx="461665" cy="968905"/>
          </a:xfrm>
          <a:prstGeom prst="rect">
            <a:avLst/>
          </a:prstGeom>
          <a:noFill/>
        </p:spPr>
        <p:txBody>
          <a:bodyPr vert="eaVert" wrap="square" rtlCol="0">
            <a:spAutoFit/>
          </a:bodyPr>
          <a:lstStyle/>
          <a:p>
            <a:r>
              <a:rPr kumimoji="1" lang="ja-JP" altLang="en-US" dirty="0"/>
              <a:t>・・・</a:t>
            </a:r>
          </a:p>
        </p:txBody>
      </p:sp>
      <p:sp>
        <p:nvSpPr>
          <p:cNvPr id="72" name="テキスト ボックス 71">
            <a:extLst>
              <a:ext uri="{FF2B5EF4-FFF2-40B4-BE49-F238E27FC236}">
                <a16:creationId xmlns:a16="http://schemas.microsoft.com/office/drawing/2014/main" id="{FE0AE566-7DBC-420F-B0CB-8C243161A6B0}"/>
              </a:ext>
            </a:extLst>
          </p:cNvPr>
          <p:cNvSpPr txBox="1"/>
          <p:nvPr/>
        </p:nvSpPr>
        <p:spPr>
          <a:xfrm>
            <a:off x="9576107" y="2454809"/>
            <a:ext cx="461665" cy="968905"/>
          </a:xfrm>
          <a:prstGeom prst="rect">
            <a:avLst/>
          </a:prstGeom>
          <a:noFill/>
        </p:spPr>
        <p:txBody>
          <a:bodyPr vert="eaVert" wrap="square" rtlCol="0">
            <a:spAutoFit/>
          </a:bodyPr>
          <a:lstStyle/>
          <a:p>
            <a:r>
              <a:rPr kumimoji="1" lang="ja-JP" altLang="en-US" dirty="0"/>
              <a:t>・・・</a:t>
            </a:r>
          </a:p>
        </p:txBody>
      </p:sp>
      <p:sp>
        <p:nvSpPr>
          <p:cNvPr id="73" name="正方形/長方形 72">
            <a:extLst>
              <a:ext uri="{FF2B5EF4-FFF2-40B4-BE49-F238E27FC236}">
                <a16:creationId xmlns:a16="http://schemas.microsoft.com/office/drawing/2014/main" id="{D18D25A2-008D-4069-B735-81B0D62857B1}"/>
              </a:ext>
            </a:extLst>
          </p:cNvPr>
          <p:cNvSpPr/>
          <p:nvPr/>
        </p:nvSpPr>
        <p:spPr>
          <a:xfrm>
            <a:off x="143912" y="114995"/>
            <a:ext cx="12513776" cy="765013"/>
          </a:xfrm>
          <a:prstGeom prst="rect">
            <a:avLst/>
          </a:prstGeom>
          <a:solidFill>
            <a:schemeClr val="accent5">
              <a:lumMod val="40000"/>
              <a:lumOff val="6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7" name="テキスト ボックス 46">
            <a:extLst>
              <a:ext uri="{FF2B5EF4-FFF2-40B4-BE49-F238E27FC236}">
                <a16:creationId xmlns:a16="http://schemas.microsoft.com/office/drawing/2014/main" id="{E1C9C4C8-3E9B-4525-89B6-E5ECEEB45FB4}"/>
              </a:ext>
            </a:extLst>
          </p:cNvPr>
          <p:cNvSpPr txBox="1"/>
          <p:nvPr/>
        </p:nvSpPr>
        <p:spPr>
          <a:xfrm>
            <a:off x="4204637" y="113455"/>
            <a:ext cx="5310674" cy="707886"/>
          </a:xfrm>
          <a:prstGeom prst="rect">
            <a:avLst/>
          </a:prstGeom>
          <a:noFill/>
        </p:spPr>
        <p:txBody>
          <a:bodyPr wrap="square" rtlCol="0">
            <a:spAutoFit/>
          </a:bodyPr>
          <a:lstStyle/>
          <a:p>
            <a:r>
              <a:rPr kumimoji="1" lang="ja-JP" altLang="en-US" sz="4000" dirty="0">
                <a:latin typeface="BIZ UDPゴシック" panose="020B0400000000000000" pitchFamily="50" charset="-128"/>
                <a:ea typeface="BIZ UDPゴシック" panose="020B0400000000000000" pitchFamily="50" charset="-128"/>
              </a:rPr>
              <a:t>次期計画の体系（案</a:t>
            </a:r>
            <a:r>
              <a:rPr kumimoji="1" lang="en-US" altLang="ja-JP" sz="4000" dirty="0">
                <a:latin typeface="BIZ UDPゴシック" panose="020B0400000000000000" pitchFamily="50" charset="-128"/>
                <a:ea typeface="BIZ UDPゴシック" panose="020B0400000000000000" pitchFamily="50" charset="-128"/>
              </a:rPr>
              <a:t>)</a:t>
            </a:r>
            <a:endParaRPr kumimoji="1" lang="ja-JP" altLang="en-US" sz="4000" dirty="0">
              <a:latin typeface="BIZ UDPゴシック" panose="020B0400000000000000" pitchFamily="50" charset="-128"/>
              <a:ea typeface="BIZ UDPゴシック" panose="020B0400000000000000" pitchFamily="50" charset="-128"/>
            </a:endParaRPr>
          </a:p>
        </p:txBody>
      </p:sp>
      <p:sp>
        <p:nvSpPr>
          <p:cNvPr id="76" name="正方形/長方形 3713">
            <a:extLst>
              <a:ext uri="{FF2B5EF4-FFF2-40B4-BE49-F238E27FC236}">
                <a16:creationId xmlns:a16="http://schemas.microsoft.com/office/drawing/2014/main" id="{14F014F0-F1DE-4E20-AEB2-8D1D65D601BF}"/>
              </a:ext>
            </a:extLst>
          </p:cNvPr>
          <p:cNvSpPr>
            <a:spLocks noChangeArrowheads="1"/>
          </p:cNvSpPr>
          <p:nvPr/>
        </p:nvSpPr>
        <p:spPr bwMode="auto">
          <a:xfrm>
            <a:off x="6357948" y="3786372"/>
            <a:ext cx="2088000" cy="432000"/>
          </a:xfrm>
          <a:prstGeom prst="rect">
            <a:avLst/>
          </a:prstGeom>
          <a:solidFill>
            <a:srgbClr val="FFFFFF"/>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ja-JP" altLang="en-US" sz="11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福祉教育の推進</a:t>
            </a:r>
            <a:r>
              <a:rPr lang="en-US" altLang="ja-JP" sz="11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a:t>
            </a:r>
            <a:endParaRPr kumimoji="0" lang="en-US" altLang="ja-JP" sz="11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78" name="正方形/長方形 3713">
            <a:extLst>
              <a:ext uri="{FF2B5EF4-FFF2-40B4-BE49-F238E27FC236}">
                <a16:creationId xmlns:a16="http://schemas.microsoft.com/office/drawing/2014/main" id="{901F59EE-48B9-4443-ABE4-9691067DC0F8}"/>
              </a:ext>
            </a:extLst>
          </p:cNvPr>
          <p:cNvSpPr>
            <a:spLocks noChangeArrowheads="1"/>
          </p:cNvSpPr>
          <p:nvPr/>
        </p:nvSpPr>
        <p:spPr bwMode="auto">
          <a:xfrm>
            <a:off x="6362804" y="6879078"/>
            <a:ext cx="2088000" cy="432000"/>
          </a:xfrm>
          <a:prstGeom prst="rect">
            <a:avLst/>
          </a:prstGeom>
          <a:solidFill>
            <a:srgbClr val="FFFFFF"/>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情報アクセシビリティの向上</a:t>
            </a:r>
            <a:endParaRPr kumimoji="0" lang="en-US" altLang="ja-JP" sz="11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81" name="正方形/長方形 3713">
            <a:extLst>
              <a:ext uri="{FF2B5EF4-FFF2-40B4-BE49-F238E27FC236}">
                <a16:creationId xmlns:a16="http://schemas.microsoft.com/office/drawing/2014/main" id="{60A9E008-97BC-41B6-B759-06D8B01F2671}"/>
              </a:ext>
            </a:extLst>
          </p:cNvPr>
          <p:cNvSpPr>
            <a:spLocks noChangeArrowheads="1"/>
          </p:cNvSpPr>
          <p:nvPr/>
        </p:nvSpPr>
        <p:spPr bwMode="auto">
          <a:xfrm>
            <a:off x="6353305" y="8761910"/>
            <a:ext cx="2088000" cy="432000"/>
          </a:xfrm>
          <a:prstGeom prst="rect">
            <a:avLst/>
          </a:prstGeom>
          <a:solidFill>
            <a:srgbClr val="FFFFFF"/>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ja-JP" altLang="en-US" sz="11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一人ひとりの「しごと」と「暮らし」を一体的に支える</a:t>
            </a:r>
            <a:r>
              <a:rPr lang="en-US" altLang="ja-JP" sz="11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a:t>
            </a:r>
            <a:endParaRPr kumimoji="0" lang="en-US" altLang="ja-JP" sz="11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83" name="正方形/長方形 3713">
            <a:extLst>
              <a:ext uri="{FF2B5EF4-FFF2-40B4-BE49-F238E27FC236}">
                <a16:creationId xmlns:a16="http://schemas.microsoft.com/office/drawing/2014/main" id="{666ED1DC-0AAC-4C53-8AB0-CFF870F2801D}"/>
              </a:ext>
            </a:extLst>
          </p:cNvPr>
          <p:cNvSpPr>
            <a:spLocks noChangeArrowheads="1"/>
          </p:cNvSpPr>
          <p:nvPr/>
        </p:nvSpPr>
        <p:spPr bwMode="auto">
          <a:xfrm>
            <a:off x="6353305" y="8134454"/>
            <a:ext cx="2088000" cy="432000"/>
          </a:xfrm>
          <a:prstGeom prst="rect">
            <a:avLst/>
          </a:prstGeom>
          <a:solidFill>
            <a:srgbClr val="FFFFFF"/>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災害時の体制づくり</a:t>
            </a:r>
            <a:r>
              <a:rPr kumimoji="0" lang="en-US" altLang="ja-JP" sz="11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p>
        </p:txBody>
      </p:sp>
      <p:sp>
        <p:nvSpPr>
          <p:cNvPr id="98" name="正方形/長方形 3713">
            <a:extLst>
              <a:ext uri="{FF2B5EF4-FFF2-40B4-BE49-F238E27FC236}">
                <a16:creationId xmlns:a16="http://schemas.microsoft.com/office/drawing/2014/main" id="{89DC7EEA-51FF-417B-9B5B-25D73F718489}"/>
              </a:ext>
            </a:extLst>
          </p:cNvPr>
          <p:cNvSpPr>
            <a:spLocks noChangeArrowheads="1"/>
          </p:cNvSpPr>
          <p:nvPr/>
        </p:nvSpPr>
        <p:spPr bwMode="auto">
          <a:xfrm>
            <a:off x="6357950" y="4393192"/>
            <a:ext cx="2088000" cy="432000"/>
          </a:xfrm>
          <a:prstGeom prst="rect">
            <a:avLst/>
          </a:prstGeom>
          <a:solidFill>
            <a:srgbClr val="FFFFFF"/>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相談支援の充実</a:t>
            </a:r>
            <a:endParaRPr kumimoji="0" lang="en-US" altLang="ja-JP" sz="11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99" name="正方形/長方形 3713">
            <a:extLst>
              <a:ext uri="{FF2B5EF4-FFF2-40B4-BE49-F238E27FC236}">
                <a16:creationId xmlns:a16="http://schemas.microsoft.com/office/drawing/2014/main" id="{9FD2BE1A-31C2-4D1A-8D42-6C7CAC847E19}"/>
              </a:ext>
            </a:extLst>
          </p:cNvPr>
          <p:cNvSpPr>
            <a:spLocks noChangeArrowheads="1"/>
          </p:cNvSpPr>
          <p:nvPr/>
        </p:nvSpPr>
        <p:spPr bwMode="auto">
          <a:xfrm>
            <a:off x="6364224" y="5060033"/>
            <a:ext cx="2088000" cy="432000"/>
          </a:xfrm>
          <a:prstGeom prst="rect">
            <a:avLst/>
          </a:prstGeom>
          <a:solidFill>
            <a:srgbClr val="FFFFFF"/>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福祉人材の確保と育成、定着</a:t>
            </a:r>
            <a:endParaRPr kumimoji="0" lang="en-US" altLang="ja-JP" sz="11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00" name="正方形/長方形 3713">
            <a:extLst>
              <a:ext uri="{FF2B5EF4-FFF2-40B4-BE49-F238E27FC236}">
                <a16:creationId xmlns:a16="http://schemas.microsoft.com/office/drawing/2014/main" id="{893EBB29-9F05-4D47-B111-0F8E0741B9A6}"/>
              </a:ext>
            </a:extLst>
          </p:cNvPr>
          <p:cNvSpPr>
            <a:spLocks noChangeArrowheads="1"/>
          </p:cNvSpPr>
          <p:nvPr/>
        </p:nvSpPr>
        <p:spPr bwMode="auto">
          <a:xfrm>
            <a:off x="6353305" y="5666146"/>
            <a:ext cx="2088000" cy="432000"/>
          </a:xfrm>
          <a:prstGeom prst="rect">
            <a:avLst/>
          </a:prstGeom>
          <a:solidFill>
            <a:srgbClr val="FFFFFF"/>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1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地域生活への移行の支援</a:t>
            </a:r>
            <a:endParaRPr kumimoji="0" lang="en-US" altLang="ja-JP" sz="11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01" name="正方形/長方形 3713">
            <a:extLst>
              <a:ext uri="{FF2B5EF4-FFF2-40B4-BE49-F238E27FC236}">
                <a16:creationId xmlns:a16="http://schemas.microsoft.com/office/drawing/2014/main" id="{770D82EF-F783-462A-B390-18D971ADF65B}"/>
              </a:ext>
            </a:extLst>
          </p:cNvPr>
          <p:cNvSpPr>
            <a:spLocks noChangeArrowheads="1"/>
          </p:cNvSpPr>
          <p:nvPr/>
        </p:nvSpPr>
        <p:spPr bwMode="auto">
          <a:xfrm>
            <a:off x="6353305" y="7501696"/>
            <a:ext cx="2088000" cy="432000"/>
          </a:xfrm>
          <a:prstGeom prst="rect">
            <a:avLst/>
          </a:prstGeom>
          <a:solidFill>
            <a:srgbClr val="FFFFFF"/>
          </a:solidFill>
          <a:ln w="12700">
            <a:solidFill>
              <a:srgbClr val="000000"/>
            </a:solidFill>
            <a:miter lim="800000"/>
            <a:headEnd/>
            <a:tailEnd/>
          </a:ln>
        </p:spPr>
        <p:txBody>
          <a:bodyPr vert="horz" wrap="square" lIns="36000" tIns="0" rIns="36000" bIns="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ja-JP" altLang="en-US" sz="1100" b="1"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医療機関等との</a:t>
            </a:r>
            <a:r>
              <a:rPr kumimoji="0" lang="ja-JP" altLang="en-US" sz="11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支援体制の整備</a:t>
            </a:r>
            <a:endParaRPr kumimoji="0" lang="en-US" altLang="ja-JP" sz="1100" b="1" i="0" u="none" strike="noStrike" cap="none" normalizeH="0" baseline="0" dirty="0">
              <a:ln>
                <a:noFill/>
              </a:ln>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02" name="右中かっこ 101">
            <a:extLst>
              <a:ext uri="{FF2B5EF4-FFF2-40B4-BE49-F238E27FC236}">
                <a16:creationId xmlns:a16="http://schemas.microsoft.com/office/drawing/2014/main" id="{F90FD7C4-FCE8-4303-A093-D5B7E2373871}"/>
              </a:ext>
            </a:extLst>
          </p:cNvPr>
          <p:cNvSpPr/>
          <p:nvPr/>
        </p:nvSpPr>
        <p:spPr>
          <a:xfrm>
            <a:off x="5973882" y="3493667"/>
            <a:ext cx="305412" cy="289892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3" name="右中かっこ 102">
            <a:extLst>
              <a:ext uri="{FF2B5EF4-FFF2-40B4-BE49-F238E27FC236}">
                <a16:creationId xmlns:a16="http://schemas.microsoft.com/office/drawing/2014/main" id="{6F487B02-7B55-4481-83CF-62E5FC2F9B8F}"/>
              </a:ext>
            </a:extLst>
          </p:cNvPr>
          <p:cNvSpPr/>
          <p:nvPr/>
        </p:nvSpPr>
        <p:spPr>
          <a:xfrm>
            <a:off x="5993567" y="6604200"/>
            <a:ext cx="305412" cy="289892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5" name="正方形/長方形 64">
            <a:extLst>
              <a:ext uri="{FF2B5EF4-FFF2-40B4-BE49-F238E27FC236}">
                <a16:creationId xmlns:a16="http://schemas.microsoft.com/office/drawing/2014/main" id="{1A02B1AC-9822-4DF1-A4C5-771053097330}"/>
              </a:ext>
            </a:extLst>
          </p:cNvPr>
          <p:cNvSpPr/>
          <p:nvPr/>
        </p:nvSpPr>
        <p:spPr>
          <a:xfrm>
            <a:off x="11184690" y="345538"/>
            <a:ext cx="1278571" cy="42041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テキスト ボックス 73">
            <a:extLst>
              <a:ext uri="{FF2B5EF4-FFF2-40B4-BE49-F238E27FC236}">
                <a16:creationId xmlns:a16="http://schemas.microsoft.com/office/drawing/2014/main" id="{69326038-C7C5-4D8F-961D-E47EA38C4E34}"/>
              </a:ext>
            </a:extLst>
          </p:cNvPr>
          <p:cNvSpPr txBox="1"/>
          <p:nvPr/>
        </p:nvSpPr>
        <p:spPr>
          <a:xfrm>
            <a:off x="11176982" y="345538"/>
            <a:ext cx="1472217" cy="369332"/>
          </a:xfrm>
          <a:prstGeom prst="rect">
            <a:avLst/>
          </a:prstGeom>
          <a:no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参考資料１</a:t>
            </a:r>
          </a:p>
        </p:txBody>
      </p:sp>
    </p:spTree>
    <p:extLst>
      <p:ext uri="{BB962C8B-B14F-4D97-AF65-F5344CB8AC3E}">
        <p14:creationId xmlns:p14="http://schemas.microsoft.com/office/powerpoint/2010/main" val="406535647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350</Words>
  <Application>Microsoft Office PowerPoint</Application>
  <PresentationFormat>A3 297x420 mm</PresentationFormat>
  <Paragraphs>154</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BIZ UDPゴシック</vt:lpstr>
      <vt:lpstr>ＭＳ 明朝</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2024-04-18T04:58:46Z</dcterms:created>
  <dcterms:modified xsi:type="dcterms:W3CDTF">2024-04-18T04:58:55Z</dcterms:modified>
</cp:coreProperties>
</file>