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881" r:id="rId2"/>
    <p:sldId id="2882" r:id="rId3"/>
    <p:sldId id="2885" r:id="rId4"/>
    <p:sldId id="2886"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04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66E52-6260-4074-86F9-02F78BC4F54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D9AAF7C-A201-4C96-AE1C-2F9CCA992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93CCFA3-3A5B-4E37-8FA9-9AD797A9D0C1}"/>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FA744097-A08E-4C8E-AD9A-D99D801E66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FE2864-A62B-4516-A919-19F4B29AAFCA}"/>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118424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7FC2C-5E87-4BB8-8A7F-3AB82167CCC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6CFDF25-FDE4-4268-B805-AE894BD8753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C4B853-165A-4B7C-BB84-CE05918EF41B}"/>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0BDFAA51-2CD5-4E4C-920C-47152A41A4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2952E6-E3DC-4F41-8A38-775C9D6644F1}"/>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222466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EC1AA08-79BD-44C8-977C-DC248F8FBDA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A60F5C-CB70-4542-AFA4-06D33BD3A24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AF53FC-E68B-4A25-B7FE-8F106D538561}"/>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14640ACA-2BD6-4E20-8376-2ED269FBA8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2AAEF1-0476-4412-B3BB-7E501F96CCA2}"/>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238502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46735" y="44625"/>
            <a:ext cx="9571525" cy="530969"/>
          </a:xfrm>
        </p:spPr>
        <p:txBody>
          <a:bodyPr>
            <a:normAutofit/>
          </a:bodyPr>
          <a:lstStyle>
            <a:lvl1pPr algn="l">
              <a:defRPr sz="2400">
                <a:latin typeface="HGPｺﾞｼｯｸE" pitchFamily="50" charset="-128"/>
                <a:ea typeface="HGPｺﾞｼｯｸE" pitchFamily="50" charset="-128"/>
              </a:defRPr>
            </a:lvl1pPr>
          </a:lstStyle>
          <a:p>
            <a:r>
              <a:rPr kumimoji="1" lang="ja-JP" altLang="en-US" dirty="0"/>
              <a:t>マスタ タイトルの書式設定</a:t>
            </a:r>
          </a:p>
        </p:txBody>
      </p:sp>
      <p:sp>
        <p:nvSpPr>
          <p:cNvPr id="3" name="コンテンツ プレースホルダ 2"/>
          <p:cNvSpPr>
            <a:spLocks noGrp="1"/>
          </p:cNvSpPr>
          <p:nvPr>
            <p:ph idx="1" hasCustomPrompt="1"/>
          </p:nvPr>
        </p:nvSpPr>
        <p:spPr>
          <a:xfrm>
            <a:off x="246735" y="1700808"/>
            <a:ext cx="11698530" cy="4680519"/>
          </a:xfrm>
        </p:spPr>
        <p:txBody>
          <a:bodyPr/>
          <a:lstStyle>
            <a:lvl1pPr marL="0" indent="0">
              <a:buNone/>
              <a:defRPr sz="2400">
                <a:latin typeface="Meiryo UI" pitchFamily="50" charset="-128"/>
                <a:ea typeface="Meiryo UI" pitchFamily="50" charset="-128"/>
                <a:cs typeface="Meiryo UI" pitchFamily="50" charset="-128"/>
              </a:defRPr>
            </a:lvl1pPr>
            <a:lvl2pPr marL="0" indent="0" algn="l">
              <a:spcBef>
                <a:spcPts val="300"/>
              </a:spcBef>
              <a:buFontTx/>
              <a:buNone/>
              <a:defRPr sz="2000">
                <a:latin typeface="Meiryo UI" pitchFamily="50" charset="-128"/>
                <a:ea typeface="Meiryo UI" pitchFamily="50" charset="-128"/>
                <a:cs typeface="Meiryo UI" pitchFamily="50" charset="-128"/>
              </a:defRPr>
            </a:lvl2pPr>
            <a:lvl3pPr marL="0" indent="0">
              <a:spcBef>
                <a:spcPts val="300"/>
              </a:spcBef>
              <a:buNone/>
              <a:defRPr sz="2000">
                <a:latin typeface="Meiryo UI" pitchFamily="50" charset="-128"/>
                <a:ea typeface="Meiryo UI" pitchFamily="50" charset="-128"/>
                <a:cs typeface="Meiryo UI" pitchFamily="50" charset="-128"/>
              </a:defRPr>
            </a:lvl3pPr>
            <a:lvl4pPr marL="0" indent="0">
              <a:spcBef>
                <a:spcPts val="300"/>
              </a:spcBef>
              <a:buNone/>
              <a:defRPr sz="2000">
                <a:latin typeface="Meiryo UI" pitchFamily="50" charset="-128"/>
                <a:ea typeface="Meiryo UI" pitchFamily="50" charset="-128"/>
                <a:cs typeface="Meiryo UI" pitchFamily="50" charset="-128"/>
              </a:defRPr>
            </a:lvl4pPr>
            <a:lvl5pPr marL="0" indent="0">
              <a:buNone/>
              <a:defRPr sz="2000">
                <a:latin typeface="HGPｺﾞｼｯｸM" pitchFamily="50" charset="-128"/>
                <a:ea typeface="HGPｺﾞｼｯｸM" pitchFamily="50"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5" name="フッター プレースホルダ 4"/>
          <p:cNvSpPr>
            <a:spLocks noGrp="1"/>
          </p:cNvSpPr>
          <p:nvPr>
            <p:ph type="ftr" sz="quarter" idx="11"/>
          </p:nvPr>
        </p:nvSpPr>
        <p:spPr>
          <a:xfrm>
            <a:off x="8045755" y="6597353"/>
            <a:ext cx="3860800" cy="221109"/>
          </a:xfrm>
        </p:spPr>
        <p:txBody>
          <a:bodyPr/>
          <a:lstStyle>
            <a:lvl1pPr>
              <a:defRPr sz="900">
                <a:latin typeface="HGPｺﾞｼｯｸM" pitchFamily="50" charset="-128"/>
                <a:ea typeface="HGPｺﾞｼｯｸM" pitchFamily="50" charset="-128"/>
              </a:defRPr>
            </a:lvl1pPr>
          </a:lstStyle>
          <a:p>
            <a:pPr algn="r"/>
            <a:r>
              <a:rPr lang="en-US" altLang="ja-JP"/>
              <a:t>Copyright 2022 </a:t>
            </a:r>
            <a:r>
              <a:rPr lang="ja-JP" altLang="en-US"/>
              <a:t>日野市企画経営課</a:t>
            </a:r>
            <a:endParaRPr lang="ja-JP" altLang="en-US" dirty="0"/>
          </a:p>
        </p:txBody>
      </p:sp>
      <p:sp>
        <p:nvSpPr>
          <p:cNvPr id="6" name="スライド番号プレースホルダ 5"/>
          <p:cNvSpPr>
            <a:spLocks noGrp="1"/>
          </p:cNvSpPr>
          <p:nvPr>
            <p:ph type="sldNum" sz="quarter" idx="12"/>
          </p:nvPr>
        </p:nvSpPr>
        <p:spPr>
          <a:xfrm>
            <a:off x="4673600" y="6597352"/>
            <a:ext cx="2844800" cy="243582"/>
          </a:xfrm>
        </p:spPr>
        <p:txBody>
          <a:bodyPr/>
          <a:lstStyle>
            <a:lvl1pPr algn="ctr">
              <a:defRPr sz="900">
                <a:latin typeface="HGPｺﾞｼｯｸM" pitchFamily="50" charset="-128"/>
                <a:ea typeface="HGPｺﾞｼｯｸM" pitchFamily="50" charset="-128"/>
              </a:defRPr>
            </a:lvl1pPr>
          </a:lstStyle>
          <a:p>
            <a:fld id="{D2D8002D-B5B0-4BAC-B1F6-782DDCCE6D9C}" type="slidenum">
              <a:rPr lang="ja-JP" altLang="en-US" smtClean="0"/>
              <a:pPr/>
              <a:t>‹#›</a:t>
            </a:fld>
            <a:endParaRPr lang="ja-JP" altLang="en-US" dirty="0"/>
          </a:p>
        </p:txBody>
      </p:sp>
      <p:cxnSp>
        <p:nvCxnSpPr>
          <p:cNvPr id="8" name="直線コネクタ 7"/>
          <p:cNvCxnSpPr/>
          <p:nvPr userDrawn="1"/>
        </p:nvCxnSpPr>
        <p:spPr>
          <a:xfrm>
            <a:off x="0" y="6525344"/>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298641" y="1"/>
            <a:ext cx="826137" cy="6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userDrawn="1"/>
        </p:nvCxnSpPr>
        <p:spPr>
          <a:xfrm>
            <a:off x="0" y="620688"/>
            <a:ext cx="1219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 2"/>
          <p:cNvSpPr>
            <a:spLocks noGrp="1"/>
          </p:cNvSpPr>
          <p:nvPr>
            <p:ph idx="13" hasCustomPrompt="1"/>
          </p:nvPr>
        </p:nvSpPr>
        <p:spPr>
          <a:xfrm>
            <a:off x="246735" y="692696"/>
            <a:ext cx="11698530" cy="936104"/>
          </a:xfrm>
        </p:spPr>
        <p:txBody>
          <a:bodyPr>
            <a:normAutofit/>
          </a:bodyPr>
          <a:lstStyle>
            <a:lvl1pPr marL="0" indent="0">
              <a:lnSpc>
                <a:spcPts val="3200"/>
              </a:lnSpc>
              <a:buNone/>
              <a:defRPr sz="2800">
                <a:solidFill>
                  <a:srgbClr val="008000"/>
                </a:solidFill>
                <a:latin typeface="Meiryo UI" pitchFamily="50" charset="-128"/>
                <a:ea typeface="Meiryo UI" pitchFamily="50" charset="-128"/>
                <a:cs typeface="Meiryo UI" pitchFamily="50" charset="-128"/>
              </a:defRPr>
            </a:lvl1pPr>
            <a:lvl2pPr marL="0" indent="0" algn="l">
              <a:spcBef>
                <a:spcPts val="300"/>
              </a:spcBef>
              <a:buFontTx/>
              <a:buNone/>
              <a:defRPr sz="2000">
                <a:latin typeface="HGPｺﾞｼｯｸM" pitchFamily="50" charset="-128"/>
                <a:ea typeface="HGPｺﾞｼｯｸM" pitchFamily="50" charset="-128"/>
              </a:defRPr>
            </a:lvl2pPr>
            <a:lvl3pPr marL="0" indent="0">
              <a:spcBef>
                <a:spcPts val="300"/>
              </a:spcBef>
              <a:buNone/>
              <a:defRPr sz="2000">
                <a:latin typeface="HGPｺﾞｼｯｸM" pitchFamily="50" charset="-128"/>
                <a:ea typeface="HGPｺﾞｼｯｸM" pitchFamily="50" charset="-128"/>
              </a:defRPr>
            </a:lvl3pPr>
            <a:lvl4pPr marL="0" indent="0">
              <a:spcBef>
                <a:spcPts val="300"/>
              </a:spcBef>
              <a:buNone/>
              <a:defRPr sz="2000">
                <a:latin typeface="HGPｺﾞｼｯｸM" pitchFamily="50" charset="-128"/>
                <a:ea typeface="HGPｺﾞｼｯｸM" pitchFamily="50" charset="-128"/>
              </a:defRPr>
            </a:lvl4pPr>
            <a:lvl5pPr marL="0" indent="0">
              <a:buNone/>
              <a:defRPr sz="2000">
                <a:latin typeface="HGPｺﾞｼｯｸM" pitchFamily="50" charset="-128"/>
                <a:ea typeface="HGPｺﾞｼｯｸM" pitchFamily="50" charset="-128"/>
              </a:defRPr>
            </a:lvl5pPr>
          </a:lstStyle>
          <a:p>
            <a:pPr lvl="0"/>
            <a:r>
              <a:rPr kumimoji="1" lang="ja-JP" altLang="en-US" dirty="0"/>
              <a:t>マスタ テキストの書式設定</a:t>
            </a:r>
          </a:p>
        </p:txBody>
      </p:sp>
    </p:spTree>
    <p:extLst>
      <p:ext uri="{BB962C8B-B14F-4D97-AF65-F5344CB8AC3E}">
        <p14:creationId xmlns:p14="http://schemas.microsoft.com/office/powerpoint/2010/main" val="38293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46735" y="44625"/>
            <a:ext cx="9571525" cy="530969"/>
          </a:xfrm>
        </p:spPr>
        <p:txBody>
          <a:bodyPr>
            <a:normAutofit/>
          </a:bodyPr>
          <a:lstStyle>
            <a:lvl1pPr algn="l">
              <a:defRPr sz="2400">
                <a:latin typeface="HGPｺﾞｼｯｸE" pitchFamily="50" charset="-128"/>
                <a:ea typeface="HGPｺﾞｼｯｸE" pitchFamily="50" charset="-128"/>
              </a:defRPr>
            </a:lvl1pPr>
          </a:lstStyle>
          <a:p>
            <a:r>
              <a:rPr kumimoji="1" lang="ja-JP" altLang="en-US" dirty="0"/>
              <a:t>マスタ タイトルの書式設定</a:t>
            </a:r>
          </a:p>
        </p:txBody>
      </p:sp>
      <p:sp>
        <p:nvSpPr>
          <p:cNvPr id="3" name="コンテンツ プレースホルダ 2"/>
          <p:cNvSpPr>
            <a:spLocks noGrp="1"/>
          </p:cNvSpPr>
          <p:nvPr>
            <p:ph idx="1" hasCustomPrompt="1"/>
          </p:nvPr>
        </p:nvSpPr>
        <p:spPr>
          <a:xfrm>
            <a:off x="246735" y="764705"/>
            <a:ext cx="11698530" cy="5616623"/>
          </a:xfrm>
        </p:spPr>
        <p:txBody>
          <a:bodyPr/>
          <a:lstStyle>
            <a:lvl1pPr marL="0" indent="0">
              <a:buNone/>
              <a:defRPr sz="2400">
                <a:latin typeface="Meiryo UI" pitchFamily="50" charset="-128"/>
                <a:ea typeface="Meiryo UI" pitchFamily="50" charset="-128"/>
                <a:cs typeface="Meiryo UI" pitchFamily="50" charset="-128"/>
              </a:defRPr>
            </a:lvl1pPr>
            <a:lvl2pPr marL="0" indent="0" algn="l">
              <a:spcBef>
                <a:spcPts val="300"/>
              </a:spcBef>
              <a:buFontTx/>
              <a:buNone/>
              <a:defRPr sz="2000">
                <a:latin typeface="Meiryo UI" pitchFamily="50" charset="-128"/>
                <a:ea typeface="Meiryo UI" pitchFamily="50" charset="-128"/>
                <a:cs typeface="Meiryo UI" pitchFamily="50" charset="-128"/>
              </a:defRPr>
            </a:lvl2pPr>
            <a:lvl3pPr marL="0" indent="0">
              <a:spcBef>
                <a:spcPts val="300"/>
              </a:spcBef>
              <a:buNone/>
              <a:defRPr sz="2000">
                <a:latin typeface="Meiryo UI" pitchFamily="50" charset="-128"/>
                <a:ea typeface="Meiryo UI" pitchFamily="50" charset="-128"/>
                <a:cs typeface="Meiryo UI" pitchFamily="50" charset="-128"/>
              </a:defRPr>
            </a:lvl3pPr>
            <a:lvl4pPr marL="0" indent="0">
              <a:spcBef>
                <a:spcPts val="300"/>
              </a:spcBef>
              <a:buNone/>
              <a:defRPr sz="2000">
                <a:latin typeface="Meiryo UI" pitchFamily="50" charset="-128"/>
                <a:ea typeface="Meiryo UI" pitchFamily="50" charset="-128"/>
                <a:cs typeface="Meiryo UI" pitchFamily="50" charset="-128"/>
              </a:defRPr>
            </a:lvl4pPr>
            <a:lvl5pPr marL="0" indent="0">
              <a:buNone/>
              <a:defRPr sz="2000">
                <a:latin typeface="HGPｺﾞｼｯｸM" pitchFamily="50" charset="-128"/>
                <a:ea typeface="HGPｺﾞｼｯｸM" pitchFamily="50"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5" name="フッター プレースホルダ 4"/>
          <p:cNvSpPr>
            <a:spLocks noGrp="1"/>
          </p:cNvSpPr>
          <p:nvPr>
            <p:ph type="ftr" sz="quarter" idx="11"/>
          </p:nvPr>
        </p:nvSpPr>
        <p:spPr>
          <a:xfrm>
            <a:off x="8045755" y="6597353"/>
            <a:ext cx="3860800" cy="221109"/>
          </a:xfrm>
        </p:spPr>
        <p:txBody>
          <a:bodyPr/>
          <a:lstStyle>
            <a:lvl1pPr>
              <a:defRPr sz="900">
                <a:latin typeface="HGPｺﾞｼｯｸM" pitchFamily="50" charset="-128"/>
                <a:ea typeface="HGPｺﾞｼｯｸM" pitchFamily="50" charset="-128"/>
              </a:defRPr>
            </a:lvl1pPr>
          </a:lstStyle>
          <a:p>
            <a:pPr algn="r"/>
            <a:r>
              <a:rPr lang="en-US" altLang="ja-JP"/>
              <a:t>Copyright 2022 </a:t>
            </a:r>
            <a:r>
              <a:rPr lang="ja-JP" altLang="en-US"/>
              <a:t>日野市企画経営課</a:t>
            </a:r>
            <a:endParaRPr lang="ja-JP" altLang="en-US" dirty="0"/>
          </a:p>
        </p:txBody>
      </p:sp>
      <p:sp>
        <p:nvSpPr>
          <p:cNvPr id="6" name="スライド番号プレースホルダ 5"/>
          <p:cNvSpPr>
            <a:spLocks noGrp="1"/>
          </p:cNvSpPr>
          <p:nvPr>
            <p:ph type="sldNum" sz="quarter" idx="12"/>
          </p:nvPr>
        </p:nvSpPr>
        <p:spPr>
          <a:xfrm>
            <a:off x="4673600" y="6597352"/>
            <a:ext cx="2844800" cy="243582"/>
          </a:xfrm>
        </p:spPr>
        <p:txBody>
          <a:bodyPr/>
          <a:lstStyle>
            <a:lvl1pPr algn="ctr">
              <a:defRPr sz="900">
                <a:latin typeface="HGPｺﾞｼｯｸM" pitchFamily="50" charset="-128"/>
                <a:ea typeface="HGPｺﾞｼｯｸM" pitchFamily="50" charset="-128"/>
              </a:defRPr>
            </a:lvl1pPr>
          </a:lstStyle>
          <a:p>
            <a:fld id="{D2D8002D-B5B0-4BAC-B1F6-782DDCCE6D9C}" type="slidenum">
              <a:rPr lang="ja-JP" altLang="en-US" smtClean="0"/>
              <a:pPr/>
              <a:t>‹#›</a:t>
            </a:fld>
            <a:endParaRPr lang="ja-JP" altLang="en-US" dirty="0"/>
          </a:p>
        </p:txBody>
      </p:sp>
      <p:cxnSp>
        <p:nvCxnSpPr>
          <p:cNvPr id="8" name="直線コネクタ 7"/>
          <p:cNvCxnSpPr/>
          <p:nvPr userDrawn="1"/>
        </p:nvCxnSpPr>
        <p:spPr>
          <a:xfrm>
            <a:off x="0" y="6525344"/>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298641" y="1"/>
            <a:ext cx="826137" cy="6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直線コネクタ 14"/>
          <p:cNvCxnSpPr/>
          <p:nvPr userDrawn="1"/>
        </p:nvCxnSpPr>
        <p:spPr>
          <a:xfrm>
            <a:off x="0" y="620688"/>
            <a:ext cx="1219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6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30D56-9D7A-40CC-8C46-BF131E5182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412178-CDF2-496A-8AE8-6A8CFDCD3D2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968BFF-73E8-4A75-80DD-83A91AF782B6}"/>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4CBC0768-EAC3-4AEA-A12F-1A996FA942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2186FC-A8B1-427D-BEE9-49A7AE1CA880}"/>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215783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E9CB8-B8E1-4DD4-9149-ADFFA435FEA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34C576-74F4-4BEB-A563-3E3062C7B7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FF70B4-F02F-41BC-8E9F-9F78860C6591}"/>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E80D3E09-B440-43A5-B973-A1666411BE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E66979-3FD0-4399-8676-5DB2D4CF782B}"/>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221571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3BA9B-64EB-464D-BFA5-CADE70C895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76826D-E37F-43C3-A5C4-C267BD1003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752510-E402-4D3D-B8B4-656D7F28F24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1AA2DF8-A324-4FDB-82A6-F6820926C769}"/>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BBA098D3-3125-479E-8F58-26F283EB22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BA91C0-E79F-44A7-974B-F9989856851C}"/>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346607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18DB5-F56B-4AFA-9169-646527A5CDE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AE2A10-3D8C-4F35-BAFC-049FEA31E9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0B51649-81AA-4BA1-8AC4-6C811687FE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EE9CFD8-80BB-4C53-A3C4-72C4D123E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A61480-F5EA-4F0A-A371-EC770605B9B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9556BAD-2D8B-48BE-B50C-4AA39C0A34A4}"/>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52759D43-35C8-4750-9077-319826F353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9385B8A-DFC1-4061-9905-1967B81E8716}"/>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421002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3FDFF-1BA6-4C9D-8162-318DEBDDDAB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9CD2B5-CC0E-45F4-AD6B-4FFBEB1A77DA}"/>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2B39FA00-11CC-41BA-93FE-1D0C90D8FA3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5B3CBF-65F5-4317-B6CF-548451CE0705}"/>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352413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05B51D-CB92-40F6-B788-101C0F10411A}"/>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3" name="フッター プレースホルダー 2">
            <a:extLst>
              <a:ext uri="{FF2B5EF4-FFF2-40B4-BE49-F238E27FC236}">
                <a16:creationId xmlns:a16="http://schemas.microsoft.com/office/drawing/2014/main" id="{5B7B5301-58EC-496F-9C2C-8938BEF8A93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DD6913-D676-44EA-8A00-8BDCDED4E1FF}"/>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408002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0C721-B325-43F3-8079-7598441384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5F835-04DB-4E3E-AF8C-068D7A27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0EC2944-01BA-47A6-ACB2-71AFAA8E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6E2DFA-9510-4E2D-982C-3AC7E1C940EB}"/>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6F757942-D260-42D7-A3BA-0D0FBAFF6B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BC05B7-F25A-4CBD-95B0-76CC983E31AD}"/>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120760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FB762-1F6A-4A45-AA63-AA6B0BD3C07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273F11B-72F2-4A5F-8AE8-3E45C6642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88ACDA6-654E-488A-9CCD-369B2261D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561709-0F94-4192-8442-0EACD964DCB6}"/>
              </a:ext>
            </a:extLst>
          </p:cNvPr>
          <p:cNvSpPr>
            <a:spLocks noGrp="1"/>
          </p:cNvSpPr>
          <p:nvPr>
            <p:ph type="dt" sz="half" idx="10"/>
          </p:nvPr>
        </p:nvSpPr>
        <p:spPr/>
        <p:txBody>
          <a:bodyPr/>
          <a:lstStyle/>
          <a:p>
            <a:fld id="{B2699231-C05B-4B92-A230-01968821B3FA}" type="datetimeFigureOut">
              <a:rPr kumimoji="1" lang="ja-JP" altLang="en-US" smtClean="0"/>
              <a:t>2024/4/18</a:t>
            </a:fld>
            <a:endParaRPr kumimoji="1" lang="ja-JP" altLang="en-US"/>
          </a:p>
        </p:txBody>
      </p:sp>
      <p:sp>
        <p:nvSpPr>
          <p:cNvPr id="6" name="フッター プレースホルダー 5">
            <a:extLst>
              <a:ext uri="{FF2B5EF4-FFF2-40B4-BE49-F238E27FC236}">
                <a16:creationId xmlns:a16="http://schemas.microsoft.com/office/drawing/2014/main" id="{17CD62A0-DEAA-49F0-8167-87B2FD84D2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1EE084-FE7E-4C3C-9B8E-95CEA9681E1E}"/>
              </a:ext>
            </a:extLst>
          </p:cNvPr>
          <p:cNvSpPr>
            <a:spLocks noGrp="1"/>
          </p:cNvSpPr>
          <p:nvPr>
            <p:ph type="sldNum" sz="quarter" idx="12"/>
          </p:nvPr>
        </p:nvSpPr>
        <p:spPr/>
        <p:txBody>
          <a:body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1616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636D7BC-ABDB-4033-815D-E9C3ABD98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CB45C3-D489-4D15-9EC5-25CBF7301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0944A1-B13A-45BA-8F46-81775A540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99231-C05B-4B92-A230-01968821B3FA}" type="datetimeFigureOut">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6031EF40-EF46-45A0-9250-D77CAA4E7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A84B9A0-794A-4034-8D89-8C201FB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46D96-416E-4EC2-AFAC-70D2AAA2E06F}" type="slidenum">
              <a:rPr kumimoji="1" lang="ja-JP" altLang="en-US" smtClean="0"/>
              <a:t>‹#›</a:t>
            </a:fld>
            <a:endParaRPr kumimoji="1" lang="ja-JP" altLang="en-US"/>
          </a:p>
        </p:txBody>
      </p:sp>
    </p:spTree>
    <p:extLst>
      <p:ext uri="{BB962C8B-B14F-4D97-AF65-F5344CB8AC3E}">
        <p14:creationId xmlns:p14="http://schemas.microsoft.com/office/powerpoint/2010/main" val="3180063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9.jpeg"/><Relationship Id="rId5"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26CF3DA-0124-4E1B-BE63-32F39F1F6790}"/>
              </a:ext>
            </a:extLst>
          </p:cNvPr>
          <p:cNvSpPr>
            <a:spLocks noGrp="1"/>
          </p:cNvSpPr>
          <p:nvPr>
            <p:ph type="title"/>
          </p:nvPr>
        </p:nvSpPr>
        <p:spPr/>
        <p:txBody>
          <a:bodyPr/>
          <a:lstStyle/>
          <a:p>
            <a:r>
              <a:rPr lang="ja-JP" altLang="en-US" dirty="0"/>
              <a:t>ＳＤＧｓの向き合い方</a:t>
            </a:r>
            <a:endParaRPr kumimoji="1" lang="ja-JP" altLang="en-US" dirty="0"/>
          </a:p>
        </p:txBody>
      </p:sp>
      <p:sp>
        <p:nvSpPr>
          <p:cNvPr id="6" name="コンテンツ プレースホルダー 5">
            <a:extLst>
              <a:ext uri="{FF2B5EF4-FFF2-40B4-BE49-F238E27FC236}">
                <a16:creationId xmlns:a16="http://schemas.microsoft.com/office/drawing/2014/main" id="{1471D191-1174-4C9F-84D3-75E8FDAF2DF9}"/>
              </a:ext>
            </a:extLst>
          </p:cNvPr>
          <p:cNvSpPr>
            <a:spLocks noGrp="1"/>
          </p:cNvSpPr>
          <p:nvPr>
            <p:ph idx="1"/>
          </p:nvPr>
        </p:nvSpPr>
        <p:spPr/>
        <p:txBody>
          <a:bodyPr/>
          <a:lstStyle/>
          <a:p>
            <a:r>
              <a:rPr kumimoji="1" lang="ja-JP" altLang="en-US" dirty="0"/>
              <a:t>　</a:t>
            </a:r>
          </a:p>
        </p:txBody>
      </p:sp>
      <p:sp>
        <p:nvSpPr>
          <p:cNvPr id="3" name="フッター プレースホルダー 2">
            <a:extLst>
              <a:ext uri="{FF2B5EF4-FFF2-40B4-BE49-F238E27FC236}">
                <a16:creationId xmlns:a16="http://schemas.microsoft.com/office/drawing/2014/main" id="{C7955465-B468-43FD-BFE1-35D2747456CF}"/>
              </a:ext>
            </a:extLst>
          </p:cNvPr>
          <p:cNvSpPr>
            <a:spLocks noGrp="1"/>
          </p:cNvSpPr>
          <p:nvPr>
            <p:ph type="ftr" sz="quarter" idx="11"/>
          </p:nvPr>
        </p:nvSpPr>
        <p:spPr/>
        <p:txBody>
          <a:bodyPr/>
          <a:lstStyle/>
          <a:p>
            <a:pPr algn="r"/>
            <a:r>
              <a:rPr lang="en-US" altLang="ja-JP"/>
              <a:t>Copyright 2022 </a:t>
            </a:r>
            <a:r>
              <a:rPr lang="ja-JP" altLang="en-US"/>
              <a:t>日野市企画経営課</a:t>
            </a:r>
            <a:endParaRPr lang="ja-JP" altLang="en-US" dirty="0"/>
          </a:p>
        </p:txBody>
      </p:sp>
      <p:sp>
        <p:nvSpPr>
          <p:cNvPr id="4" name="スライド番号プレースホルダー 3">
            <a:extLst>
              <a:ext uri="{FF2B5EF4-FFF2-40B4-BE49-F238E27FC236}">
                <a16:creationId xmlns:a16="http://schemas.microsoft.com/office/drawing/2014/main" id="{CA3BC31C-5717-4FDF-A041-3365173A95F8}"/>
              </a:ext>
            </a:extLst>
          </p:cNvPr>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sp>
        <p:nvSpPr>
          <p:cNvPr id="7" name="コンテンツ プレースホルダー 6">
            <a:extLst>
              <a:ext uri="{FF2B5EF4-FFF2-40B4-BE49-F238E27FC236}">
                <a16:creationId xmlns:a16="http://schemas.microsoft.com/office/drawing/2014/main" id="{F555DEB5-8174-4876-8F5E-A72B8C34BA0E}"/>
              </a:ext>
            </a:extLst>
          </p:cNvPr>
          <p:cNvSpPr>
            <a:spLocks noGrp="1"/>
          </p:cNvSpPr>
          <p:nvPr>
            <p:ph idx="13"/>
          </p:nvPr>
        </p:nvSpPr>
        <p:spPr/>
        <p:txBody>
          <a:bodyPr/>
          <a:lstStyle/>
          <a:p>
            <a:r>
              <a:rPr lang="en-US" altLang="ja-JP" dirty="0"/>
              <a:t>SDGs</a:t>
            </a:r>
            <a:r>
              <a:rPr lang="ja-JP" altLang="en-US" dirty="0"/>
              <a:t>とは、</a:t>
            </a:r>
            <a:r>
              <a:rPr lang="en-US" altLang="ja-JP" dirty="0"/>
              <a:t>2030</a:t>
            </a:r>
            <a:r>
              <a:rPr lang="ja-JP" altLang="en-US" dirty="0"/>
              <a:t>年に地域がどうなっていたいかを考え、取組むためのツールとして捉えています。</a:t>
            </a:r>
            <a:endParaRPr kumimoji="1" lang="ja-JP" altLang="en-US" dirty="0"/>
          </a:p>
        </p:txBody>
      </p:sp>
      <p:grpSp>
        <p:nvGrpSpPr>
          <p:cNvPr id="8" name="グループ化 7">
            <a:extLst>
              <a:ext uri="{FF2B5EF4-FFF2-40B4-BE49-F238E27FC236}">
                <a16:creationId xmlns:a16="http://schemas.microsoft.com/office/drawing/2014/main" id="{F17A68B4-BE8F-41A8-923B-B99B3E033362}"/>
              </a:ext>
            </a:extLst>
          </p:cNvPr>
          <p:cNvGrpSpPr/>
          <p:nvPr/>
        </p:nvGrpSpPr>
        <p:grpSpPr>
          <a:xfrm>
            <a:off x="6442897" y="2521345"/>
            <a:ext cx="4089784" cy="3754427"/>
            <a:chOff x="179512" y="2983940"/>
            <a:chExt cx="8784976" cy="3461326"/>
          </a:xfrm>
        </p:grpSpPr>
        <p:sp>
          <p:nvSpPr>
            <p:cNvPr id="9" name="正方形/長方形 8">
              <a:extLst>
                <a:ext uri="{FF2B5EF4-FFF2-40B4-BE49-F238E27FC236}">
                  <a16:creationId xmlns:a16="http://schemas.microsoft.com/office/drawing/2014/main" id="{2435D3E6-261B-489F-AA4C-3D029AC8A5E7}"/>
                </a:ext>
              </a:extLst>
            </p:cNvPr>
            <p:cNvSpPr/>
            <p:nvPr/>
          </p:nvSpPr>
          <p:spPr>
            <a:xfrm>
              <a:off x="179512" y="2983940"/>
              <a:ext cx="8784976" cy="3461326"/>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CE842353-9258-45AE-9989-772F9012E0FA}"/>
                </a:ext>
              </a:extLst>
            </p:cNvPr>
            <p:cNvSpPr/>
            <p:nvPr/>
          </p:nvSpPr>
          <p:spPr>
            <a:xfrm>
              <a:off x="502842" y="3130043"/>
              <a:ext cx="8136595" cy="320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1" name="グループ化 10">
            <a:extLst>
              <a:ext uri="{FF2B5EF4-FFF2-40B4-BE49-F238E27FC236}">
                <a16:creationId xmlns:a16="http://schemas.microsoft.com/office/drawing/2014/main" id="{D1AE5DB3-1D7B-4001-A444-7F5776E76A1A}"/>
              </a:ext>
            </a:extLst>
          </p:cNvPr>
          <p:cNvGrpSpPr/>
          <p:nvPr/>
        </p:nvGrpSpPr>
        <p:grpSpPr>
          <a:xfrm>
            <a:off x="1812288" y="2503759"/>
            <a:ext cx="4089784" cy="3772013"/>
            <a:chOff x="179512" y="2983940"/>
            <a:chExt cx="8784976" cy="3461326"/>
          </a:xfrm>
        </p:grpSpPr>
        <p:sp>
          <p:nvSpPr>
            <p:cNvPr id="12" name="正方形/長方形 11">
              <a:extLst>
                <a:ext uri="{FF2B5EF4-FFF2-40B4-BE49-F238E27FC236}">
                  <a16:creationId xmlns:a16="http://schemas.microsoft.com/office/drawing/2014/main" id="{B65C642E-B34F-41AD-A871-B06C70D1378E}"/>
                </a:ext>
              </a:extLst>
            </p:cNvPr>
            <p:cNvSpPr/>
            <p:nvPr/>
          </p:nvSpPr>
          <p:spPr>
            <a:xfrm>
              <a:off x="179512" y="2983940"/>
              <a:ext cx="8784976" cy="3461326"/>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正方形/長方形 12">
              <a:extLst>
                <a:ext uri="{FF2B5EF4-FFF2-40B4-BE49-F238E27FC236}">
                  <a16:creationId xmlns:a16="http://schemas.microsoft.com/office/drawing/2014/main" id="{231FF6FF-5013-45BD-98F8-EA31A72E0D05}"/>
                </a:ext>
              </a:extLst>
            </p:cNvPr>
            <p:cNvSpPr/>
            <p:nvPr/>
          </p:nvSpPr>
          <p:spPr>
            <a:xfrm>
              <a:off x="502842" y="3130043"/>
              <a:ext cx="8136595" cy="320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4" name="正方形/長方形 13">
            <a:extLst>
              <a:ext uri="{FF2B5EF4-FFF2-40B4-BE49-F238E27FC236}">
                <a16:creationId xmlns:a16="http://schemas.microsoft.com/office/drawing/2014/main" id="{58755540-65A6-4CFC-BC2E-859BAD4B3C6E}"/>
              </a:ext>
            </a:extLst>
          </p:cNvPr>
          <p:cNvSpPr/>
          <p:nvPr/>
        </p:nvSpPr>
        <p:spPr>
          <a:xfrm>
            <a:off x="2272950" y="5713001"/>
            <a:ext cx="3384854" cy="100137"/>
          </a:xfrm>
          <a:prstGeom prst="rect">
            <a:avLst/>
          </a:prstGeom>
          <a:solidFill>
            <a:srgbClr val="FFFF00"/>
          </a:solidFill>
          <a:ln w="25400" cap="flat" cmpd="sng" algn="ctr">
            <a:noFill/>
            <a:prstDash val="solid"/>
          </a:ln>
          <a:effectLst/>
        </p:spPr>
        <p:txBody>
          <a:bodyPr rtlCol="0" anchor="ctr"/>
          <a:lstStyle/>
          <a:p>
            <a:pPr algn="ctr">
              <a:defRPr/>
            </a:pPr>
            <a:endParaRPr kumimoji="0" lang="ja-JP" altLang="en-US" kern="0">
              <a:solidFill>
                <a:srgbClr val="FFFFFF"/>
              </a:solidFill>
              <a:latin typeface="Calibri"/>
              <a:ea typeface="ＭＳ Ｐゴシック" panose="020B0600070205080204" pitchFamily="50" charset="-128"/>
            </a:endParaRPr>
          </a:p>
        </p:txBody>
      </p:sp>
      <p:sp>
        <p:nvSpPr>
          <p:cNvPr id="16" name="コンテンツ プレースホルダー 6">
            <a:extLst>
              <a:ext uri="{FF2B5EF4-FFF2-40B4-BE49-F238E27FC236}">
                <a16:creationId xmlns:a16="http://schemas.microsoft.com/office/drawing/2014/main" id="{6C5C42C7-4A20-480E-88D4-833F1002BB04}"/>
              </a:ext>
            </a:extLst>
          </p:cNvPr>
          <p:cNvSpPr txBox="1">
            <a:spLocks/>
          </p:cNvSpPr>
          <p:nvPr/>
        </p:nvSpPr>
        <p:spPr>
          <a:xfrm>
            <a:off x="1808412" y="1693962"/>
            <a:ext cx="9827118" cy="375442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kumimoji="1" sz="2400" kern="1200">
                <a:solidFill>
                  <a:schemeClr val="tx1"/>
                </a:solidFill>
                <a:latin typeface="Meiryo UI" pitchFamily="50" charset="-128"/>
                <a:ea typeface="Meiryo UI" pitchFamily="50" charset="-128"/>
                <a:cs typeface="Meiryo UI" pitchFamily="50" charset="-128"/>
              </a:defRPr>
            </a:lvl1pPr>
            <a:lvl2pPr marL="0" indent="0" algn="l" defTabSz="914400" rtl="0" eaLnBrk="1" latinLnBrk="0" hangingPunct="1">
              <a:spcBef>
                <a:spcPts val="300"/>
              </a:spcBef>
              <a:buFontTx/>
              <a:buNone/>
              <a:defRPr kumimoji="1" sz="2000" kern="1200">
                <a:solidFill>
                  <a:schemeClr val="tx1"/>
                </a:solidFill>
                <a:latin typeface="Meiryo UI" pitchFamily="50" charset="-128"/>
                <a:ea typeface="Meiryo UI" pitchFamily="50" charset="-128"/>
                <a:cs typeface="Meiryo UI" pitchFamily="50" charset="-128"/>
              </a:defRPr>
            </a:lvl2pPr>
            <a:lvl3pPr marL="0" indent="0" algn="l" defTabSz="914400" rtl="0" eaLnBrk="1" latinLnBrk="0" hangingPunct="1">
              <a:spcBef>
                <a:spcPts val="300"/>
              </a:spcBef>
              <a:buFont typeface="Arial" pitchFamily="34" charset="0"/>
              <a:buNone/>
              <a:defRPr kumimoji="1" sz="2000" kern="1200">
                <a:solidFill>
                  <a:schemeClr val="tx1"/>
                </a:solidFill>
                <a:latin typeface="Meiryo UI" pitchFamily="50" charset="-128"/>
                <a:ea typeface="Meiryo UI" pitchFamily="50" charset="-128"/>
                <a:cs typeface="Meiryo UI" pitchFamily="50" charset="-128"/>
              </a:defRPr>
            </a:lvl3pPr>
            <a:lvl4pPr marL="0" indent="0" algn="l" defTabSz="914400" rtl="0" eaLnBrk="1" latinLnBrk="0" hangingPunct="1">
              <a:spcBef>
                <a:spcPts val="300"/>
              </a:spcBef>
              <a:buFont typeface="Arial" pitchFamily="34" charset="0"/>
              <a:buNone/>
              <a:defRPr kumimoji="1" sz="2000" kern="1200">
                <a:solidFill>
                  <a:schemeClr val="tx1"/>
                </a:solidFill>
                <a:latin typeface="Meiryo UI" pitchFamily="50" charset="-128"/>
                <a:ea typeface="Meiryo UI" pitchFamily="50" charset="-128"/>
                <a:cs typeface="Meiryo UI" pitchFamily="50" charset="-128"/>
              </a:defRPr>
            </a:lvl4pPr>
            <a:lvl5pPr marL="0" indent="0" algn="l" defTabSz="914400" rtl="0" eaLnBrk="1" latinLnBrk="0" hangingPunct="1">
              <a:spcBef>
                <a:spcPct val="20000"/>
              </a:spcBef>
              <a:buFont typeface="Arial" pitchFamily="34" charset="0"/>
              <a:buNone/>
              <a:defRPr kumimoji="1" sz="2000" kern="1200">
                <a:solidFill>
                  <a:schemeClr val="tx1"/>
                </a:solidFill>
                <a:latin typeface="HGPｺﾞｼｯｸM" pitchFamily="50" charset="-128"/>
                <a:ea typeface="HGPｺﾞｼｯｸM"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defRPr/>
            </a:pPr>
            <a:r>
              <a:rPr lang="en-US" altLang="ja-JP" sz="1800" dirty="0">
                <a:solidFill>
                  <a:srgbClr val="000000"/>
                </a:solidFill>
                <a:latin typeface="BIZ UDPゴシック" panose="020B0400000000000000" pitchFamily="50" charset="-128"/>
                <a:ea typeface="BIZ UDPゴシック" panose="020B0400000000000000" pitchFamily="50" charset="-128"/>
              </a:rPr>
              <a:t>2000</a:t>
            </a:r>
            <a:r>
              <a:rPr lang="ja-JP" altLang="en-US" sz="1800" dirty="0">
                <a:solidFill>
                  <a:srgbClr val="000000"/>
                </a:solidFill>
                <a:latin typeface="BIZ UDPゴシック" panose="020B0400000000000000" pitchFamily="50" charset="-128"/>
                <a:ea typeface="BIZ UDPゴシック" panose="020B0400000000000000" pitchFamily="50" charset="-128"/>
              </a:rPr>
              <a:t>年　　　　　　　　　　　 　　  </a:t>
            </a:r>
            <a:r>
              <a:rPr lang="en-US" altLang="ja-JP" sz="1800" dirty="0">
                <a:solidFill>
                  <a:srgbClr val="000000"/>
                </a:solidFill>
                <a:latin typeface="BIZ UDPゴシック" panose="020B0400000000000000" pitchFamily="50" charset="-128"/>
                <a:ea typeface="BIZ UDPゴシック" panose="020B0400000000000000" pitchFamily="50" charset="-128"/>
              </a:rPr>
              <a:t>2015</a:t>
            </a:r>
            <a:r>
              <a:rPr lang="ja-JP" altLang="en-US" sz="1800" dirty="0">
                <a:solidFill>
                  <a:srgbClr val="000000"/>
                </a:solidFill>
                <a:latin typeface="BIZ UDPゴシック" panose="020B0400000000000000" pitchFamily="50" charset="-128"/>
                <a:ea typeface="BIZ UDPゴシック" panose="020B0400000000000000" pitchFamily="50" charset="-128"/>
              </a:rPr>
              <a:t>年    　　　　　　　　　　         </a:t>
            </a:r>
            <a:r>
              <a:rPr lang="en-US" altLang="ja-JP" sz="1800" dirty="0">
                <a:solidFill>
                  <a:srgbClr val="000000"/>
                </a:solidFill>
                <a:latin typeface="BIZ UDPゴシック" panose="020B0400000000000000" pitchFamily="50" charset="-128"/>
                <a:ea typeface="BIZ UDPゴシック" panose="020B0400000000000000" pitchFamily="50" charset="-128"/>
              </a:rPr>
              <a:t>2030</a:t>
            </a:r>
            <a:r>
              <a:rPr lang="ja-JP" altLang="en-US" sz="1800" dirty="0">
                <a:solidFill>
                  <a:srgbClr val="000000"/>
                </a:solidFill>
                <a:latin typeface="BIZ UDPゴシック" panose="020B0400000000000000" pitchFamily="50" charset="-128"/>
                <a:ea typeface="BIZ UDPゴシック" panose="020B0400000000000000" pitchFamily="50" charset="-128"/>
              </a:rPr>
              <a:t>年</a:t>
            </a:r>
          </a:p>
        </p:txBody>
      </p:sp>
      <p:pic>
        <p:nvPicPr>
          <p:cNvPr id="17" name="Picture 2" descr="\\fs-svr04\PersonalData\38431\デスクトップ\新しいフォルダー\logo_17.png">
            <a:extLst>
              <a:ext uri="{FF2B5EF4-FFF2-40B4-BE49-F238E27FC236}">
                <a16:creationId xmlns:a16="http://schemas.microsoft.com/office/drawing/2014/main" id="{583B545F-16D2-4F8E-9331-92138F47CB1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t="1" b="-1356"/>
          <a:stretch/>
        </p:blipFill>
        <p:spPr bwMode="auto">
          <a:xfrm>
            <a:off x="7402965" y="2758469"/>
            <a:ext cx="2121587" cy="105280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AE0C2786-7275-4785-8670-13FC4F59739E}"/>
              </a:ext>
            </a:extLst>
          </p:cNvPr>
          <p:cNvSpPr txBox="1"/>
          <p:nvPr/>
        </p:nvSpPr>
        <p:spPr>
          <a:xfrm>
            <a:off x="6617634" y="4168202"/>
            <a:ext cx="3977661" cy="1714765"/>
          </a:xfrm>
          <a:prstGeom prst="rect">
            <a:avLst/>
          </a:prstGeom>
          <a:noFill/>
        </p:spPr>
        <p:txBody>
          <a:bodyPr wrap="square" rtlCol="0">
            <a:spAutoFit/>
          </a:bodyPr>
          <a:lstStyle/>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期間：</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2016</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年～</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2030</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年</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構成：</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17</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のゴール</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169</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のターゲット</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態度：問題は</a:t>
            </a:r>
            <a:r>
              <a:rPr lang="ja-JP" altLang="en-US" b="1" u="sng" dirty="0">
                <a:solidFill>
                  <a:srgbClr val="000000"/>
                </a:solidFill>
                <a:latin typeface="BIZ UDPゴシック" panose="020B0400000000000000" pitchFamily="50" charset="-128"/>
                <a:ea typeface="BIZ UDPゴシック" panose="020B0400000000000000" pitchFamily="50" charset="-128"/>
                <a:cs typeface="Meiryo UI" pitchFamily="50" charset="-128"/>
              </a:rPr>
              <a:t>複雑でつながっている</a:t>
            </a:r>
            <a:endParaRPr lang="en-US" altLang="ja-JP" b="1" u="sng"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→協働で取り組む</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19" name="Picture 2" descr="\\fs-svr04\PersonalData\38431\デスクトップ\fig_mdgs.png">
            <a:extLst>
              <a:ext uri="{FF2B5EF4-FFF2-40B4-BE49-F238E27FC236}">
                <a16:creationId xmlns:a16="http://schemas.microsoft.com/office/drawing/2014/main" id="{7D74FCF7-CCF0-438F-A587-66D81FF4321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085629" y="2771284"/>
            <a:ext cx="3542301" cy="86053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8D609737-819C-4489-84F0-15C1122BF748}"/>
              </a:ext>
            </a:extLst>
          </p:cNvPr>
          <p:cNvSpPr txBox="1"/>
          <p:nvPr/>
        </p:nvSpPr>
        <p:spPr>
          <a:xfrm>
            <a:off x="1875478" y="4181530"/>
            <a:ext cx="4058468" cy="1714765"/>
          </a:xfrm>
          <a:prstGeom prst="rect">
            <a:avLst/>
          </a:prstGeom>
          <a:noFill/>
        </p:spPr>
        <p:txBody>
          <a:bodyPr wrap="square" rtlCol="0">
            <a:spAutoFit/>
          </a:bodyPr>
          <a:lstStyle/>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時限：</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2000</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年～</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2015</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年</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構成：</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lang="ja-JP" altLang="en-US" b="1" dirty="0" err="1">
                <a:solidFill>
                  <a:srgbClr val="000000"/>
                </a:solidFill>
                <a:latin typeface="BIZ UDPゴシック" panose="020B0400000000000000" pitchFamily="50" charset="-128"/>
                <a:ea typeface="BIZ UDPゴシック" panose="020B0400000000000000" pitchFamily="50" charset="-128"/>
                <a:cs typeface="Meiryo UI" pitchFamily="50" charset="-128"/>
              </a:rPr>
              <a:t>つの</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ゴール、</a:t>
            </a:r>
            <a: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t>21</a:t>
            </a: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のターゲット</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ct val="150000"/>
              </a:lnSpc>
            </a:pP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態度：問題の原因は取り除ける</a:t>
            </a:r>
            <a:br>
              <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rPr>
            </a:br>
            <a:r>
              <a:rPr lang="ja-JP" altLang="en-US" b="1" dirty="0">
                <a:solidFill>
                  <a:srgbClr val="000000"/>
                </a:solidFill>
                <a:latin typeface="BIZ UDPゴシック" panose="020B0400000000000000" pitchFamily="50" charset="-128"/>
                <a:ea typeface="BIZ UDPゴシック" panose="020B0400000000000000" pitchFamily="50" charset="-128"/>
                <a:cs typeface="Meiryo UI" pitchFamily="50" charset="-128"/>
              </a:rPr>
              <a:t>→先進国が主導、途上国は支援対象</a:t>
            </a:r>
            <a:endParaRPr lang="en-US" altLang="ja-JP"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1" name="矢印: 右 20">
            <a:extLst>
              <a:ext uri="{FF2B5EF4-FFF2-40B4-BE49-F238E27FC236}">
                <a16:creationId xmlns:a16="http://schemas.microsoft.com/office/drawing/2014/main" id="{F99023B6-AE19-4534-9345-9F1D568CDACF}"/>
              </a:ext>
            </a:extLst>
          </p:cNvPr>
          <p:cNvSpPr/>
          <p:nvPr/>
        </p:nvSpPr>
        <p:spPr>
          <a:xfrm>
            <a:off x="6728490" y="1969197"/>
            <a:ext cx="3779699" cy="637102"/>
          </a:xfrm>
          <a:prstGeom prst="rightArrow">
            <a:avLst/>
          </a:prstGeom>
          <a:solidFill>
            <a:srgbClr val="FF5050"/>
          </a:solidFill>
          <a:ln w="25400" cap="flat" cmpd="sng" algn="ctr">
            <a:noFill/>
            <a:prstDash val="solid"/>
          </a:ln>
          <a:effectLst/>
        </p:spPr>
        <p:txBody>
          <a:bodyPr rtlCol="0" anchor="ctr"/>
          <a:lstStyle/>
          <a:p>
            <a:pPr algn="ctr">
              <a:defRPr/>
            </a:pPr>
            <a:endParaRPr kumimoji="0" lang="ja-JP" altLang="en-US" kern="0">
              <a:solidFill>
                <a:srgbClr val="FFFFFF"/>
              </a:solidFill>
              <a:latin typeface="Calibri"/>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D135A6A3-6884-4E40-8A46-FEB1DEAC5DB1}"/>
              </a:ext>
            </a:extLst>
          </p:cNvPr>
          <p:cNvSpPr txBox="1"/>
          <p:nvPr/>
        </p:nvSpPr>
        <p:spPr>
          <a:xfrm>
            <a:off x="6744073" y="2091733"/>
            <a:ext cx="3642965" cy="369332"/>
          </a:xfrm>
          <a:prstGeom prst="rect">
            <a:avLst/>
          </a:prstGeom>
          <a:noFill/>
        </p:spPr>
        <p:txBody>
          <a:bodyPr wrap="square" rtlCol="0">
            <a:spAutoFit/>
          </a:bodyPr>
          <a:lstStyle/>
          <a:p>
            <a:pPr algn="ctr"/>
            <a:r>
              <a:rPr lang="en-US" altLang="ja-JP" b="1" dirty="0">
                <a:solidFill>
                  <a:srgbClr val="FFFFFF"/>
                </a:solidFill>
                <a:latin typeface="BIZ UDPゴシック" panose="020B0400000000000000" pitchFamily="50" charset="-128"/>
                <a:ea typeface="BIZ UDPゴシック" panose="020B0400000000000000" pitchFamily="50" charset="-128"/>
              </a:rPr>
              <a:t>SDGs</a:t>
            </a:r>
            <a:r>
              <a:rPr lang="ja-JP" altLang="en-US" b="1" dirty="0">
                <a:solidFill>
                  <a:srgbClr val="FFFFFF"/>
                </a:solidFill>
                <a:latin typeface="BIZ UDPゴシック" panose="020B0400000000000000" pitchFamily="50" charset="-128"/>
                <a:ea typeface="BIZ UDPゴシック" panose="020B0400000000000000" pitchFamily="50" charset="-128"/>
              </a:rPr>
              <a:t>（持続可能な開発目標）</a:t>
            </a:r>
          </a:p>
        </p:txBody>
      </p:sp>
      <p:sp>
        <p:nvSpPr>
          <p:cNvPr id="23" name="矢印: 山形 22">
            <a:extLst>
              <a:ext uri="{FF2B5EF4-FFF2-40B4-BE49-F238E27FC236}">
                <a16:creationId xmlns:a16="http://schemas.microsoft.com/office/drawing/2014/main" id="{F536D552-FB85-47B6-88B8-211B65845788}"/>
              </a:ext>
            </a:extLst>
          </p:cNvPr>
          <p:cNvSpPr/>
          <p:nvPr/>
        </p:nvSpPr>
        <p:spPr>
          <a:xfrm>
            <a:off x="5687409" y="3030962"/>
            <a:ext cx="962804" cy="222129"/>
          </a:xfrm>
          <a:prstGeom prst="chevron">
            <a:avLst/>
          </a:prstGeom>
          <a:solidFill>
            <a:srgbClr val="000000">
              <a:lumMod val="75000"/>
              <a:lumOff val="25000"/>
            </a:srgbClr>
          </a:solidFill>
          <a:ln w="25400" cap="flat" cmpd="sng" algn="ctr">
            <a:noFill/>
            <a:prstDash val="solid"/>
          </a:ln>
          <a:effectLst/>
        </p:spPr>
        <p:txBody>
          <a:bodyPr rtlCol="0" anchor="ctr"/>
          <a:lstStyle/>
          <a:p>
            <a:pPr algn="ctr">
              <a:defRPr/>
            </a:pPr>
            <a:endParaRPr kumimoji="0" lang="ja-JP" altLang="en-US" kern="0">
              <a:solidFill>
                <a:srgbClr val="000000"/>
              </a:solidFill>
              <a:latin typeface="Calibri"/>
              <a:ea typeface="ＭＳ Ｐゴシック" panose="020B0600070205080204" pitchFamily="50" charset="-128"/>
            </a:endParaRPr>
          </a:p>
        </p:txBody>
      </p:sp>
      <p:sp>
        <p:nvSpPr>
          <p:cNvPr id="24" name="矢印: 山形 23">
            <a:extLst>
              <a:ext uri="{FF2B5EF4-FFF2-40B4-BE49-F238E27FC236}">
                <a16:creationId xmlns:a16="http://schemas.microsoft.com/office/drawing/2014/main" id="{D09349AC-5393-4C87-8A25-E46B0CCCF1AA}"/>
              </a:ext>
            </a:extLst>
          </p:cNvPr>
          <p:cNvSpPr/>
          <p:nvPr/>
        </p:nvSpPr>
        <p:spPr>
          <a:xfrm>
            <a:off x="5687409" y="3298911"/>
            <a:ext cx="962804" cy="210156"/>
          </a:xfrm>
          <a:prstGeom prst="chevron">
            <a:avLst/>
          </a:prstGeom>
          <a:solidFill>
            <a:srgbClr val="000000">
              <a:lumMod val="75000"/>
              <a:lumOff val="25000"/>
            </a:srgbClr>
          </a:solidFill>
          <a:ln w="25400" cap="flat" cmpd="sng" algn="ctr">
            <a:noFill/>
            <a:prstDash val="solid"/>
          </a:ln>
          <a:effectLst/>
        </p:spPr>
        <p:txBody>
          <a:bodyPr rtlCol="0" anchor="ctr"/>
          <a:lstStyle/>
          <a:p>
            <a:pPr algn="ctr">
              <a:defRPr/>
            </a:pPr>
            <a:endParaRPr kumimoji="0" lang="ja-JP" altLang="en-US" kern="0">
              <a:solidFill>
                <a:srgbClr val="000000"/>
              </a:solidFill>
              <a:latin typeface="Calibri"/>
              <a:ea typeface="ＭＳ Ｐゴシック" panose="020B0600070205080204" pitchFamily="50" charset="-128"/>
            </a:endParaRPr>
          </a:p>
        </p:txBody>
      </p:sp>
      <p:grpSp>
        <p:nvGrpSpPr>
          <p:cNvPr id="25" name="グループ化 24">
            <a:extLst>
              <a:ext uri="{FF2B5EF4-FFF2-40B4-BE49-F238E27FC236}">
                <a16:creationId xmlns:a16="http://schemas.microsoft.com/office/drawing/2014/main" id="{C04D851F-DB5E-4A16-B6DE-833D6D3CF553}"/>
              </a:ext>
            </a:extLst>
          </p:cNvPr>
          <p:cNvGrpSpPr/>
          <p:nvPr/>
        </p:nvGrpSpPr>
        <p:grpSpPr>
          <a:xfrm>
            <a:off x="5605778" y="2010508"/>
            <a:ext cx="1148323" cy="857280"/>
            <a:chOff x="4503927" y="4192721"/>
            <a:chExt cx="858044" cy="640572"/>
          </a:xfrm>
        </p:grpSpPr>
        <p:sp>
          <p:nvSpPr>
            <p:cNvPr id="26" name="フレーム 25">
              <a:extLst>
                <a:ext uri="{FF2B5EF4-FFF2-40B4-BE49-F238E27FC236}">
                  <a16:creationId xmlns:a16="http://schemas.microsoft.com/office/drawing/2014/main" id="{4F76F0E7-7F01-492F-8939-4EFE3F1DCF05}"/>
                </a:ext>
              </a:extLst>
            </p:cNvPr>
            <p:cNvSpPr/>
            <p:nvPr/>
          </p:nvSpPr>
          <p:spPr>
            <a:xfrm>
              <a:off x="4606841" y="4192721"/>
              <a:ext cx="640572" cy="640572"/>
            </a:xfrm>
            <a:prstGeom prst="frame">
              <a:avLst>
                <a:gd name="adj1" fmla="val 15354"/>
              </a:avLst>
            </a:prstGeom>
            <a:solidFill>
              <a:srgbClr val="FFFF00"/>
            </a:solidFill>
            <a:ln w="25400" cap="flat" cmpd="sng" algn="ctr">
              <a:noFill/>
              <a:prstDash val="solid"/>
            </a:ln>
            <a:effectLst/>
          </p:spPr>
          <p:txBody>
            <a:bodyPr rtlCol="0" anchor="ctr"/>
            <a:lstStyle/>
            <a:p>
              <a:pPr algn="ctr">
                <a:defRPr/>
              </a:pPr>
              <a:endParaRPr kumimoji="0" lang="ja-JP" altLang="en-US" kern="0">
                <a:solidFill>
                  <a:srgbClr val="FFFFFF"/>
                </a:solidFill>
                <a:latin typeface="Calibri"/>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85EEF312-B9F7-440A-80FB-002DEDDCE806}"/>
                </a:ext>
              </a:extLst>
            </p:cNvPr>
            <p:cNvSpPr txBox="1"/>
            <p:nvPr/>
          </p:nvSpPr>
          <p:spPr>
            <a:xfrm>
              <a:off x="4503927" y="4301377"/>
              <a:ext cx="858044" cy="436953"/>
            </a:xfrm>
            <a:prstGeom prst="rect">
              <a:avLst/>
            </a:prstGeom>
            <a:noFill/>
          </p:spPr>
          <p:txBody>
            <a:bodyPr wrap="square" rtlCol="0">
              <a:spAutoFit/>
            </a:bodyPr>
            <a:lstStyle/>
            <a:p>
              <a:pPr algn="ctr">
                <a:defRPr/>
              </a:pPr>
              <a:r>
                <a:rPr kumimoji="0" lang="ja-JP" altLang="en-US" sz="1600" b="1" kern="0" dirty="0">
                  <a:solidFill>
                    <a:srgbClr val="000000"/>
                  </a:solidFill>
                  <a:latin typeface="Meiryo UI" pitchFamily="50" charset="-128"/>
                  <a:ea typeface="Meiryo UI" pitchFamily="50" charset="-128"/>
                  <a:cs typeface="Meiryo UI" pitchFamily="50" charset="-128"/>
                </a:rPr>
                <a:t>大きな</a:t>
              </a:r>
              <a:endParaRPr kumimoji="0" lang="en-US" altLang="ja-JP" sz="1600" b="1" kern="0" dirty="0">
                <a:solidFill>
                  <a:srgbClr val="000000"/>
                </a:solidFill>
                <a:latin typeface="Meiryo UI" pitchFamily="50" charset="-128"/>
                <a:ea typeface="Meiryo UI" pitchFamily="50" charset="-128"/>
                <a:cs typeface="Meiryo UI" pitchFamily="50" charset="-128"/>
              </a:endParaRPr>
            </a:p>
            <a:p>
              <a:pPr algn="ctr">
                <a:defRPr/>
              </a:pPr>
              <a:r>
                <a:rPr kumimoji="0" lang="ja-JP" altLang="en-US" sz="1600" b="1" kern="0" dirty="0">
                  <a:solidFill>
                    <a:srgbClr val="000000"/>
                  </a:solidFill>
                  <a:latin typeface="Meiryo UI" pitchFamily="50" charset="-128"/>
                  <a:ea typeface="Meiryo UI" pitchFamily="50" charset="-128"/>
                  <a:cs typeface="Meiryo UI" pitchFamily="50" charset="-128"/>
                </a:rPr>
                <a:t>成果</a:t>
              </a:r>
              <a:endParaRPr kumimoji="0" lang="en-US" altLang="ja-JP" sz="1600" b="1" kern="0" dirty="0">
                <a:solidFill>
                  <a:srgbClr val="000000"/>
                </a:solidFill>
                <a:latin typeface="Meiryo UI" pitchFamily="50" charset="-128"/>
                <a:ea typeface="Meiryo UI" pitchFamily="50" charset="-128"/>
                <a:cs typeface="Meiryo UI" pitchFamily="50" charset="-128"/>
              </a:endParaRPr>
            </a:p>
          </p:txBody>
        </p:sp>
      </p:grpSp>
      <p:sp>
        <p:nvSpPr>
          <p:cNvPr id="28" name="テキスト ボックス 27">
            <a:extLst>
              <a:ext uri="{FF2B5EF4-FFF2-40B4-BE49-F238E27FC236}">
                <a16:creationId xmlns:a16="http://schemas.microsoft.com/office/drawing/2014/main" id="{AFFD4E24-4841-47D6-B158-012D6BDA427F}"/>
              </a:ext>
            </a:extLst>
          </p:cNvPr>
          <p:cNvSpPr txBox="1"/>
          <p:nvPr/>
        </p:nvSpPr>
        <p:spPr>
          <a:xfrm>
            <a:off x="5679994" y="2740523"/>
            <a:ext cx="1079943" cy="261610"/>
          </a:xfrm>
          <a:prstGeom prst="rect">
            <a:avLst/>
          </a:prstGeom>
          <a:noFill/>
        </p:spPr>
        <p:txBody>
          <a:bodyPr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の一方で</a:t>
            </a:r>
            <a:r>
              <a:rPr lang="en-US" altLang="ja-JP" sz="1100" b="1" dirty="0">
                <a:solidFill>
                  <a:srgbClr val="000000"/>
                </a:solidFill>
                <a:latin typeface="Meiryo UI" pitchFamily="50" charset="-128"/>
                <a:ea typeface="Meiryo UI" pitchFamily="50" charset="-128"/>
                <a:cs typeface="Meiryo UI" pitchFamily="50" charset="-128"/>
              </a:rPr>
              <a:t>…</a:t>
            </a:r>
          </a:p>
        </p:txBody>
      </p:sp>
      <p:sp>
        <p:nvSpPr>
          <p:cNvPr id="29" name="テキスト ボックス 28">
            <a:extLst>
              <a:ext uri="{FF2B5EF4-FFF2-40B4-BE49-F238E27FC236}">
                <a16:creationId xmlns:a16="http://schemas.microsoft.com/office/drawing/2014/main" id="{C93211DF-0C75-4E9F-97C4-412706369C30}"/>
              </a:ext>
            </a:extLst>
          </p:cNvPr>
          <p:cNvSpPr txBox="1"/>
          <p:nvPr/>
        </p:nvSpPr>
        <p:spPr>
          <a:xfrm>
            <a:off x="5712294" y="3016040"/>
            <a:ext cx="937919" cy="276999"/>
          </a:xfrm>
          <a:prstGeom prst="rect">
            <a:avLst/>
          </a:prstGeom>
          <a:noFill/>
        </p:spPr>
        <p:txBody>
          <a:bodyPr wrap="square" rtlCol="0">
            <a:spAutoFit/>
          </a:bodyPr>
          <a:lstStyle/>
          <a:p>
            <a:pPr algn="ctr"/>
            <a:r>
              <a:rPr lang="ja-JP" altLang="en-US" sz="1200" b="1" dirty="0">
                <a:solidFill>
                  <a:srgbClr val="FFFFFF"/>
                </a:solidFill>
                <a:latin typeface="Meiryo UI" pitchFamily="50" charset="-128"/>
                <a:ea typeface="Meiryo UI" pitchFamily="50" charset="-128"/>
                <a:cs typeface="Meiryo UI" pitchFamily="50" charset="-128"/>
              </a:rPr>
              <a:t>環境問題</a:t>
            </a:r>
            <a:endParaRPr lang="en-US" altLang="ja-JP" sz="1200" b="1" dirty="0">
              <a:solidFill>
                <a:srgbClr val="FFFFFF"/>
              </a:solidFill>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D11AEE26-8810-4EC2-B7A8-B87E670A1584}"/>
              </a:ext>
            </a:extLst>
          </p:cNvPr>
          <p:cNvSpPr txBox="1"/>
          <p:nvPr/>
        </p:nvSpPr>
        <p:spPr>
          <a:xfrm>
            <a:off x="5712293" y="3265490"/>
            <a:ext cx="937918" cy="276999"/>
          </a:xfrm>
          <a:prstGeom prst="rect">
            <a:avLst/>
          </a:prstGeom>
          <a:noFill/>
        </p:spPr>
        <p:txBody>
          <a:bodyPr wrap="square" rtlCol="0">
            <a:spAutoFit/>
          </a:bodyPr>
          <a:lstStyle/>
          <a:p>
            <a:pPr algn="ctr"/>
            <a:r>
              <a:rPr lang="ja-JP" altLang="en-US" sz="1200" b="1" dirty="0">
                <a:solidFill>
                  <a:srgbClr val="FFFFFF"/>
                </a:solidFill>
                <a:latin typeface="Meiryo UI" pitchFamily="50" charset="-128"/>
                <a:ea typeface="Meiryo UI" pitchFamily="50" charset="-128"/>
                <a:cs typeface="Meiryo UI" pitchFamily="50" charset="-128"/>
              </a:rPr>
              <a:t>格差拡大</a:t>
            </a:r>
          </a:p>
        </p:txBody>
      </p:sp>
      <p:sp>
        <p:nvSpPr>
          <p:cNvPr id="31" name="矢印: 山形 30">
            <a:extLst>
              <a:ext uri="{FF2B5EF4-FFF2-40B4-BE49-F238E27FC236}">
                <a16:creationId xmlns:a16="http://schemas.microsoft.com/office/drawing/2014/main" id="{E17A0A39-DC08-4E89-A15D-981C078F3208}"/>
              </a:ext>
            </a:extLst>
          </p:cNvPr>
          <p:cNvSpPr/>
          <p:nvPr/>
        </p:nvSpPr>
        <p:spPr>
          <a:xfrm>
            <a:off x="5696164" y="3547294"/>
            <a:ext cx="962804" cy="210156"/>
          </a:xfrm>
          <a:prstGeom prst="chevron">
            <a:avLst/>
          </a:prstGeom>
          <a:solidFill>
            <a:srgbClr val="000000">
              <a:lumMod val="75000"/>
              <a:lumOff val="25000"/>
            </a:srgbClr>
          </a:solidFill>
          <a:ln w="25400" cap="flat" cmpd="sng" algn="ctr">
            <a:noFill/>
            <a:prstDash val="solid"/>
          </a:ln>
          <a:effectLst/>
        </p:spPr>
        <p:txBody>
          <a:bodyPr rtlCol="0" anchor="ctr"/>
          <a:lstStyle/>
          <a:p>
            <a:pPr algn="ctr">
              <a:defRPr/>
            </a:pPr>
            <a:endParaRPr kumimoji="0" lang="ja-JP" altLang="en-US" kern="0">
              <a:solidFill>
                <a:srgbClr val="000000"/>
              </a:solidFill>
              <a:latin typeface="Calibri"/>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076D0529-BBF0-41AD-8090-A2A8D9FA2700}"/>
              </a:ext>
            </a:extLst>
          </p:cNvPr>
          <p:cNvSpPr txBox="1"/>
          <p:nvPr/>
        </p:nvSpPr>
        <p:spPr>
          <a:xfrm>
            <a:off x="5736616" y="3519048"/>
            <a:ext cx="937918" cy="276999"/>
          </a:xfrm>
          <a:prstGeom prst="rect">
            <a:avLst/>
          </a:prstGeom>
          <a:noFill/>
        </p:spPr>
        <p:txBody>
          <a:bodyPr wrap="square" rtlCol="0">
            <a:spAutoFit/>
          </a:bodyPr>
          <a:lstStyle/>
          <a:p>
            <a:pPr algn="ctr"/>
            <a:r>
              <a:rPr lang="ja-JP" altLang="en-US" sz="1200" b="1" dirty="0">
                <a:solidFill>
                  <a:srgbClr val="FFFFFF"/>
                </a:solidFill>
                <a:latin typeface="Meiryo UI" pitchFamily="50" charset="-128"/>
                <a:ea typeface="Meiryo UI" pitchFamily="50" charset="-128"/>
                <a:cs typeface="Meiryo UI" pitchFamily="50" charset="-128"/>
              </a:rPr>
              <a:t>新たな問題</a:t>
            </a:r>
          </a:p>
        </p:txBody>
      </p:sp>
      <p:sp>
        <p:nvSpPr>
          <p:cNvPr id="33" name="テキスト ボックス 32">
            <a:extLst>
              <a:ext uri="{FF2B5EF4-FFF2-40B4-BE49-F238E27FC236}">
                <a16:creationId xmlns:a16="http://schemas.microsoft.com/office/drawing/2014/main" id="{6BF77071-BE47-4950-B710-74C7200114B7}"/>
              </a:ext>
            </a:extLst>
          </p:cNvPr>
          <p:cNvSpPr txBox="1"/>
          <p:nvPr/>
        </p:nvSpPr>
        <p:spPr>
          <a:xfrm>
            <a:off x="1940009" y="3746833"/>
            <a:ext cx="3803499" cy="449739"/>
          </a:xfrm>
          <a:prstGeom prst="rect">
            <a:avLst/>
          </a:prstGeom>
          <a:noFill/>
        </p:spPr>
        <p:txBody>
          <a:bodyPr wrap="square" rtlCol="0">
            <a:spAutoFit/>
          </a:bodyPr>
          <a:lstStyle/>
          <a:p>
            <a:pPr algn="ctr">
              <a:lnSpc>
                <a:spcPct val="150000"/>
              </a:lnSpc>
            </a:pPr>
            <a:r>
              <a:rPr lang="ja-JP" altLang="en-US" b="1" dirty="0">
                <a:solidFill>
                  <a:srgbClr val="FF5050"/>
                </a:solidFill>
                <a:latin typeface="BIZ UDPゴシック" panose="020B0400000000000000" pitchFamily="50" charset="-128"/>
                <a:ea typeface="BIZ UDPゴシック" panose="020B0400000000000000" pitchFamily="50" charset="-128"/>
                <a:cs typeface="Meiryo UI" pitchFamily="50" charset="-128"/>
              </a:rPr>
              <a:t>「極度の貧困を解決する」</a:t>
            </a:r>
            <a:endParaRPr lang="en-US" altLang="ja-JP" b="1" dirty="0">
              <a:solidFill>
                <a:srgbClr val="FF505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33">
            <a:extLst>
              <a:ext uri="{FF2B5EF4-FFF2-40B4-BE49-F238E27FC236}">
                <a16:creationId xmlns:a16="http://schemas.microsoft.com/office/drawing/2014/main" id="{BDB12D2B-C084-498E-83CA-D7EB858AFAA2}"/>
              </a:ext>
            </a:extLst>
          </p:cNvPr>
          <p:cNvSpPr txBox="1"/>
          <p:nvPr/>
        </p:nvSpPr>
        <p:spPr>
          <a:xfrm>
            <a:off x="6625295" y="3777306"/>
            <a:ext cx="3787935" cy="437171"/>
          </a:xfrm>
          <a:prstGeom prst="rect">
            <a:avLst/>
          </a:prstGeom>
          <a:noFill/>
        </p:spPr>
        <p:txBody>
          <a:bodyPr wrap="square" rtlCol="0">
            <a:spAutoFit/>
          </a:bodyPr>
          <a:lstStyle/>
          <a:p>
            <a:pPr algn="ctr">
              <a:lnSpc>
                <a:spcPct val="150000"/>
              </a:lnSpc>
            </a:pPr>
            <a:r>
              <a:rPr lang="ja-JP" altLang="en-US" b="1" dirty="0">
                <a:solidFill>
                  <a:srgbClr val="FF5050"/>
                </a:solidFill>
                <a:latin typeface="BIZ UDPゴシック" panose="020B0400000000000000" pitchFamily="50" charset="-128"/>
                <a:ea typeface="BIZ UDPゴシック" panose="020B0400000000000000" pitchFamily="50" charset="-128"/>
                <a:cs typeface="Meiryo UI" pitchFamily="50" charset="-128"/>
              </a:rPr>
              <a:t>「我々の世界を変革する」</a:t>
            </a:r>
            <a:endParaRPr lang="en-US" altLang="ja-JP" b="1" dirty="0">
              <a:solidFill>
                <a:srgbClr val="FF505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5" name="矢印: 右 34">
            <a:extLst>
              <a:ext uri="{FF2B5EF4-FFF2-40B4-BE49-F238E27FC236}">
                <a16:creationId xmlns:a16="http://schemas.microsoft.com/office/drawing/2014/main" id="{3E2F627B-DEF0-4CF5-AC02-31ABBD07B8AC}"/>
              </a:ext>
            </a:extLst>
          </p:cNvPr>
          <p:cNvSpPr/>
          <p:nvPr/>
        </p:nvSpPr>
        <p:spPr>
          <a:xfrm>
            <a:off x="1826079" y="1961429"/>
            <a:ext cx="3942041" cy="637102"/>
          </a:xfrm>
          <a:prstGeom prst="rightArrow">
            <a:avLst/>
          </a:prstGeom>
          <a:solidFill>
            <a:srgbClr val="FF5050"/>
          </a:solidFill>
          <a:ln w="25400" cap="flat" cmpd="sng" algn="ctr">
            <a:noFill/>
            <a:prstDash val="solid"/>
          </a:ln>
          <a:effectLst/>
        </p:spPr>
        <p:txBody>
          <a:bodyPr rtlCol="0" anchor="ctr"/>
          <a:lstStyle/>
          <a:p>
            <a:pPr algn="ctr">
              <a:defRPr/>
            </a:pPr>
            <a:endParaRPr kumimoji="0" lang="ja-JP" altLang="en-US" kern="0">
              <a:solidFill>
                <a:srgbClr val="FFFFFF"/>
              </a:solidFill>
              <a:latin typeface="Calibri"/>
              <a:ea typeface="ＭＳ Ｐゴシック" panose="020B0600070205080204" pitchFamily="50" charset="-128"/>
            </a:endParaRPr>
          </a:p>
        </p:txBody>
      </p:sp>
      <p:sp>
        <p:nvSpPr>
          <p:cNvPr id="36" name="テキスト ボックス 35">
            <a:extLst>
              <a:ext uri="{FF2B5EF4-FFF2-40B4-BE49-F238E27FC236}">
                <a16:creationId xmlns:a16="http://schemas.microsoft.com/office/drawing/2014/main" id="{849BCCD7-1107-4763-AF34-5E473F4E9EB1}"/>
              </a:ext>
            </a:extLst>
          </p:cNvPr>
          <p:cNvSpPr txBox="1"/>
          <p:nvPr/>
        </p:nvSpPr>
        <p:spPr>
          <a:xfrm>
            <a:off x="1816920" y="2088079"/>
            <a:ext cx="3917084" cy="369332"/>
          </a:xfrm>
          <a:prstGeom prst="rect">
            <a:avLst/>
          </a:prstGeom>
          <a:noFill/>
        </p:spPr>
        <p:txBody>
          <a:bodyPr wrap="square" rtlCol="0">
            <a:spAutoFit/>
          </a:bodyPr>
          <a:lstStyle/>
          <a:p>
            <a:pPr algn="ctr"/>
            <a:r>
              <a:rPr lang="en-US" altLang="ja-JP" b="1" dirty="0">
                <a:solidFill>
                  <a:srgbClr val="FFFFFF"/>
                </a:solidFill>
                <a:latin typeface="BIZ UDPゴシック" panose="020B0400000000000000" pitchFamily="50" charset="-128"/>
                <a:ea typeface="BIZ UDPゴシック" panose="020B0400000000000000" pitchFamily="50" charset="-128"/>
              </a:rPr>
              <a:t>MDGs</a:t>
            </a:r>
            <a:r>
              <a:rPr lang="ja-JP" altLang="en-US" b="1" dirty="0">
                <a:solidFill>
                  <a:srgbClr val="FFFFFF"/>
                </a:solidFill>
                <a:latin typeface="BIZ UDPゴシック" panose="020B0400000000000000" pitchFamily="50" charset="-128"/>
                <a:ea typeface="BIZ UDPゴシック" panose="020B0400000000000000" pitchFamily="50" charset="-128"/>
              </a:rPr>
              <a:t>（ミレニアム開発目標）</a:t>
            </a:r>
          </a:p>
        </p:txBody>
      </p:sp>
      <p:sp>
        <p:nvSpPr>
          <p:cNvPr id="37" name="テキスト ボックス 36">
            <a:extLst>
              <a:ext uri="{FF2B5EF4-FFF2-40B4-BE49-F238E27FC236}">
                <a16:creationId xmlns:a16="http://schemas.microsoft.com/office/drawing/2014/main" id="{B9F1312A-1764-41F8-9B60-23D210F27D1C}"/>
              </a:ext>
            </a:extLst>
          </p:cNvPr>
          <p:cNvSpPr txBox="1"/>
          <p:nvPr/>
        </p:nvSpPr>
        <p:spPr>
          <a:xfrm>
            <a:off x="2208203" y="5697822"/>
            <a:ext cx="3504091" cy="449739"/>
          </a:xfrm>
          <a:prstGeom prst="rect">
            <a:avLst/>
          </a:prstGeom>
          <a:noFill/>
        </p:spPr>
        <p:txBody>
          <a:bodyPr wrap="square" rtlCol="0">
            <a:spAutoFit/>
          </a:bodyPr>
          <a:lstStyle/>
          <a:p>
            <a:pPr>
              <a:lnSpc>
                <a:spcPct val="150000"/>
              </a:lnSpc>
            </a:pPr>
            <a:r>
              <a:rPr lang="ja-JP" altLang="en-US" dirty="0">
                <a:latin typeface="BIZ UDPゴシック" panose="020B0400000000000000" pitchFamily="50" charset="-128"/>
                <a:ea typeface="BIZ UDPゴシック" panose="020B0400000000000000" pitchFamily="50" charset="-128"/>
                <a:cs typeface="Meiryo UI" pitchFamily="50" charset="-128"/>
              </a:rPr>
              <a:t>（経済発展・経済優先）</a:t>
            </a:r>
            <a:endParaRPr lang="en-US" altLang="ja-JP" dirty="0">
              <a:latin typeface="BIZ UDPゴシック" panose="020B0400000000000000" pitchFamily="50" charset="-128"/>
              <a:ea typeface="BIZ UDPゴシック" panose="020B0400000000000000" pitchFamily="50" charset="-128"/>
              <a:cs typeface="Meiryo UI" pitchFamily="50" charset="-128"/>
            </a:endParaRPr>
          </a:p>
        </p:txBody>
      </p:sp>
      <p:pic>
        <p:nvPicPr>
          <p:cNvPr id="38" name="Picture 2" descr="C:\Users\38431\Downloads\地域戦略室さんからファイルが届いています。LL\sdgslogo.png">
            <a:extLst>
              <a:ext uri="{FF2B5EF4-FFF2-40B4-BE49-F238E27FC236}">
                <a16:creationId xmlns:a16="http://schemas.microsoft.com/office/drawing/2014/main" id="{6AA47634-EB84-43ED-8723-95EF5382AC40}"/>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435112" y="5791664"/>
            <a:ext cx="2071297" cy="331469"/>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D7A5DC48-48EC-46D6-9007-AD93B81D95DC}"/>
              </a:ext>
            </a:extLst>
          </p:cNvPr>
          <p:cNvSpPr/>
          <p:nvPr/>
        </p:nvSpPr>
        <p:spPr>
          <a:xfrm>
            <a:off x="7076865" y="3836224"/>
            <a:ext cx="2787788" cy="418430"/>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B56A822A-2FE7-48EC-88DA-EC09555D8509}"/>
              </a:ext>
            </a:extLst>
          </p:cNvPr>
          <p:cNvSpPr txBox="1"/>
          <p:nvPr/>
        </p:nvSpPr>
        <p:spPr>
          <a:xfrm>
            <a:off x="10381355" y="153623"/>
            <a:ext cx="1036061" cy="369332"/>
          </a:xfrm>
          <a:prstGeom prst="rect">
            <a:avLst/>
          </a:prstGeom>
          <a:noFill/>
          <a:ln w="12700">
            <a:solidFill>
              <a:schemeClr val="tx1"/>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資料４</a:t>
            </a:r>
          </a:p>
        </p:txBody>
      </p:sp>
      <p:cxnSp>
        <p:nvCxnSpPr>
          <p:cNvPr id="39" name="直線矢印コネクタ 38">
            <a:extLst>
              <a:ext uri="{FF2B5EF4-FFF2-40B4-BE49-F238E27FC236}">
                <a16:creationId xmlns:a16="http://schemas.microsoft.com/office/drawing/2014/main" id="{89250984-B710-4B3A-8595-EA109C31E110}"/>
              </a:ext>
            </a:extLst>
          </p:cNvPr>
          <p:cNvCxnSpPr/>
          <p:nvPr/>
        </p:nvCxnSpPr>
        <p:spPr>
          <a:xfrm>
            <a:off x="2944536" y="135901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F3482FC-BF7F-4E59-8E71-E3FF1EA4DBC6}"/>
              </a:ext>
            </a:extLst>
          </p:cNvPr>
          <p:cNvCxnSpPr/>
          <p:nvPr/>
        </p:nvCxnSpPr>
        <p:spPr>
          <a:xfrm>
            <a:off x="3280095" y="1700808"/>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26CF3DA-0124-4E1B-BE63-32F39F1F6790}"/>
              </a:ext>
            </a:extLst>
          </p:cNvPr>
          <p:cNvSpPr>
            <a:spLocks noGrp="1"/>
          </p:cNvSpPr>
          <p:nvPr>
            <p:ph type="title"/>
          </p:nvPr>
        </p:nvSpPr>
        <p:spPr/>
        <p:txBody>
          <a:bodyPr/>
          <a:lstStyle/>
          <a:p>
            <a:r>
              <a:rPr lang="ja-JP" altLang="en-US" dirty="0"/>
              <a:t>ＳＤＧｓ</a:t>
            </a:r>
            <a:r>
              <a:rPr lang="en-US" altLang="ja-JP" dirty="0"/>
              <a:t>17</a:t>
            </a:r>
            <a:r>
              <a:rPr lang="ja-JP" altLang="en-US" dirty="0"/>
              <a:t>のゴール</a:t>
            </a:r>
            <a:endParaRPr kumimoji="1" lang="ja-JP" altLang="en-US" dirty="0"/>
          </a:p>
        </p:txBody>
      </p:sp>
      <p:pic>
        <p:nvPicPr>
          <p:cNvPr id="42" name="コンテンツ プレースホルダー 41">
            <a:extLst>
              <a:ext uri="{FF2B5EF4-FFF2-40B4-BE49-F238E27FC236}">
                <a16:creationId xmlns:a16="http://schemas.microsoft.com/office/drawing/2014/main" id="{490946BF-EB15-4BE4-ADCF-EDAC7DFCC1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41" y="784145"/>
            <a:ext cx="11635517" cy="5696665"/>
          </a:xfrm>
          <a:prstGeom prst="rect">
            <a:avLst/>
          </a:prstGeom>
        </p:spPr>
      </p:pic>
    </p:spTree>
    <p:extLst>
      <p:ext uri="{BB962C8B-B14F-4D97-AF65-F5344CB8AC3E}">
        <p14:creationId xmlns:p14="http://schemas.microsoft.com/office/powerpoint/2010/main" val="297467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60B55CEA-BF05-4117-9AA7-9DB950FCEA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89521" y="733265"/>
            <a:ext cx="936000" cy="936000"/>
          </a:xfrm>
          <a:prstGeom prst="ellipse">
            <a:avLst/>
          </a:prstGeom>
        </p:spPr>
      </p:pic>
      <p:sp>
        <p:nvSpPr>
          <p:cNvPr id="267" name="正方形/長方形 266">
            <a:extLst>
              <a:ext uri="{FF2B5EF4-FFF2-40B4-BE49-F238E27FC236}">
                <a16:creationId xmlns:a16="http://schemas.microsoft.com/office/drawing/2014/main" id="{3DFBBE79-023D-446A-9944-AE99C52E35B4}"/>
              </a:ext>
            </a:extLst>
          </p:cNvPr>
          <p:cNvSpPr/>
          <p:nvPr/>
        </p:nvSpPr>
        <p:spPr>
          <a:xfrm>
            <a:off x="4763840" y="1455941"/>
            <a:ext cx="415326" cy="8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8" name="正方形/長方形 267">
            <a:extLst>
              <a:ext uri="{FF2B5EF4-FFF2-40B4-BE49-F238E27FC236}">
                <a16:creationId xmlns:a16="http://schemas.microsoft.com/office/drawing/2014/main" id="{FED7956D-0BFF-470C-BCF0-67D89E932A27}"/>
              </a:ext>
            </a:extLst>
          </p:cNvPr>
          <p:cNvSpPr/>
          <p:nvPr/>
        </p:nvSpPr>
        <p:spPr>
          <a:xfrm>
            <a:off x="4522727" y="1566940"/>
            <a:ext cx="902794" cy="107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4" name="四角形: 角を丸くする 233">
            <a:extLst>
              <a:ext uri="{FF2B5EF4-FFF2-40B4-BE49-F238E27FC236}">
                <a16:creationId xmlns:a16="http://schemas.microsoft.com/office/drawing/2014/main" id="{BF4F7475-75AF-4901-94CB-475863E544DA}"/>
              </a:ext>
            </a:extLst>
          </p:cNvPr>
          <p:cNvSpPr/>
          <p:nvPr/>
        </p:nvSpPr>
        <p:spPr>
          <a:xfrm>
            <a:off x="1899550" y="1700809"/>
            <a:ext cx="8639332" cy="542971"/>
          </a:xfrm>
          <a:prstGeom prst="roundRect">
            <a:avLst>
              <a:gd name="adj" fmla="val 403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5" name="四角形: 角を丸くする 234">
            <a:extLst>
              <a:ext uri="{FF2B5EF4-FFF2-40B4-BE49-F238E27FC236}">
                <a16:creationId xmlns:a16="http://schemas.microsoft.com/office/drawing/2014/main" id="{25CC1F6E-A8DD-479A-A509-86A6FFCC1BF3}"/>
              </a:ext>
            </a:extLst>
          </p:cNvPr>
          <p:cNvSpPr/>
          <p:nvPr/>
        </p:nvSpPr>
        <p:spPr>
          <a:xfrm>
            <a:off x="1893882" y="2288768"/>
            <a:ext cx="8639332" cy="542971"/>
          </a:xfrm>
          <a:prstGeom prst="roundRect">
            <a:avLst>
              <a:gd name="adj" fmla="val 40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四角形: 角を丸くする 235">
            <a:extLst>
              <a:ext uri="{FF2B5EF4-FFF2-40B4-BE49-F238E27FC236}">
                <a16:creationId xmlns:a16="http://schemas.microsoft.com/office/drawing/2014/main" id="{65D9E37B-8C66-4D5B-9617-58D8B462036B}"/>
              </a:ext>
            </a:extLst>
          </p:cNvPr>
          <p:cNvSpPr/>
          <p:nvPr/>
        </p:nvSpPr>
        <p:spPr>
          <a:xfrm>
            <a:off x="1895074" y="2871536"/>
            <a:ext cx="8639332" cy="542971"/>
          </a:xfrm>
          <a:prstGeom prst="roundRect">
            <a:avLst>
              <a:gd name="adj" fmla="val 403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3" name="四角形: 角を丸くする 232">
            <a:extLst>
              <a:ext uri="{FF2B5EF4-FFF2-40B4-BE49-F238E27FC236}">
                <a16:creationId xmlns:a16="http://schemas.microsoft.com/office/drawing/2014/main" id="{941A05D0-7F47-4B6F-87B1-B29E63F7C57A}"/>
              </a:ext>
            </a:extLst>
          </p:cNvPr>
          <p:cNvSpPr/>
          <p:nvPr/>
        </p:nvSpPr>
        <p:spPr>
          <a:xfrm>
            <a:off x="1847528" y="3810373"/>
            <a:ext cx="8639332" cy="2232190"/>
          </a:xfrm>
          <a:prstGeom prst="roundRect">
            <a:avLst>
              <a:gd name="adj" fmla="val 40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4">
            <a:extLst>
              <a:ext uri="{FF2B5EF4-FFF2-40B4-BE49-F238E27FC236}">
                <a16:creationId xmlns:a16="http://schemas.microsoft.com/office/drawing/2014/main" id="{C06C6669-E667-4548-A757-1E10A3A9EC0C}"/>
              </a:ext>
            </a:extLst>
          </p:cNvPr>
          <p:cNvSpPr>
            <a:spLocks noGrp="1"/>
          </p:cNvSpPr>
          <p:nvPr>
            <p:ph type="title"/>
          </p:nvPr>
        </p:nvSpPr>
        <p:spPr/>
        <p:txBody>
          <a:bodyPr/>
          <a:lstStyle/>
          <a:p>
            <a:r>
              <a:rPr kumimoji="1" lang="ja-JP" altLang="en-US" dirty="0"/>
              <a:t>日野市と</a:t>
            </a:r>
            <a:r>
              <a:rPr lang="ja-JP" altLang="en-US" dirty="0"/>
              <a:t>ＳＤＧｓ（</a:t>
            </a:r>
            <a:r>
              <a:rPr lang="en-US" altLang="ja-JP" dirty="0"/>
              <a:t>2018</a:t>
            </a:r>
            <a:r>
              <a:rPr lang="ja-JP" altLang="en-US" dirty="0"/>
              <a:t>年～主なできごと）</a:t>
            </a:r>
            <a:endParaRPr kumimoji="1" lang="ja-JP" altLang="en-US" dirty="0"/>
          </a:p>
        </p:txBody>
      </p:sp>
      <p:sp>
        <p:nvSpPr>
          <p:cNvPr id="6" name="コンテンツ プレースホルダー 5">
            <a:extLst>
              <a:ext uri="{FF2B5EF4-FFF2-40B4-BE49-F238E27FC236}">
                <a16:creationId xmlns:a16="http://schemas.microsoft.com/office/drawing/2014/main" id="{56BEE80E-6035-4943-BE97-8857C43A5897}"/>
              </a:ext>
            </a:extLst>
          </p:cNvPr>
          <p:cNvSpPr>
            <a:spLocks noGrp="1"/>
          </p:cNvSpPr>
          <p:nvPr>
            <p:ph idx="1"/>
          </p:nvPr>
        </p:nvSpPr>
        <p:spPr>
          <a:xfrm>
            <a:off x="1343472" y="1077971"/>
            <a:ext cx="9505056" cy="5616623"/>
          </a:xfrm>
        </p:spPr>
        <p:txBody>
          <a:bodyPr/>
          <a:lstStyle/>
          <a:p>
            <a:r>
              <a:rPr kumimoji="1" lang="ja-JP" altLang="en-US" dirty="0"/>
              <a:t>　</a:t>
            </a:r>
          </a:p>
        </p:txBody>
      </p:sp>
      <p:sp>
        <p:nvSpPr>
          <p:cNvPr id="3" name="フッター プレースホルダー 2">
            <a:extLst>
              <a:ext uri="{FF2B5EF4-FFF2-40B4-BE49-F238E27FC236}">
                <a16:creationId xmlns:a16="http://schemas.microsoft.com/office/drawing/2014/main" id="{9F59C982-36B5-40FD-8AD4-92E7AD1D8035}"/>
              </a:ext>
            </a:extLst>
          </p:cNvPr>
          <p:cNvSpPr>
            <a:spLocks noGrp="1"/>
          </p:cNvSpPr>
          <p:nvPr>
            <p:ph type="ftr" sz="quarter" idx="11"/>
          </p:nvPr>
        </p:nvSpPr>
        <p:spPr/>
        <p:txBody>
          <a:bodyPr/>
          <a:lstStyle/>
          <a:p>
            <a:pPr algn="r"/>
            <a:r>
              <a:rPr lang="en-US" altLang="ja-JP"/>
              <a:t>Copyright 2022 </a:t>
            </a:r>
            <a:r>
              <a:rPr lang="ja-JP" altLang="en-US"/>
              <a:t>日野市企画経営課</a:t>
            </a:r>
            <a:endParaRPr lang="ja-JP" altLang="en-US" dirty="0"/>
          </a:p>
        </p:txBody>
      </p:sp>
      <p:sp>
        <p:nvSpPr>
          <p:cNvPr id="4" name="スライド番号プレースホルダー 3">
            <a:extLst>
              <a:ext uri="{FF2B5EF4-FFF2-40B4-BE49-F238E27FC236}">
                <a16:creationId xmlns:a16="http://schemas.microsoft.com/office/drawing/2014/main" id="{9A14E96D-4B4F-4379-9F67-170BB7C0778F}"/>
              </a:ext>
            </a:extLst>
          </p:cNvPr>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sp>
        <p:nvSpPr>
          <p:cNvPr id="7" name="コンテンツ プレースホルダー 7">
            <a:extLst>
              <a:ext uri="{FF2B5EF4-FFF2-40B4-BE49-F238E27FC236}">
                <a16:creationId xmlns:a16="http://schemas.microsoft.com/office/drawing/2014/main" id="{2144B8BA-5E0B-48D7-BD07-04F82EDF056B}"/>
              </a:ext>
            </a:extLst>
          </p:cNvPr>
          <p:cNvSpPr txBox="1">
            <a:spLocks/>
          </p:cNvSpPr>
          <p:nvPr/>
        </p:nvSpPr>
        <p:spPr>
          <a:xfrm>
            <a:off x="1343472" y="1700808"/>
            <a:ext cx="9505056" cy="46805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kumimoji="1" sz="2400" kern="1200">
                <a:solidFill>
                  <a:schemeClr val="tx1"/>
                </a:solidFill>
                <a:latin typeface="Meiryo UI" pitchFamily="50" charset="-128"/>
                <a:ea typeface="Meiryo UI" pitchFamily="50" charset="-128"/>
                <a:cs typeface="Meiryo UI" pitchFamily="50" charset="-128"/>
              </a:defRPr>
            </a:lvl1pPr>
            <a:lvl2pPr marL="0" indent="0" algn="l" defTabSz="914400" rtl="0" eaLnBrk="1" latinLnBrk="0" hangingPunct="1">
              <a:spcBef>
                <a:spcPts val="300"/>
              </a:spcBef>
              <a:buFontTx/>
              <a:buNone/>
              <a:defRPr kumimoji="1" sz="2000" kern="1200">
                <a:solidFill>
                  <a:schemeClr val="tx1"/>
                </a:solidFill>
                <a:latin typeface="Meiryo UI" pitchFamily="50" charset="-128"/>
                <a:ea typeface="Meiryo UI" pitchFamily="50" charset="-128"/>
                <a:cs typeface="Meiryo UI" pitchFamily="50" charset="-128"/>
              </a:defRPr>
            </a:lvl2pPr>
            <a:lvl3pPr marL="0" indent="0" algn="l" defTabSz="914400" rtl="0" eaLnBrk="1" latinLnBrk="0" hangingPunct="1">
              <a:spcBef>
                <a:spcPts val="300"/>
              </a:spcBef>
              <a:buFont typeface="Arial" pitchFamily="34" charset="0"/>
              <a:buNone/>
              <a:defRPr kumimoji="1" sz="2000" kern="1200">
                <a:solidFill>
                  <a:schemeClr val="tx1"/>
                </a:solidFill>
                <a:latin typeface="Meiryo UI" pitchFamily="50" charset="-128"/>
                <a:ea typeface="Meiryo UI" pitchFamily="50" charset="-128"/>
                <a:cs typeface="Meiryo UI" pitchFamily="50" charset="-128"/>
              </a:defRPr>
            </a:lvl3pPr>
            <a:lvl4pPr marL="0" indent="0" algn="l" defTabSz="914400" rtl="0" eaLnBrk="1" latinLnBrk="0" hangingPunct="1">
              <a:spcBef>
                <a:spcPts val="300"/>
              </a:spcBef>
              <a:buFont typeface="Arial" pitchFamily="34" charset="0"/>
              <a:buNone/>
              <a:defRPr kumimoji="1" sz="2000" kern="1200">
                <a:solidFill>
                  <a:schemeClr val="tx1"/>
                </a:solidFill>
                <a:latin typeface="Meiryo UI" pitchFamily="50" charset="-128"/>
                <a:ea typeface="Meiryo UI" pitchFamily="50" charset="-128"/>
                <a:cs typeface="Meiryo UI" pitchFamily="50" charset="-128"/>
              </a:defRPr>
            </a:lvl4pPr>
            <a:lvl5pPr marL="0" indent="0" algn="l" defTabSz="914400" rtl="0" eaLnBrk="1" latinLnBrk="0" hangingPunct="1">
              <a:spcBef>
                <a:spcPct val="20000"/>
              </a:spcBef>
              <a:buFont typeface="Arial" pitchFamily="34" charset="0"/>
              <a:buNone/>
              <a:defRPr kumimoji="1" sz="2000" kern="1200">
                <a:solidFill>
                  <a:schemeClr val="tx1"/>
                </a:solidFill>
                <a:latin typeface="HGPｺﾞｼｯｸM" pitchFamily="50" charset="-128"/>
                <a:ea typeface="HGPｺﾞｼｯｸM"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　</a:t>
            </a:r>
            <a:endParaRPr lang="ja-JP" altLang="en-US" dirty="0"/>
          </a:p>
        </p:txBody>
      </p:sp>
      <p:pic>
        <p:nvPicPr>
          <p:cNvPr id="8" name="図 7">
            <a:extLst>
              <a:ext uri="{FF2B5EF4-FFF2-40B4-BE49-F238E27FC236}">
                <a16:creationId xmlns:a16="http://schemas.microsoft.com/office/drawing/2014/main" id="{75543552-F867-4320-A1B7-ECA291A547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58858" y="733265"/>
            <a:ext cx="936000" cy="936000"/>
          </a:xfrm>
          <a:prstGeom prst="ellipse">
            <a:avLst/>
          </a:prstGeom>
        </p:spPr>
      </p:pic>
      <p:cxnSp>
        <p:nvCxnSpPr>
          <p:cNvPr id="9" name="直線コネクタ 8">
            <a:extLst>
              <a:ext uri="{FF2B5EF4-FFF2-40B4-BE49-F238E27FC236}">
                <a16:creationId xmlns:a16="http://schemas.microsoft.com/office/drawing/2014/main" id="{FD38AA8E-A15A-440E-A2AB-05811DE0341A}"/>
              </a:ext>
            </a:extLst>
          </p:cNvPr>
          <p:cNvCxnSpPr>
            <a:cxnSpLocks/>
          </p:cNvCxnSpPr>
          <p:nvPr/>
        </p:nvCxnSpPr>
        <p:spPr>
          <a:xfrm>
            <a:off x="1705140" y="3785724"/>
            <a:ext cx="0" cy="235485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37C270A7-0E63-4531-9CFF-3E8EC5DDC3E6}"/>
              </a:ext>
            </a:extLst>
          </p:cNvPr>
          <p:cNvCxnSpPr>
            <a:cxnSpLocks/>
          </p:cNvCxnSpPr>
          <p:nvPr/>
        </p:nvCxnSpPr>
        <p:spPr>
          <a:xfrm flipH="1">
            <a:off x="1539092" y="6122963"/>
            <a:ext cx="899412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28A947A3-A773-497F-8B51-091F4AA071AE}"/>
              </a:ext>
            </a:extLst>
          </p:cNvPr>
          <p:cNvSpPr txBox="1"/>
          <p:nvPr/>
        </p:nvSpPr>
        <p:spPr>
          <a:xfrm>
            <a:off x="8984062" y="6140583"/>
            <a:ext cx="648071" cy="646331"/>
          </a:xfrm>
          <a:prstGeom prst="rect">
            <a:avLst/>
          </a:prstGeom>
          <a:noFill/>
        </p:spPr>
        <p:txBody>
          <a:bodyPr wrap="square" rtlCol="0">
            <a:spAutoFit/>
          </a:bodyPr>
          <a:lstStyle/>
          <a:p>
            <a:pPr algn="ctr"/>
            <a:r>
              <a:rPr lang="en-US" altLang="ja-JP" b="1" dirty="0"/>
              <a:t>2022</a:t>
            </a:r>
            <a:endParaRPr lang="ja-JP" altLang="en-US" b="1" dirty="0"/>
          </a:p>
        </p:txBody>
      </p:sp>
      <p:sp>
        <p:nvSpPr>
          <p:cNvPr id="12" name="テキスト ボックス 11">
            <a:extLst>
              <a:ext uri="{FF2B5EF4-FFF2-40B4-BE49-F238E27FC236}">
                <a16:creationId xmlns:a16="http://schemas.microsoft.com/office/drawing/2014/main" id="{3713277F-D4A3-41F6-8637-CE4029BAC414}"/>
              </a:ext>
            </a:extLst>
          </p:cNvPr>
          <p:cNvSpPr txBox="1"/>
          <p:nvPr/>
        </p:nvSpPr>
        <p:spPr>
          <a:xfrm>
            <a:off x="1608888" y="6140583"/>
            <a:ext cx="648071" cy="646331"/>
          </a:xfrm>
          <a:prstGeom prst="rect">
            <a:avLst/>
          </a:prstGeom>
          <a:noFill/>
        </p:spPr>
        <p:txBody>
          <a:bodyPr wrap="square" rtlCol="0">
            <a:spAutoFit/>
          </a:bodyPr>
          <a:lstStyle/>
          <a:p>
            <a:pPr algn="ctr"/>
            <a:r>
              <a:rPr lang="en-US" altLang="ja-JP" b="1" dirty="0"/>
              <a:t>2018</a:t>
            </a:r>
            <a:endParaRPr lang="ja-JP" altLang="en-US" b="1" dirty="0"/>
          </a:p>
        </p:txBody>
      </p:sp>
      <p:pic>
        <p:nvPicPr>
          <p:cNvPr id="13" name="図 12">
            <a:extLst>
              <a:ext uri="{FF2B5EF4-FFF2-40B4-BE49-F238E27FC236}">
                <a16:creationId xmlns:a16="http://schemas.microsoft.com/office/drawing/2014/main" id="{626B555C-346C-4ECE-AC9C-72767403176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7028195" y="733265"/>
            <a:ext cx="936000" cy="936000"/>
          </a:xfrm>
          <a:prstGeom prst="ellipse">
            <a:avLst/>
          </a:prstGeom>
        </p:spPr>
      </p:pic>
      <p:sp>
        <p:nvSpPr>
          <p:cNvPr id="14" name="テキスト ボックス 13">
            <a:extLst>
              <a:ext uri="{FF2B5EF4-FFF2-40B4-BE49-F238E27FC236}">
                <a16:creationId xmlns:a16="http://schemas.microsoft.com/office/drawing/2014/main" id="{FFDB405F-C208-4AC6-A471-FA9D317BB01F}"/>
              </a:ext>
            </a:extLst>
          </p:cNvPr>
          <p:cNvSpPr txBox="1"/>
          <p:nvPr/>
        </p:nvSpPr>
        <p:spPr>
          <a:xfrm>
            <a:off x="1239473" y="3464808"/>
            <a:ext cx="1112216" cy="261610"/>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認知率</a:t>
            </a:r>
          </a:p>
        </p:txBody>
      </p:sp>
      <p:pic>
        <p:nvPicPr>
          <p:cNvPr id="16" name="図 15">
            <a:extLst>
              <a:ext uri="{FF2B5EF4-FFF2-40B4-BE49-F238E27FC236}">
                <a16:creationId xmlns:a16="http://schemas.microsoft.com/office/drawing/2014/main" id="{B277DAE6-D56E-45CD-B66E-F9EC6C92E2C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297532" y="733265"/>
            <a:ext cx="936000" cy="936000"/>
          </a:xfrm>
          <a:prstGeom prst="ellipse">
            <a:avLst/>
          </a:prstGeom>
          <a:ln w="28575" cap="sq">
            <a:noFill/>
            <a:prstDash val="solid"/>
            <a:miter lim="800000"/>
          </a:ln>
          <a:effectLst/>
        </p:spPr>
      </p:pic>
      <p:cxnSp>
        <p:nvCxnSpPr>
          <p:cNvPr id="17" name="直線コネクタ 16">
            <a:extLst>
              <a:ext uri="{FF2B5EF4-FFF2-40B4-BE49-F238E27FC236}">
                <a16:creationId xmlns:a16="http://schemas.microsoft.com/office/drawing/2014/main" id="{8B43BC67-9094-41D5-B6E4-6BC6FB3A94DC}"/>
              </a:ext>
            </a:extLst>
          </p:cNvPr>
          <p:cNvCxnSpPr>
            <a:cxnSpLocks/>
            <a:stCxn id="18" idx="2"/>
            <a:endCxn id="119" idx="6"/>
          </p:cNvCxnSpPr>
          <p:nvPr/>
        </p:nvCxnSpPr>
        <p:spPr>
          <a:xfrm flipH="1">
            <a:off x="2657206" y="5347773"/>
            <a:ext cx="1259027" cy="42809"/>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2411F128-FE1E-4A62-8A66-FF633030BB6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50847" y="733265"/>
            <a:ext cx="936000" cy="936000"/>
          </a:xfrm>
          <a:prstGeom prst="ellipse">
            <a:avLst/>
          </a:prstGeom>
        </p:spPr>
      </p:pic>
      <p:pic>
        <p:nvPicPr>
          <p:cNvPr id="27" name="図 26">
            <a:extLst>
              <a:ext uri="{FF2B5EF4-FFF2-40B4-BE49-F238E27FC236}">
                <a16:creationId xmlns:a16="http://schemas.microsoft.com/office/drawing/2014/main" id="{0795F84A-E46A-4563-BC17-DAE1844FB2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20184" y="733265"/>
            <a:ext cx="936000" cy="936000"/>
          </a:xfrm>
          <a:prstGeom prst="ellipse">
            <a:avLst/>
          </a:prstGeom>
        </p:spPr>
      </p:pic>
      <p:sp>
        <p:nvSpPr>
          <p:cNvPr id="44" name="テキスト ボックス 43">
            <a:extLst>
              <a:ext uri="{FF2B5EF4-FFF2-40B4-BE49-F238E27FC236}">
                <a16:creationId xmlns:a16="http://schemas.microsoft.com/office/drawing/2014/main" id="{07707197-721D-42B6-BF47-7419A32964E4}"/>
              </a:ext>
            </a:extLst>
          </p:cNvPr>
          <p:cNvSpPr txBox="1"/>
          <p:nvPr/>
        </p:nvSpPr>
        <p:spPr>
          <a:xfrm>
            <a:off x="2820186" y="5498582"/>
            <a:ext cx="2358980" cy="577081"/>
          </a:xfrm>
          <a:prstGeom prst="rect">
            <a:avLst/>
          </a:prstGeom>
          <a:no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認知率</a:t>
            </a:r>
            <a:r>
              <a:rPr lang="en-US" altLang="ja-JP" sz="1050" dirty="0">
                <a:latin typeface="Meiryo UI" panose="020B0604030504040204" pitchFamily="50" charset="-128"/>
                <a:ea typeface="Meiryo UI" panose="020B0604030504040204" pitchFamily="50" charset="-128"/>
              </a:rPr>
              <a:t>】2019.2</a:t>
            </a:r>
          </a:p>
          <a:p>
            <a:pPr algn="ctr"/>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16.0%</a:t>
            </a:r>
          </a:p>
          <a:p>
            <a:pPr algn="ctr"/>
            <a:r>
              <a:rPr lang="ja-JP" altLang="en-US" sz="1050" dirty="0">
                <a:latin typeface="Meiryo UI" panose="020B0604030504040204" pitchFamily="50" charset="-128"/>
                <a:ea typeface="Meiryo UI" panose="020B0604030504040204" pitchFamily="50" charset="-128"/>
              </a:rPr>
              <a:t>（電通マクロミルインサイト）</a:t>
            </a:r>
            <a:endParaRPr lang="en-US" altLang="ja-JP" sz="105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424986F8-1EAA-4EDC-A0A0-9927C99A098E}"/>
              </a:ext>
            </a:extLst>
          </p:cNvPr>
          <p:cNvSpPr txBox="1"/>
          <p:nvPr/>
        </p:nvSpPr>
        <p:spPr>
          <a:xfrm>
            <a:off x="4328231" y="4339640"/>
            <a:ext cx="1168722" cy="507831"/>
          </a:xfrm>
          <a:prstGeom prst="rect">
            <a:avLst/>
          </a:prstGeom>
          <a:noFill/>
        </p:spPr>
        <p:txBody>
          <a:bodyPr wrap="square" rtlCol="0">
            <a:spAutoFit/>
          </a:bodyPr>
          <a:lstStyle/>
          <a:p>
            <a:pPr algn="ctr"/>
            <a:r>
              <a:rPr lang="en-US" altLang="ja-JP" sz="900" b="1" dirty="0">
                <a:solidFill>
                  <a:srgbClr val="FF5050"/>
                </a:solidFill>
                <a:latin typeface="Meiryo UI" panose="020B0604030504040204" pitchFamily="50" charset="-128"/>
                <a:ea typeface="Meiryo UI" panose="020B0604030504040204" pitchFamily="50" charset="-128"/>
              </a:rPr>
              <a:t>【</a:t>
            </a:r>
            <a:r>
              <a:rPr lang="ja-JP" altLang="en-US" sz="900" b="1" dirty="0">
                <a:solidFill>
                  <a:srgbClr val="FF5050"/>
                </a:solidFill>
                <a:latin typeface="Meiryo UI" panose="020B0604030504040204" pitchFamily="50" charset="-128"/>
                <a:ea typeface="Meiryo UI" panose="020B0604030504040204" pitchFamily="50" charset="-128"/>
              </a:rPr>
              <a:t>認知率</a:t>
            </a:r>
            <a:r>
              <a:rPr lang="en-US" altLang="ja-JP" sz="900" b="1" dirty="0">
                <a:solidFill>
                  <a:srgbClr val="FF5050"/>
                </a:solidFill>
                <a:latin typeface="Meiryo UI" panose="020B0604030504040204" pitchFamily="50" charset="-128"/>
                <a:ea typeface="Meiryo UI" panose="020B0604030504040204" pitchFamily="50" charset="-128"/>
              </a:rPr>
              <a:t>】2019.7</a:t>
            </a:r>
          </a:p>
          <a:p>
            <a:pPr algn="ctr"/>
            <a:r>
              <a:rPr lang="ja-JP" altLang="en-US" sz="900" b="1" dirty="0">
                <a:solidFill>
                  <a:srgbClr val="FF5050"/>
                </a:solidFill>
                <a:latin typeface="Meiryo UI" panose="020B0604030504040204" pitchFamily="50" charset="-128"/>
                <a:ea typeface="Meiryo UI" panose="020B0604030504040204" pitchFamily="50" charset="-128"/>
              </a:rPr>
              <a:t>日野市</a:t>
            </a:r>
            <a:r>
              <a:rPr lang="en-US" altLang="ja-JP" sz="900" b="1" dirty="0">
                <a:solidFill>
                  <a:srgbClr val="FF5050"/>
                </a:solidFill>
                <a:latin typeface="Meiryo UI" panose="020B0604030504040204" pitchFamily="50" charset="-128"/>
                <a:ea typeface="Meiryo UI" panose="020B0604030504040204" pitchFamily="50" charset="-128"/>
              </a:rPr>
              <a:t>29.7%</a:t>
            </a:r>
          </a:p>
          <a:p>
            <a:pPr algn="ctr"/>
            <a:r>
              <a:rPr lang="ja-JP" altLang="en-US" sz="900" b="1" dirty="0">
                <a:solidFill>
                  <a:srgbClr val="FF5050"/>
                </a:solidFill>
                <a:latin typeface="Meiryo UI" panose="020B0604030504040204" pitchFamily="50" charset="-128"/>
                <a:ea typeface="Meiryo UI" panose="020B0604030504040204" pitchFamily="50" charset="-128"/>
              </a:rPr>
              <a:t>（市民意識調査）</a:t>
            </a:r>
            <a:endParaRPr lang="en-US" altLang="ja-JP" sz="900" b="1" dirty="0">
              <a:solidFill>
                <a:srgbClr val="FF5050"/>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2EB6DB1A-E676-4ED2-854F-08960633E834}"/>
              </a:ext>
            </a:extLst>
          </p:cNvPr>
          <p:cNvSpPr txBox="1"/>
          <p:nvPr/>
        </p:nvSpPr>
        <p:spPr>
          <a:xfrm>
            <a:off x="4751598" y="5353921"/>
            <a:ext cx="2358335" cy="577081"/>
          </a:xfrm>
          <a:prstGeom prst="rect">
            <a:avLst/>
          </a:prstGeom>
          <a:no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認知率</a:t>
            </a:r>
            <a:r>
              <a:rPr lang="en-US" altLang="ja-JP" sz="1050" dirty="0">
                <a:latin typeface="Meiryo UI" panose="020B0604030504040204" pitchFamily="50" charset="-128"/>
                <a:ea typeface="Meiryo UI" panose="020B0604030504040204" pitchFamily="50" charset="-128"/>
              </a:rPr>
              <a:t>】2020.2</a:t>
            </a:r>
          </a:p>
          <a:p>
            <a:pPr algn="ctr"/>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29.1%/</a:t>
            </a:r>
            <a:r>
              <a:rPr lang="ja-JP" altLang="en-US" sz="1050" dirty="0">
                <a:latin typeface="Meiryo UI" panose="020B0604030504040204" pitchFamily="50" charset="-128"/>
                <a:ea typeface="Meiryo UI" panose="020B0604030504040204" pitchFamily="50" charset="-128"/>
              </a:rPr>
              <a:t>学生平均</a:t>
            </a:r>
            <a:r>
              <a:rPr lang="en-US" altLang="ja-JP" sz="1050" dirty="0">
                <a:latin typeface="Meiryo UI" panose="020B0604030504040204" pitchFamily="50" charset="-128"/>
                <a:ea typeface="Meiryo UI" panose="020B0604030504040204" pitchFamily="50" charset="-128"/>
              </a:rPr>
              <a:t>45.1</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（電通マクロミルインサイト）</a:t>
            </a:r>
            <a:endParaRPr lang="en-US" altLang="ja-JP" sz="1050" dirty="0">
              <a:latin typeface="Meiryo UI" panose="020B0604030504040204" pitchFamily="50" charset="-128"/>
              <a:ea typeface="Meiryo UI" panose="020B0604030504040204" pitchFamily="50" charset="-128"/>
            </a:endParaRPr>
          </a:p>
        </p:txBody>
      </p:sp>
      <p:grpSp>
        <p:nvGrpSpPr>
          <p:cNvPr id="47" name="グループ化 46">
            <a:extLst>
              <a:ext uri="{FF2B5EF4-FFF2-40B4-BE49-F238E27FC236}">
                <a16:creationId xmlns:a16="http://schemas.microsoft.com/office/drawing/2014/main" id="{A863387A-209C-4071-92ED-0541DDD03820}"/>
              </a:ext>
            </a:extLst>
          </p:cNvPr>
          <p:cNvGrpSpPr/>
          <p:nvPr/>
        </p:nvGrpSpPr>
        <p:grpSpPr>
          <a:xfrm>
            <a:off x="7086066" y="5624773"/>
            <a:ext cx="2042766" cy="400110"/>
            <a:chOff x="8428510" y="3858187"/>
            <a:chExt cx="2042766" cy="400110"/>
          </a:xfrm>
        </p:grpSpPr>
        <p:sp>
          <p:nvSpPr>
            <p:cNvPr id="48" name="テキスト ボックス 47">
              <a:extLst>
                <a:ext uri="{FF2B5EF4-FFF2-40B4-BE49-F238E27FC236}">
                  <a16:creationId xmlns:a16="http://schemas.microsoft.com/office/drawing/2014/main" id="{EAB22E9B-088B-4D46-B1AE-108E56927440}"/>
                </a:ext>
              </a:extLst>
            </p:cNvPr>
            <p:cNvSpPr txBox="1"/>
            <p:nvPr/>
          </p:nvSpPr>
          <p:spPr>
            <a:xfrm>
              <a:off x="8428510" y="3858187"/>
              <a:ext cx="2042766" cy="400110"/>
            </a:xfrm>
            <a:prstGeom prst="rect">
              <a:avLst/>
            </a:prstGeom>
            <a:noFill/>
          </p:spPr>
          <p:txBody>
            <a:bodyPr wrap="square" rtlCol="0">
              <a:spAutoFit/>
            </a:bodyPr>
            <a:lstStyle/>
            <a:p>
              <a:pPr algn="ctr"/>
              <a:r>
                <a:rPr lang="ja-JP" altLang="en-US" sz="1000" b="1" dirty="0">
                  <a:solidFill>
                    <a:srgbClr val="FF5050"/>
                  </a:solidFill>
                  <a:latin typeface="Meiryo UI" panose="020B0604030504040204" pitchFamily="50" charset="-128"/>
                  <a:ea typeface="Meiryo UI" panose="020B0604030504040204" pitchFamily="50" charset="-128"/>
                </a:rPr>
                <a:t>大人の認知率向上が新たな課題に</a:t>
              </a:r>
              <a:endParaRPr lang="en-US" altLang="ja-JP" sz="1000" b="1" dirty="0">
                <a:solidFill>
                  <a:srgbClr val="FF5050"/>
                </a:solidFill>
                <a:latin typeface="Meiryo UI" panose="020B0604030504040204" pitchFamily="50" charset="-128"/>
                <a:ea typeface="Meiryo UI" panose="020B0604030504040204" pitchFamily="50" charset="-128"/>
              </a:endParaRPr>
            </a:p>
            <a:p>
              <a:pPr algn="ctr"/>
              <a:r>
                <a:rPr lang="ja-JP" altLang="en-US" sz="1000" b="1" dirty="0">
                  <a:solidFill>
                    <a:srgbClr val="FF5050"/>
                  </a:solidFill>
                  <a:latin typeface="Meiryo UI" panose="020B0604030504040204" pitchFamily="50" charset="-128"/>
                  <a:ea typeface="Meiryo UI" panose="020B0604030504040204" pitchFamily="50" charset="-128"/>
                </a:rPr>
                <a:t>（</a:t>
              </a:r>
              <a:r>
                <a:rPr lang="en-US" altLang="ja-JP" sz="1000" b="1" dirty="0">
                  <a:solidFill>
                    <a:srgbClr val="FF5050"/>
                  </a:solidFill>
                  <a:latin typeface="Meiryo UI" panose="020B0604030504040204" pitchFamily="50" charset="-128"/>
                  <a:ea typeface="Meiryo UI" panose="020B0604030504040204" pitchFamily="50" charset="-128"/>
                </a:rPr>
                <a:t>1.6</a:t>
              </a:r>
              <a:r>
                <a:rPr lang="ja-JP" altLang="en-US" sz="1000" b="1" dirty="0">
                  <a:solidFill>
                    <a:srgbClr val="FF5050"/>
                  </a:solidFill>
                  <a:latin typeface="Meiryo UI" panose="020B0604030504040204" pitchFamily="50" charset="-128"/>
                  <a:ea typeface="Meiryo UI" panose="020B0604030504040204" pitchFamily="50" charset="-128"/>
                </a:rPr>
                <a:t>倍の開き）</a:t>
              </a:r>
              <a:endParaRPr lang="en-US" altLang="ja-JP" sz="1000" b="1" dirty="0">
                <a:solidFill>
                  <a:srgbClr val="FF5050"/>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35B71EC2-5DDC-42D2-97D7-0961644E7BFE}"/>
                </a:ext>
              </a:extLst>
            </p:cNvPr>
            <p:cNvSpPr/>
            <p:nvPr/>
          </p:nvSpPr>
          <p:spPr>
            <a:xfrm>
              <a:off x="8480814" y="3858187"/>
              <a:ext cx="1946160" cy="388510"/>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2" name="テキスト ボックス 51">
            <a:extLst>
              <a:ext uri="{FF2B5EF4-FFF2-40B4-BE49-F238E27FC236}">
                <a16:creationId xmlns:a16="http://schemas.microsoft.com/office/drawing/2014/main" id="{677F22B9-6209-4A3D-ADB8-7FAADAAD4DE9}"/>
              </a:ext>
            </a:extLst>
          </p:cNvPr>
          <p:cNvSpPr txBox="1"/>
          <p:nvPr/>
        </p:nvSpPr>
        <p:spPr>
          <a:xfrm>
            <a:off x="5951984" y="4020049"/>
            <a:ext cx="1775572" cy="507831"/>
          </a:xfrm>
          <a:prstGeom prst="rect">
            <a:avLst/>
          </a:prstGeom>
          <a:noFill/>
        </p:spPr>
        <p:txBody>
          <a:bodyPr wrap="square" rtlCol="0">
            <a:spAutoFit/>
          </a:bodyPr>
          <a:lstStyle/>
          <a:p>
            <a:pPr algn="ctr"/>
            <a:r>
              <a:rPr lang="en-US" altLang="ja-JP" sz="900" b="1" dirty="0">
                <a:solidFill>
                  <a:srgbClr val="FF5050"/>
                </a:solidFill>
                <a:latin typeface="Meiryo UI" panose="020B0604030504040204" pitchFamily="50" charset="-128"/>
                <a:ea typeface="Meiryo UI" panose="020B0604030504040204" pitchFamily="50" charset="-128"/>
              </a:rPr>
              <a:t>【</a:t>
            </a:r>
            <a:r>
              <a:rPr lang="ja-JP" altLang="en-US" sz="900" b="1" dirty="0">
                <a:solidFill>
                  <a:srgbClr val="FF5050"/>
                </a:solidFill>
                <a:latin typeface="Meiryo UI" panose="020B0604030504040204" pitchFamily="50" charset="-128"/>
                <a:ea typeface="Meiryo UI" panose="020B0604030504040204" pitchFamily="50" charset="-128"/>
              </a:rPr>
              <a:t>認知率</a:t>
            </a:r>
            <a:r>
              <a:rPr lang="en-US" altLang="ja-JP" sz="900" b="1" dirty="0">
                <a:solidFill>
                  <a:srgbClr val="FF5050"/>
                </a:solidFill>
                <a:latin typeface="Meiryo UI" panose="020B0604030504040204" pitchFamily="50" charset="-128"/>
                <a:ea typeface="Meiryo UI" panose="020B0604030504040204" pitchFamily="50" charset="-128"/>
              </a:rPr>
              <a:t>】2020.10</a:t>
            </a:r>
          </a:p>
          <a:p>
            <a:pPr algn="ctr"/>
            <a:r>
              <a:rPr lang="ja-JP" altLang="en-US" sz="900" b="1" dirty="0">
                <a:solidFill>
                  <a:srgbClr val="FF5050"/>
                </a:solidFill>
                <a:latin typeface="Meiryo UI" panose="020B0604030504040204" pitchFamily="50" charset="-128"/>
                <a:ea typeface="Meiryo UI" panose="020B0604030504040204" pitchFamily="50" charset="-128"/>
              </a:rPr>
              <a:t>日野市</a:t>
            </a:r>
            <a:r>
              <a:rPr lang="en-US" altLang="ja-JP" sz="900" b="1" dirty="0">
                <a:solidFill>
                  <a:srgbClr val="FF5050"/>
                </a:solidFill>
                <a:latin typeface="Meiryo UI" panose="020B0604030504040204" pitchFamily="50" charset="-128"/>
                <a:ea typeface="Meiryo UI" panose="020B0604030504040204" pitchFamily="50" charset="-128"/>
              </a:rPr>
              <a:t>44.9%</a:t>
            </a:r>
          </a:p>
          <a:p>
            <a:pPr algn="ctr"/>
            <a:r>
              <a:rPr lang="ja-JP" altLang="en-US" sz="900" b="1" dirty="0">
                <a:solidFill>
                  <a:srgbClr val="FF5050"/>
                </a:solidFill>
                <a:latin typeface="Meiryo UI" panose="020B0604030504040204" pitchFamily="50" charset="-128"/>
                <a:ea typeface="Meiryo UI" panose="020B0604030504040204" pitchFamily="50" charset="-128"/>
              </a:rPr>
              <a:t>（市民意識調査）</a:t>
            </a:r>
            <a:endParaRPr lang="en-US" altLang="ja-JP" sz="900" b="1" dirty="0">
              <a:solidFill>
                <a:srgbClr val="FF5050"/>
              </a:solidFill>
              <a:latin typeface="Meiryo UI" panose="020B0604030504040204" pitchFamily="50" charset="-128"/>
              <a:ea typeface="Meiryo UI" panose="020B0604030504040204" pitchFamily="50" charset="-128"/>
            </a:endParaRPr>
          </a:p>
        </p:txBody>
      </p:sp>
      <p:sp>
        <p:nvSpPr>
          <p:cNvPr id="53" name="矢印: 右 52">
            <a:extLst>
              <a:ext uri="{FF2B5EF4-FFF2-40B4-BE49-F238E27FC236}">
                <a16:creationId xmlns:a16="http://schemas.microsoft.com/office/drawing/2014/main" id="{DB2AC838-F8C4-455A-948C-2BFBF32E985B}"/>
              </a:ext>
            </a:extLst>
          </p:cNvPr>
          <p:cNvSpPr/>
          <p:nvPr/>
        </p:nvSpPr>
        <p:spPr>
          <a:xfrm>
            <a:off x="6891978" y="5706554"/>
            <a:ext cx="201767" cy="224949"/>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テキスト ボックス 53">
            <a:extLst>
              <a:ext uri="{FF2B5EF4-FFF2-40B4-BE49-F238E27FC236}">
                <a16:creationId xmlns:a16="http://schemas.microsoft.com/office/drawing/2014/main" id="{541FA09F-FFE1-437C-96C1-79C6137B6518}"/>
              </a:ext>
            </a:extLst>
          </p:cNvPr>
          <p:cNvSpPr txBox="1"/>
          <p:nvPr/>
        </p:nvSpPr>
        <p:spPr>
          <a:xfrm>
            <a:off x="3452682" y="6140583"/>
            <a:ext cx="648071" cy="646331"/>
          </a:xfrm>
          <a:prstGeom prst="rect">
            <a:avLst/>
          </a:prstGeom>
          <a:noFill/>
        </p:spPr>
        <p:txBody>
          <a:bodyPr wrap="square" rtlCol="0">
            <a:spAutoFit/>
          </a:bodyPr>
          <a:lstStyle/>
          <a:p>
            <a:pPr algn="ctr"/>
            <a:r>
              <a:rPr lang="en-US" altLang="ja-JP" b="1" dirty="0"/>
              <a:t>2019</a:t>
            </a:r>
            <a:endParaRPr lang="ja-JP" altLang="en-US" b="1" dirty="0"/>
          </a:p>
        </p:txBody>
      </p:sp>
      <p:sp>
        <p:nvSpPr>
          <p:cNvPr id="55" name="テキスト ボックス 54">
            <a:extLst>
              <a:ext uri="{FF2B5EF4-FFF2-40B4-BE49-F238E27FC236}">
                <a16:creationId xmlns:a16="http://schemas.microsoft.com/office/drawing/2014/main" id="{1AFEFABE-AE60-491D-B448-90B8BD27369A}"/>
              </a:ext>
            </a:extLst>
          </p:cNvPr>
          <p:cNvSpPr txBox="1"/>
          <p:nvPr/>
        </p:nvSpPr>
        <p:spPr>
          <a:xfrm>
            <a:off x="5296476" y="6140583"/>
            <a:ext cx="648071" cy="646331"/>
          </a:xfrm>
          <a:prstGeom prst="rect">
            <a:avLst/>
          </a:prstGeom>
          <a:noFill/>
        </p:spPr>
        <p:txBody>
          <a:bodyPr wrap="square" rtlCol="0">
            <a:spAutoFit/>
          </a:bodyPr>
          <a:lstStyle/>
          <a:p>
            <a:pPr algn="ctr"/>
            <a:r>
              <a:rPr lang="en-US" altLang="ja-JP" b="1" dirty="0"/>
              <a:t>2020</a:t>
            </a:r>
            <a:endParaRPr lang="ja-JP" altLang="en-US" b="1" dirty="0"/>
          </a:p>
        </p:txBody>
      </p:sp>
      <p:sp>
        <p:nvSpPr>
          <p:cNvPr id="56" name="テキスト ボックス 55">
            <a:extLst>
              <a:ext uri="{FF2B5EF4-FFF2-40B4-BE49-F238E27FC236}">
                <a16:creationId xmlns:a16="http://schemas.microsoft.com/office/drawing/2014/main" id="{D77C0417-2CFE-44F8-A595-3C1238E262E0}"/>
              </a:ext>
            </a:extLst>
          </p:cNvPr>
          <p:cNvSpPr txBox="1"/>
          <p:nvPr/>
        </p:nvSpPr>
        <p:spPr>
          <a:xfrm>
            <a:off x="7140270" y="6140583"/>
            <a:ext cx="648071" cy="646331"/>
          </a:xfrm>
          <a:prstGeom prst="rect">
            <a:avLst/>
          </a:prstGeom>
          <a:noFill/>
        </p:spPr>
        <p:txBody>
          <a:bodyPr wrap="square" rtlCol="0">
            <a:spAutoFit/>
          </a:bodyPr>
          <a:lstStyle/>
          <a:p>
            <a:pPr algn="ctr"/>
            <a:r>
              <a:rPr lang="en-US" altLang="ja-JP" b="1" dirty="0"/>
              <a:t>2021</a:t>
            </a:r>
            <a:endParaRPr lang="ja-JP" altLang="en-US" b="1" dirty="0"/>
          </a:p>
        </p:txBody>
      </p:sp>
      <p:grpSp>
        <p:nvGrpSpPr>
          <p:cNvPr id="68" name="グループ化 67">
            <a:extLst>
              <a:ext uri="{FF2B5EF4-FFF2-40B4-BE49-F238E27FC236}">
                <a16:creationId xmlns:a16="http://schemas.microsoft.com/office/drawing/2014/main" id="{E10DA70C-A5C5-4DAA-A4E6-F3BDE70358B4}"/>
              </a:ext>
            </a:extLst>
          </p:cNvPr>
          <p:cNvGrpSpPr/>
          <p:nvPr/>
        </p:nvGrpSpPr>
        <p:grpSpPr>
          <a:xfrm>
            <a:off x="1678506" y="1741908"/>
            <a:ext cx="1239147" cy="661671"/>
            <a:chOff x="447667" y="2872528"/>
            <a:chExt cx="1239147" cy="661671"/>
          </a:xfrm>
        </p:grpSpPr>
        <p:sp>
          <p:nvSpPr>
            <p:cNvPr id="57" name="テキスト ボックス 56">
              <a:extLst>
                <a:ext uri="{FF2B5EF4-FFF2-40B4-BE49-F238E27FC236}">
                  <a16:creationId xmlns:a16="http://schemas.microsoft.com/office/drawing/2014/main" id="{9C610036-7489-4E61-B201-CF4348E4901A}"/>
                </a:ext>
              </a:extLst>
            </p:cNvPr>
            <p:cNvSpPr txBox="1"/>
            <p:nvPr/>
          </p:nvSpPr>
          <p:spPr>
            <a:xfrm>
              <a:off x="447667" y="2872528"/>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2018.3</a:t>
              </a:r>
            </a:p>
            <a:p>
              <a:pPr algn="ctr"/>
              <a:r>
                <a:rPr lang="ja-JP" altLang="en-US" sz="800" b="1" dirty="0">
                  <a:latin typeface="Meiryo UI" panose="020B0604030504040204" pitchFamily="50" charset="-128"/>
                  <a:ea typeface="Meiryo UI" panose="020B0604030504040204" pitchFamily="50" charset="-128"/>
                </a:rPr>
                <a:t>関東経済局で</a:t>
              </a:r>
              <a:endParaRPr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取組みの講演</a:t>
              </a:r>
              <a:endParaRPr lang="en-US" altLang="ja-JP" sz="800" b="1" dirty="0">
                <a:latin typeface="Meiryo UI" panose="020B0604030504040204" pitchFamily="50" charset="-128"/>
                <a:ea typeface="Meiryo UI" panose="020B0604030504040204" pitchFamily="50" charset="-128"/>
              </a:endParaRPr>
            </a:p>
          </p:txBody>
        </p:sp>
        <p:grpSp>
          <p:nvGrpSpPr>
            <p:cNvPr id="60" name="グループ化 59">
              <a:extLst>
                <a:ext uri="{FF2B5EF4-FFF2-40B4-BE49-F238E27FC236}">
                  <a16:creationId xmlns:a16="http://schemas.microsoft.com/office/drawing/2014/main" id="{12D78EF3-FBE3-424D-BD8D-CD5CC5A9C397}"/>
                </a:ext>
              </a:extLst>
            </p:cNvPr>
            <p:cNvGrpSpPr/>
            <p:nvPr/>
          </p:nvGrpSpPr>
          <p:grpSpPr>
            <a:xfrm>
              <a:off x="945927" y="3301543"/>
              <a:ext cx="232656" cy="232656"/>
              <a:chOff x="872184" y="4156953"/>
              <a:chExt cx="309543" cy="309543"/>
            </a:xfrm>
          </p:grpSpPr>
          <p:sp>
            <p:nvSpPr>
              <p:cNvPr id="58" name="楕円 57">
                <a:extLst>
                  <a:ext uri="{FF2B5EF4-FFF2-40B4-BE49-F238E27FC236}">
                    <a16:creationId xmlns:a16="http://schemas.microsoft.com/office/drawing/2014/main" id="{73212E87-FF29-4662-A4B5-B47A9AEE200A}"/>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9" name="楕円 58">
                <a:extLst>
                  <a:ext uri="{FF2B5EF4-FFF2-40B4-BE49-F238E27FC236}">
                    <a16:creationId xmlns:a16="http://schemas.microsoft.com/office/drawing/2014/main" id="{3C585965-28D5-473E-9623-F7FB64C7C4BA}"/>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85" name="グループ化 84">
            <a:extLst>
              <a:ext uri="{FF2B5EF4-FFF2-40B4-BE49-F238E27FC236}">
                <a16:creationId xmlns:a16="http://schemas.microsoft.com/office/drawing/2014/main" id="{C3DBBABA-6F5C-4F45-99F6-8F0794A9136A}"/>
              </a:ext>
            </a:extLst>
          </p:cNvPr>
          <p:cNvGrpSpPr/>
          <p:nvPr/>
        </p:nvGrpSpPr>
        <p:grpSpPr>
          <a:xfrm>
            <a:off x="3109378" y="1854090"/>
            <a:ext cx="1239147" cy="542373"/>
            <a:chOff x="-1051601" y="3538559"/>
            <a:chExt cx="1239147" cy="542373"/>
          </a:xfrm>
        </p:grpSpPr>
        <p:sp>
          <p:nvSpPr>
            <p:cNvPr id="32" name="テキスト ボックス 31">
              <a:extLst>
                <a:ext uri="{FF2B5EF4-FFF2-40B4-BE49-F238E27FC236}">
                  <a16:creationId xmlns:a16="http://schemas.microsoft.com/office/drawing/2014/main" id="{9C761DE4-326E-4BDA-BD2A-451DA4664355}"/>
                </a:ext>
              </a:extLst>
            </p:cNvPr>
            <p:cNvSpPr txBox="1"/>
            <p:nvPr/>
          </p:nvSpPr>
          <p:spPr>
            <a:xfrm>
              <a:off x="-1051601" y="3538559"/>
              <a:ext cx="1239147"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2019.1-3</a:t>
              </a:r>
            </a:p>
            <a:p>
              <a:pPr algn="ct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ゼミ</a:t>
              </a:r>
              <a:endParaRPr lang="en-US" altLang="ja-JP" sz="800" b="1" dirty="0">
                <a:latin typeface="Meiryo UI" panose="020B0604030504040204" pitchFamily="50" charset="-128"/>
                <a:ea typeface="Meiryo UI" panose="020B0604030504040204" pitchFamily="50" charset="-128"/>
              </a:endParaRPr>
            </a:p>
          </p:txBody>
        </p:sp>
        <p:grpSp>
          <p:nvGrpSpPr>
            <p:cNvPr id="61" name="グループ化 60">
              <a:extLst>
                <a:ext uri="{FF2B5EF4-FFF2-40B4-BE49-F238E27FC236}">
                  <a16:creationId xmlns:a16="http://schemas.microsoft.com/office/drawing/2014/main" id="{0AC0E006-88DE-4F3E-A9DB-0329EE60E97E}"/>
                </a:ext>
              </a:extLst>
            </p:cNvPr>
            <p:cNvGrpSpPr/>
            <p:nvPr/>
          </p:nvGrpSpPr>
          <p:grpSpPr>
            <a:xfrm>
              <a:off x="-548356" y="3848276"/>
              <a:ext cx="232656" cy="232656"/>
              <a:chOff x="872184" y="4156953"/>
              <a:chExt cx="309543" cy="309543"/>
            </a:xfrm>
          </p:grpSpPr>
          <p:sp>
            <p:nvSpPr>
              <p:cNvPr id="62" name="楕円 61">
                <a:extLst>
                  <a:ext uri="{FF2B5EF4-FFF2-40B4-BE49-F238E27FC236}">
                    <a16:creationId xmlns:a16="http://schemas.microsoft.com/office/drawing/2014/main" id="{4B39DCC7-F6C0-4FB9-B676-AB335F0741CB}"/>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3" name="楕円 62">
                <a:extLst>
                  <a:ext uri="{FF2B5EF4-FFF2-40B4-BE49-F238E27FC236}">
                    <a16:creationId xmlns:a16="http://schemas.microsoft.com/office/drawing/2014/main" id="{49375F55-2C7D-4318-A7F6-E281B25E0A48}"/>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69" name="グループ化 68">
            <a:extLst>
              <a:ext uri="{FF2B5EF4-FFF2-40B4-BE49-F238E27FC236}">
                <a16:creationId xmlns:a16="http://schemas.microsoft.com/office/drawing/2014/main" id="{913AD486-C91E-404D-962F-02C8B8FA22B2}"/>
              </a:ext>
            </a:extLst>
          </p:cNvPr>
          <p:cNvGrpSpPr/>
          <p:nvPr/>
        </p:nvGrpSpPr>
        <p:grpSpPr>
          <a:xfrm>
            <a:off x="3575616" y="2253704"/>
            <a:ext cx="1239147" cy="707886"/>
            <a:chOff x="447667" y="3005519"/>
            <a:chExt cx="1239147" cy="707886"/>
          </a:xfrm>
        </p:grpSpPr>
        <p:sp>
          <p:nvSpPr>
            <p:cNvPr id="70" name="テキスト ボックス 69">
              <a:extLst>
                <a:ext uri="{FF2B5EF4-FFF2-40B4-BE49-F238E27FC236}">
                  <a16:creationId xmlns:a16="http://schemas.microsoft.com/office/drawing/2014/main" id="{9F9BBCA2-04E0-406D-BD13-0629CC713DD4}"/>
                </a:ext>
              </a:extLst>
            </p:cNvPr>
            <p:cNvSpPr txBox="1"/>
            <p:nvPr/>
          </p:nvSpPr>
          <p:spPr>
            <a:xfrm>
              <a:off x="447667" y="3005519"/>
              <a:ext cx="1239147" cy="707886"/>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2019.4-</a:t>
              </a:r>
            </a:p>
            <a:p>
              <a:pPr algn="ctr"/>
              <a:r>
                <a:rPr lang="ja-JP" altLang="en-US" sz="800" b="1" dirty="0">
                  <a:latin typeface="Meiryo UI" panose="020B0604030504040204" pitchFamily="50" charset="-128"/>
                  <a:ea typeface="Meiryo UI" panose="020B0604030504040204" pitchFamily="50" charset="-128"/>
                </a:rPr>
                <a:t>八小が</a:t>
              </a:r>
              <a:r>
                <a:rPr lang="en-US" altLang="ja-JP" sz="800" b="1" dirty="0">
                  <a:latin typeface="Meiryo UI" panose="020B0604030504040204" pitchFamily="50" charset="-128"/>
                  <a:ea typeface="Meiryo UI" panose="020B0604030504040204" pitchFamily="50" charset="-128"/>
                </a:rPr>
                <a:t>ESD</a:t>
              </a:r>
              <a:r>
                <a:rPr lang="ja-JP" altLang="en-US" sz="800" b="1" dirty="0">
                  <a:latin typeface="Meiryo UI" panose="020B0604030504040204" pitchFamily="50" charset="-128"/>
                  <a:ea typeface="Meiryo UI" panose="020B0604030504040204" pitchFamily="50" charset="-128"/>
                </a:rPr>
                <a:t>推進校に</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err="1">
                  <a:latin typeface="Meiryo UI" panose="020B0604030504040204" pitchFamily="50" charset="-128"/>
                  <a:ea typeface="Meiryo UI" panose="020B0604030504040204" pitchFamily="50" charset="-128"/>
                </a:rPr>
                <a:t>ひの</a:t>
              </a:r>
              <a:r>
                <a:rPr lang="ja-JP" altLang="en-US" sz="800" b="1" dirty="0">
                  <a:latin typeface="Meiryo UI" panose="020B0604030504040204" pitchFamily="50" charset="-128"/>
                  <a:ea typeface="Meiryo UI" panose="020B0604030504040204" pitchFamily="50" charset="-128"/>
                </a:rPr>
                <a:t>ミラ始動</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71" name="グループ化 70">
              <a:extLst>
                <a:ext uri="{FF2B5EF4-FFF2-40B4-BE49-F238E27FC236}">
                  <a16:creationId xmlns:a16="http://schemas.microsoft.com/office/drawing/2014/main" id="{E97BAAC9-53C7-4DF6-94E8-8A9B27D18803}"/>
                </a:ext>
              </a:extLst>
            </p:cNvPr>
            <p:cNvGrpSpPr/>
            <p:nvPr/>
          </p:nvGrpSpPr>
          <p:grpSpPr>
            <a:xfrm>
              <a:off x="945927" y="3424407"/>
              <a:ext cx="232656" cy="232656"/>
              <a:chOff x="872184" y="4320407"/>
              <a:chExt cx="309543" cy="309542"/>
            </a:xfrm>
          </p:grpSpPr>
          <p:sp>
            <p:nvSpPr>
              <p:cNvPr id="72" name="楕円 71">
                <a:extLst>
                  <a:ext uri="{FF2B5EF4-FFF2-40B4-BE49-F238E27FC236}">
                    <a16:creationId xmlns:a16="http://schemas.microsoft.com/office/drawing/2014/main" id="{A50A6BEE-7C19-4AF3-8FF1-7CB63E114DD7}"/>
                  </a:ext>
                </a:extLst>
              </p:cNvPr>
              <p:cNvSpPr/>
              <p:nvPr/>
            </p:nvSpPr>
            <p:spPr>
              <a:xfrm>
                <a:off x="872184" y="4320407"/>
                <a:ext cx="309543" cy="309542"/>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3" name="楕円 72">
                <a:extLst>
                  <a:ext uri="{FF2B5EF4-FFF2-40B4-BE49-F238E27FC236}">
                    <a16:creationId xmlns:a16="http://schemas.microsoft.com/office/drawing/2014/main" id="{6F4A00D5-147C-463A-99F6-FB1053280FC7}"/>
                  </a:ext>
                </a:extLst>
              </p:cNvPr>
              <p:cNvSpPr/>
              <p:nvPr/>
            </p:nvSpPr>
            <p:spPr>
              <a:xfrm>
                <a:off x="948994" y="4397151"/>
                <a:ext cx="155922"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81" name="テキスト ボックス 80">
            <a:extLst>
              <a:ext uri="{FF2B5EF4-FFF2-40B4-BE49-F238E27FC236}">
                <a16:creationId xmlns:a16="http://schemas.microsoft.com/office/drawing/2014/main" id="{6E2953A8-EFB6-489F-9043-6A619AEF38B9}"/>
              </a:ext>
            </a:extLst>
          </p:cNvPr>
          <p:cNvSpPr txBox="1"/>
          <p:nvPr/>
        </p:nvSpPr>
        <p:spPr>
          <a:xfrm>
            <a:off x="4348525" y="1395327"/>
            <a:ext cx="1239147" cy="33855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solidFill>
                  <a:srgbClr val="FF5050"/>
                </a:solidFill>
                <a:latin typeface="Meiryo UI" panose="020B0604030504040204" pitchFamily="50" charset="-128"/>
                <a:ea typeface="Meiryo UI" panose="020B0604030504040204" pitchFamily="50" charset="-128"/>
              </a:rPr>
              <a:t>2019.7</a:t>
            </a:r>
          </a:p>
          <a:p>
            <a:pPr algn="ctr"/>
            <a:r>
              <a:rPr lang="en-US" altLang="ja-JP" sz="800" b="1" dirty="0">
                <a:solidFill>
                  <a:srgbClr val="FF5050"/>
                </a:solidFill>
                <a:latin typeface="Meiryo UI" panose="020B0604030504040204" pitchFamily="50" charset="-128"/>
                <a:ea typeface="Meiryo UI" panose="020B0604030504040204" pitchFamily="50" charset="-128"/>
              </a:rPr>
              <a:t>SDGs</a:t>
            </a:r>
            <a:r>
              <a:rPr lang="ja-JP" altLang="en-US" sz="800" b="1" dirty="0">
                <a:solidFill>
                  <a:srgbClr val="FF5050"/>
                </a:solidFill>
                <a:latin typeface="Meiryo UI" panose="020B0604030504040204" pitchFamily="50" charset="-128"/>
                <a:ea typeface="Meiryo UI" panose="020B0604030504040204" pitchFamily="50" charset="-128"/>
              </a:rPr>
              <a:t>未来都市選定</a:t>
            </a:r>
            <a:endParaRPr lang="en-US" altLang="ja-JP" sz="800" b="1" dirty="0">
              <a:solidFill>
                <a:srgbClr val="FF5050"/>
              </a:solidFill>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960A10B8-9462-405E-808D-E8BE972F88FD}"/>
              </a:ext>
            </a:extLst>
          </p:cNvPr>
          <p:cNvGrpSpPr/>
          <p:nvPr/>
        </p:nvGrpSpPr>
        <p:grpSpPr>
          <a:xfrm>
            <a:off x="8039806" y="2259614"/>
            <a:ext cx="1239147" cy="665331"/>
            <a:chOff x="-1051601" y="3415601"/>
            <a:chExt cx="1239147" cy="665331"/>
          </a:xfrm>
        </p:grpSpPr>
        <p:sp>
          <p:nvSpPr>
            <p:cNvPr id="87" name="テキスト ボックス 86">
              <a:extLst>
                <a:ext uri="{FF2B5EF4-FFF2-40B4-BE49-F238E27FC236}">
                  <a16:creationId xmlns:a16="http://schemas.microsoft.com/office/drawing/2014/main" id="{FEAC896D-F43A-4F60-A9FF-4D480F3CD31B}"/>
                </a:ext>
              </a:extLst>
            </p:cNvPr>
            <p:cNvSpPr txBox="1"/>
            <p:nvPr/>
          </p:nvSpPr>
          <p:spPr>
            <a:xfrm>
              <a:off x="-1051601" y="3415601"/>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2021.9</a:t>
              </a:r>
            </a:p>
            <a:p>
              <a:pPr algn="ctr"/>
              <a:r>
                <a:rPr lang="ja-JP" altLang="en-US" sz="800" b="1" dirty="0">
                  <a:latin typeface="Meiryo UI" panose="020B0604030504040204" pitchFamily="50" charset="-128"/>
                  <a:ea typeface="Meiryo UI" panose="020B0604030504040204" pitchFamily="50" charset="-128"/>
                </a:rPr>
                <a:t>イオンモールと</a:t>
              </a:r>
              <a:endParaRPr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SDGs WEEK</a:t>
              </a:r>
              <a:r>
                <a:rPr lang="ja-JP" altLang="en-US" sz="800" b="1" dirty="0">
                  <a:latin typeface="Meiryo UI" panose="020B0604030504040204" pitchFamily="50" charset="-128"/>
                  <a:ea typeface="Meiryo UI" panose="020B0604030504040204" pitchFamily="50" charset="-128"/>
                </a:rPr>
                <a:t>実施</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88" name="グループ化 87">
              <a:extLst>
                <a:ext uri="{FF2B5EF4-FFF2-40B4-BE49-F238E27FC236}">
                  <a16:creationId xmlns:a16="http://schemas.microsoft.com/office/drawing/2014/main" id="{CEB12CCA-90FE-4C9B-9F16-56170255B632}"/>
                </a:ext>
              </a:extLst>
            </p:cNvPr>
            <p:cNvGrpSpPr/>
            <p:nvPr/>
          </p:nvGrpSpPr>
          <p:grpSpPr>
            <a:xfrm>
              <a:off x="-548356" y="3848276"/>
              <a:ext cx="232656" cy="232656"/>
              <a:chOff x="872184" y="4156953"/>
              <a:chExt cx="309543" cy="309543"/>
            </a:xfrm>
          </p:grpSpPr>
          <p:sp>
            <p:nvSpPr>
              <p:cNvPr id="89" name="楕円 88">
                <a:extLst>
                  <a:ext uri="{FF2B5EF4-FFF2-40B4-BE49-F238E27FC236}">
                    <a16:creationId xmlns:a16="http://schemas.microsoft.com/office/drawing/2014/main" id="{129F036B-9E6C-4901-B7FB-1B853C42B0EF}"/>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0" name="楕円 89">
                <a:extLst>
                  <a:ext uri="{FF2B5EF4-FFF2-40B4-BE49-F238E27FC236}">
                    <a16:creationId xmlns:a16="http://schemas.microsoft.com/office/drawing/2014/main" id="{AA3D0AEE-3569-4C4B-A7A9-9068ACA57D69}"/>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106" name="グループ化 105">
            <a:extLst>
              <a:ext uri="{FF2B5EF4-FFF2-40B4-BE49-F238E27FC236}">
                <a16:creationId xmlns:a16="http://schemas.microsoft.com/office/drawing/2014/main" id="{65B46467-1AD4-4FF2-903A-8EB6FFCB60CD}"/>
              </a:ext>
            </a:extLst>
          </p:cNvPr>
          <p:cNvGrpSpPr/>
          <p:nvPr/>
        </p:nvGrpSpPr>
        <p:grpSpPr>
          <a:xfrm>
            <a:off x="5519937" y="2770198"/>
            <a:ext cx="1239147" cy="643618"/>
            <a:chOff x="447667" y="2890581"/>
            <a:chExt cx="1239147" cy="643618"/>
          </a:xfrm>
        </p:grpSpPr>
        <p:sp>
          <p:nvSpPr>
            <p:cNvPr id="107" name="テキスト ボックス 106">
              <a:extLst>
                <a:ext uri="{FF2B5EF4-FFF2-40B4-BE49-F238E27FC236}">
                  <a16:creationId xmlns:a16="http://schemas.microsoft.com/office/drawing/2014/main" id="{1262C53A-274D-4DDC-B10B-172C0DCA9A16}"/>
                </a:ext>
              </a:extLst>
            </p:cNvPr>
            <p:cNvSpPr txBox="1"/>
            <p:nvPr/>
          </p:nvSpPr>
          <p:spPr>
            <a:xfrm>
              <a:off x="447667" y="2890581"/>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2020.4</a:t>
              </a:r>
            </a:p>
            <a:p>
              <a:pPr algn="ctr"/>
              <a:r>
                <a:rPr lang="ja-JP" altLang="en-US" sz="800" b="1" dirty="0">
                  <a:latin typeface="Meiryo UI" panose="020B0604030504040204" pitchFamily="50" charset="-128"/>
                  <a:ea typeface="Meiryo UI" panose="020B0604030504040204" pitchFamily="50" charset="-128"/>
                </a:rPr>
                <a:t>新可燃＆</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プラ施設稼働</a:t>
              </a:r>
              <a:endParaRPr lang="en-US" altLang="ja-JP" sz="800" b="1" dirty="0">
                <a:latin typeface="Meiryo UI" panose="020B0604030504040204" pitchFamily="50" charset="-128"/>
                <a:ea typeface="Meiryo UI" panose="020B0604030504040204" pitchFamily="50" charset="-128"/>
              </a:endParaRPr>
            </a:p>
          </p:txBody>
        </p:sp>
        <p:grpSp>
          <p:nvGrpSpPr>
            <p:cNvPr id="108" name="グループ化 107">
              <a:extLst>
                <a:ext uri="{FF2B5EF4-FFF2-40B4-BE49-F238E27FC236}">
                  <a16:creationId xmlns:a16="http://schemas.microsoft.com/office/drawing/2014/main" id="{CB5BD88C-5D18-4581-A836-68DAAF0FDEC8}"/>
                </a:ext>
              </a:extLst>
            </p:cNvPr>
            <p:cNvGrpSpPr/>
            <p:nvPr/>
          </p:nvGrpSpPr>
          <p:grpSpPr>
            <a:xfrm>
              <a:off x="945927" y="3301543"/>
              <a:ext cx="232656" cy="232656"/>
              <a:chOff x="872184" y="4156953"/>
              <a:chExt cx="309543" cy="309543"/>
            </a:xfrm>
          </p:grpSpPr>
          <p:sp>
            <p:nvSpPr>
              <p:cNvPr id="109" name="楕円 108">
                <a:extLst>
                  <a:ext uri="{FF2B5EF4-FFF2-40B4-BE49-F238E27FC236}">
                    <a16:creationId xmlns:a16="http://schemas.microsoft.com/office/drawing/2014/main" id="{47A015F6-F443-4087-9346-2A41E8C6FF4B}"/>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0" name="楕円 109">
                <a:extLst>
                  <a:ext uri="{FF2B5EF4-FFF2-40B4-BE49-F238E27FC236}">
                    <a16:creationId xmlns:a16="http://schemas.microsoft.com/office/drawing/2014/main" id="{E960DB4C-B60E-4648-B89E-9DD5E28294A7}"/>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112" name="テキスト ボックス 111">
            <a:extLst>
              <a:ext uri="{FF2B5EF4-FFF2-40B4-BE49-F238E27FC236}">
                <a16:creationId xmlns:a16="http://schemas.microsoft.com/office/drawing/2014/main" id="{B0003F10-A6C9-4486-A375-461EF3CEA8EE}"/>
              </a:ext>
            </a:extLst>
          </p:cNvPr>
          <p:cNvSpPr txBox="1"/>
          <p:nvPr/>
        </p:nvSpPr>
        <p:spPr>
          <a:xfrm>
            <a:off x="6954242" y="4754098"/>
            <a:ext cx="1856551" cy="577081"/>
          </a:xfrm>
          <a:prstGeom prst="rect">
            <a:avLst/>
          </a:prstGeom>
          <a:no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認知率</a:t>
            </a:r>
            <a:r>
              <a:rPr lang="en-US" altLang="ja-JP" sz="1050" dirty="0">
                <a:latin typeface="Meiryo UI" panose="020B0604030504040204" pitchFamily="50" charset="-128"/>
                <a:ea typeface="Meiryo UI" panose="020B0604030504040204" pitchFamily="50" charset="-128"/>
              </a:rPr>
              <a:t>】2021.1</a:t>
            </a:r>
          </a:p>
          <a:p>
            <a:pPr algn="ctr"/>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54.2%</a:t>
            </a:r>
          </a:p>
          <a:p>
            <a:pPr algn="ctr"/>
            <a:r>
              <a:rPr lang="ja-JP" altLang="en-US" sz="1050" dirty="0">
                <a:latin typeface="Meiryo UI" panose="020B0604030504040204" pitchFamily="50" charset="-128"/>
                <a:ea typeface="Meiryo UI" panose="020B0604030504040204" pitchFamily="50" charset="-128"/>
              </a:rPr>
              <a:t>（電通マクロミルインサイト）</a:t>
            </a:r>
            <a:endParaRPr lang="en-US" altLang="ja-JP" sz="1050" dirty="0">
              <a:latin typeface="Meiryo UI" panose="020B0604030504040204" pitchFamily="50" charset="-128"/>
              <a:ea typeface="Meiryo UI" panose="020B0604030504040204" pitchFamily="50" charset="-128"/>
            </a:endParaRPr>
          </a:p>
        </p:txBody>
      </p:sp>
      <p:grpSp>
        <p:nvGrpSpPr>
          <p:cNvPr id="113" name="グループ化 112">
            <a:extLst>
              <a:ext uri="{FF2B5EF4-FFF2-40B4-BE49-F238E27FC236}">
                <a16:creationId xmlns:a16="http://schemas.microsoft.com/office/drawing/2014/main" id="{4811905B-95DE-4909-9015-6680C4B96A95}"/>
              </a:ext>
            </a:extLst>
          </p:cNvPr>
          <p:cNvGrpSpPr/>
          <p:nvPr/>
        </p:nvGrpSpPr>
        <p:grpSpPr>
          <a:xfrm>
            <a:off x="5519937" y="2114772"/>
            <a:ext cx="1239147" cy="661671"/>
            <a:chOff x="447667" y="2872528"/>
            <a:chExt cx="1239147" cy="661671"/>
          </a:xfrm>
        </p:grpSpPr>
        <p:sp>
          <p:nvSpPr>
            <p:cNvPr id="114" name="テキスト ボックス 113">
              <a:extLst>
                <a:ext uri="{FF2B5EF4-FFF2-40B4-BE49-F238E27FC236}">
                  <a16:creationId xmlns:a16="http://schemas.microsoft.com/office/drawing/2014/main" id="{CCEDFD3D-DDBC-44A7-BEC0-AD4C99B23CC3}"/>
                </a:ext>
              </a:extLst>
            </p:cNvPr>
            <p:cNvSpPr txBox="1"/>
            <p:nvPr/>
          </p:nvSpPr>
          <p:spPr>
            <a:xfrm>
              <a:off x="447667" y="2872528"/>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2020.4</a:t>
              </a:r>
              <a:r>
                <a:rPr lang="ja-JP" altLang="en-US" sz="800" b="1" dirty="0">
                  <a:latin typeface="Meiryo UI" panose="020B0604030504040204" pitchFamily="50" charset="-128"/>
                  <a:ea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小学校の教科書で</a:t>
              </a:r>
              <a:endParaRPr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が盛り込まれる</a:t>
              </a:r>
              <a:endParaRPr lang="en-US" altLang="ja-JP" sz="800" b="1" dirty="0">
                <a:latin typeface="Meiryo UI" panose="020B0604030504040204" pitchFamily="50" charset="-128"/>
                <a:ea typeface="Meiryo UI" panose="020B0604030504040204" pitchFamily="50" charset="-128"/>
              </a:endParaRPr>
            </a:p>
          </p:txBody>
        </p:sp>
        <p:grpSp>
          <p:nvGrpSpPr>
            <p:cNvPr id="115" name="グループ化 114">
              <a:extLst>
                <a:ext uri="{FF2B5EF4-FFF2-40B4-BE49-F238E27FC236}">
                  <a16:creationId xmlns:a16="http://schemas.microsoft.com/office/drawing/2014/main" id="{A8DF3E4E-A836-4C13-A006-9680088822EE}"/>
                </a:ext>
              </a:extLst>
            </p:cNvPr>
            <p:cNvGrpSpPr/>
            <p:nvPr/>
          </p:nvGrpSpPr>
          <p:grpSpPr>
            <a:xfrm>
              <a:off x="945927" y="3301543"/>
              <a:ext cx="232656" cy="232656"/>
              <a:chOff x="872184" y="4156953"/>
              <a:chExt cx="309543" cy="309543"/>
            </a:xfrm>
          </p:grpSpPr>
          <p:sp>
            <p:nvSpPr>
              <p:cNvPr id="116" name="楕円 115">
                <a:extLst>
                  <a:ext uri="{FF2B5EF4-FFF2-40B4-BE49-F238E27FC236}">
                    <a16:creationId xmlns:a16="http://schemas.microsoft.com/office/drawing/2014/main" id="{9D6D9C54-C924-4D14-9031-E54CC8511DB1}"/>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7" name="楕円 116">
                <a:extLst>
                  <a:ext uri="{FF2B5EF4-FFF2-40B4-BE49-F238E27FC236}">
                    <a16:creationId xmlns:a16="http://schemas.microsoft.com/office/drawing/2014/main" id="{B77A271D-6C1E-44E4-9603-DC5352D48BF1}"/>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119" name="楕円 118">
            <a:extLst>
              <a:ext uri="{FF2B5EF4-FFF2-40B4-BE49-F238E27FC236}">
                <a16:creationId xmlns:a16="http://schemas.microsoft.com/office/drawing/2014/main" id="{CE9E0115-1466-443C-9A1A-3D1105B4740C}"/>
              </a:ext>
            </a:extLst>
          </p:cNvPr>
          <p:cNvSpPr/>
          <p:nvPr/>
        </p:nvSpPr>
        <p:spPr>
          <a:xfrm>
            <a:off x="2441205" y="5282581"/>
            <a:ext cx="216000" cy="216000"/>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0" name="テキスト ボックス 119">
            <a:extLst>
              <a:ext uri="{FF2B5EF4-FFF2-40B4-BE49-F238E27FC236}">
                <a16:creationId xmlns:a16="http://schemas.microsoft.com/office/drawing/2014/main" id="{041FD799-9C2D-44D0-B259-89ECC9FB7994}"/>
              </a:ext>
            </a:extLst>
          </p:cNvPr>
          <p:cNvSpPr txBox="1"/>
          <p:nvPr/>
        </p:nvSpPr>
        <p:spPr>
          <a:xfrm>
            <a:off x="1364681" y="5490418"/>
            <a:ext cx="2358980" cy="577081"/>
          </a:xfrm>
          <a:prstGeom prst="rect">
            <a:avLst/>
          </a:prstGeom>
          <a:no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認知率</a:t>
            </a:r>
            <a:r>
              <a:rPr lang="en-US" altLang="ja-JP" sz="1050" dirty="0">
                <a:latin typeface="Meiryo UI" panose="020B0604030504040204" pitchFamily="50" charset="-128"/>
                <a:ea typeface="Meiryo UI" panose="020B0604030504040204" pitchFamily="50" charset="-128"/>
              </a:rPr>
              <a:t>】2018.2</a:t>
            </a:r>
          </a:p>
          <a:p>
            <a:pPr algn="ctr"/>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14.8%</a:t>
            </a:r>
          </a:p>
          <a:p>
            <a:pPr algn="ctr"/>
            <a:r>
              <a:rPr lang="ja-JP" altLang="en-US" sz="1050" dirty="0">
                <a:latin typeface="Meiryo UI" panose="020B0604030504040204" pitchFamily="50" charset="-128"/>
                <a:ea typeface="Meiryo UI" panose="020B0604030504040204" pitchFamily="50" charset="-128"/>
              </a:rPr>
              <a:t>（電通マクロミルインサイト）</a:t>
            </a:r>
            <a:endParaRPr lang="en-US" altLang="ja-JP" sz="1050" dirty="0">
              <a:latin typeface="Meiryo UI" panose="020B0604030504040204" pitchFamily="50" charset="-128"/>
              <a:ea typeface="Meiryo UI" panose="020B0604030504040204" pitchFamily="50" charset="-128"/>
            </a:endParaRPr>
          </a:p>
        </p:txBody>
      </p:sp>
      <p:cxnSp>
        <p:nvCxnSpPr>
          <p:cNvPr id="126" name="直線コネクタ 125">
            <a:extLst>
              <a:ext uri="{FF2B5EF4-FFF2-40B4-BE49-F238E27FC236}">
                <a16:creationId xmlns:a16="http://schemas.microsoft.com/office/drawing/2014/main" id="{0B7C1949-CA0B-4CE6-8DE4-09C789E72F85}"/>
              </a:ext>
            </a:extLst>
          </p:cNvPr>
          <p:cNvCxnSpPr>
            <a:cxnSpLocks/>
            <a:stCxn id="125" idx="2"/>
            <a:endCxn id="18" idx="2"/>
          </p:cNvCxnSpPr>
          <p:nvPr/>
        </p:nvCxnSpPr>
        <p:spPr>
          <a:xfrm flipH="1">
            <a:off x="3916232" y="5121200"/>
            <a:ext cx="1911946" cy="226572"/>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B3EDE93C-EEBC-4F2D-B726-1D475FAE14FD}"/>
              </a:ext>
            </a:extLst>
          </p:cNvPr>
          <p:cNvSpPr/>
          <p:nvPr/>
        </p:nvSpPr>
        <p:spPr>
          <a:xfrm>
            <a:off x="3916232" y="5239772"/>
            <a:ext cx="216000" cy="216000"/>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6" name="テキスト ボックス 135">
            <a:extLst>
              <a:ext uri="{FF2B5EF4-FFF2-40B4-BE49-F238E27FC236}">
                <a16:creationId xmlns:a16="http://schemas.microsoft.com/office/drawing/2014/main" id="{D8BF9FEA-82AD-4B37-A8D3-9C0FAFBCC953}"/>
              </a:ext>
            </a:extLst>
          </p:cNvPr>
          <p:cNvSpPr txBox="1"/>
          <p:nvPr/>
        </p:nvSpPr>
        <p:spPr>
          <a:xfrm>
            <a:off x="8571668" y="4175396"/>
            <a:ext cx="1856551" cy="577081"/>
          </a:xfrm>
          <a:prstGeom prst="rect">
            <a:avLst/>
          </a:prstGeom>
          <a:noFill/>
        </p:spPr>
        <p:txBody>
          <a:bodyPr wrap="square" rtlCol="0">
            <a:spAutoFit/>
          </a:bodyPr>
          <a:lstStyle/>
          <a:p>
            <a:pPr algn="ct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認知率</a:t>
            </a:r>
            <a:r>
              <a:rPr lang="en-US" altLang="ja-JP" sz="1050" dirty="0">
                <a:latin typeface="Meiryo UI" panose="020B0604030504040204" pitchFamily="50" charset="-128"/>
                <a:ea typeface="Meiryo UI" panose="020B0604030504040204" pitchFamily="50" charset="-128"/>
              </a:rPr>
              <a:t>】2022.1</a:t>
            </a:r>
          </a:p>
          <a:p>
            <a:pPr algn="ctr"/>
            <a:r>
              <a:rPr lang="ja-JP" altLang="en-US" sz="1050" dirty="0">
                <a:latin typeface="Meiryo UI" panose="020B0604030504040204" pitchFamily="50" charset="-128"/>
                <a:ea typeface="Meiryo UI" panose="020B0604030504040204" pitchFamily="50" charset="-128"/>
              </a:rPr>
              <a:t>全国平均</a:t>
            </a:r>
            <a:r>
              <a:rPr lang="en-US" altLang="ja-JP" sz="1050" dirty="0">
                <a:latin typeface="Meiryo UI" panose="020B0604030504040204" pitchFamily="50" charset="-128"/>
                <a:ea typeface="Meiryo UI" panose="020B0604030504040204" pitchFamily="50" charset="-128"/>
              </a:rPr>
              <a:t>86.0%</a:t>
            </a:r>
          </a:p>
          <a:p>
            <a:pPr algn="ctr"/>
            <a:r>
              <a:rPr lang="ja-JP" altLang="en-US" sz="1050" dirty="0">
                <a:latin typeface="Meiryo UI" panose="020B0604030504040204" pitchFamily="50" charset="-128"/>
                <a:ea typeface="Meiryo UI" panose="020B0604030504040204" pitchFamily="50" charset="-128"/>
              </a:rPr>
              <a:t>（電通マクロミルインサイト）</a:t>
            </a:r>
            <a:endParaRPr lang="en-US" altLang="ja-JP" sz="1050" dirty="0">
              <a:latin typeface="Meiryo UI" panose="020B0604030504040204" pitchFamily="50" charset="-128"/>
              <a:ea typeface="Meiryo UI" panose="020B0604030504040204" pitchFamily="50" charset="-128"/>
            </a:endParaRPr>
          </a:p>
        </p:txBody>
      </p:sp>
      <p:sp>
        <p:nvSpPr>
          <p:cNvPr id="138" name="楕円 137">
            <a:extLst>
              <a:ext uri="{FF2B5EF4-FFF2-40B4-BE49-F238E27FC236}">
                <a16:creationId xmlns:a16="http://schemas.microsoft.com/office/drawing/2014/main" id="{9CF00670-C913-46BF-A911-07DE080E9776}"/>
              </a:ext>
            </a:extLst>
          </p:cNvPr>
          <p:cNvSpPr/>
          <p:nvPr/>
        </p:nvSpPr>
        <p:spPr>
          <a:xfrm>
            <a:off x="9391942" y="3886282"/>
            <a:ext cx="216000" cy="216000"/>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39" name="直線コネクタ 138">
            <a:extLst>
              <a:ext uri="{FF2B5EF4-FFF2-40B4-BE49-F238E27FC236}">
                <a16:creationId xmlns:a16="http://schemas.microsoft.com/office/drawing/2014/main" id="{97266A75-5DF0-4D66-89A0-1A2546526982}"/>
              </a:ext>
            </a:extLst>
          </p:cNvPr>
          <p:cNvCxnSpPr>
            <a:cxnSpLocks/>
            <a:stCxn id="137" idx="7"/>
            <a:endCxn id="125" idx="3"/>
          </p:cNvCxnSpPr>
          <p:nvPr/>
        </p:nvCxnSpPr>
        <p:spPr>
          <a:xfrm flipH="1">
            <a:off x="5859810" y="4475636"/>
            <a:ext cx="2064334" cy="721933"/>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25" name="楕円 124">
            <a:extLst>
              <a:ext uri="{FF2B5EF4-FFF2-40B4-BE49-F238E27FC236}">
                <a16:creationId xmlns:a16="http://schemas.microsoft.com/office/drawing/2014/main" id="{AD373463-0B7C-481C-A243-2192D245D1AB}"/>
              </a:ext>
            </a:extLst>
          </p:cNvPr>
          <p:cNvSpPr/>
          <p:nvPr/>
        </p:nvSpPr>
        <p:spPr>
          <a:xfrm>
            <a:off x="5828178" y="5013200"/>
            <a:ext cx="216000" cy="216000"/>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42" name="直線コネクタ 141">
            <a:extLst>
              <a:ext uri="{FF2B5EF4-FFF2-40B4-BE49-F238E27FC236}">
                <a16:creationId xmlns:a16="http://schemas.microsoft.com/office/drawing/2014/main" id="{05EFA69B-B50A-4628-8C8B-C1298DAE374B}"/>
              </a:ext>
            </a:extLst>
          </p:cNvPr>
          <p:cNvCxnSpPr>
            <a:cxnSpLocks/>
            <a:stCxn id="138" idx="2"/>
            <a:endCxn id="137" idx="7"/>
          </p:cNvCxnSpPr>
          <p:nvPr/>
        </p:nvCxnSpPr>
        <p:spPr>
          <a:xfrm flipH="1">
            <a:off x="7924144" y="3994283"/>
            <a:ext cx="1467798" cy="481353"/>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37" name="楕円 136">
            <a:extLst>
              <a:ext uri="{FF2B5EF4-FFF2-40B4-BE49-F238E27FC236}">
                <a16:creationId xmlns:a16="http://schemas.microsoft.com/office/drawing/2014/main" id="{E063086C-C5CD-4756-BCC1-AF1EA81694BC}"/>
              </a:ext>
            </a:extLst>
          </p:cNvPr>
          <p:cNvSpPr/>
          <p:nvPr/>
        </p:nvSpPr>
        <p:spPr>
          <a:xfrm>
            <a:off x="7739776" y="4444003"/>
            <a:ext cx="216000" cy="216000"/>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73" name="直線コネクタ 172">
            <a:extLst>
              <a:ext uri="{FF2B5EF4-FFF2-40B4-BE49-F238E27FC236}">
                <a16:creationId xmlns:a16="http://schemas.microsoft.com/office/drawing/2014/main" id="{158623B0-ABF6-43F1-88CE-D1B9E0FFBD1E}"/>
              </a:ext>
            </a:extLst>
          </p:cNvPr>
          <p:cNvCxnSpPr>
            <a:cxnSpLocks/>
            <a:stCxn id="172" idx="2"/>
            <a:endCxn id="171" idx="2"/>
          </p:cNvCxnSpPr>
          <p:nvPr/>
        </p:nvCxnSpPr>
        <p:spPr>
          <a:xfrm flipH="1">
            <a:off x="4814762" y="4660004"/>
            <a:ext cx="1988698" cy="349115"/>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71" name="楕円 170">
            <a:extLst>
              <a:ext uri="{FF2B5EF4-FFF2-40B4-BE49-F238E27FC236}">
                <a16:creationId xmlns:a16="http://schemas.microsoft.com/office/drawing/2014/main" id="{392762F8-5214-4B96-9777-D344A47D609B}"/>
              </a:ext>
            </a:extLst>
          </p:cNvPr>
          <p:cNvSpPr/>
          <p:nvPr/>
        </p:nvSpPr>
        <p:spPr>
          <a:xfrm>
            <a:off x="4814762" y="4901118"/>
            <a:ext cx="216000" cy="216000"/>
          </a:xfrm>
          <a:prstGeom prst="ellipse">
            <a:avLst/>
          </a:prstGeom>
          <a:solidFill>
            <a:srgbClr val="FF5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86" name="グループ化 185">
            <a:extLst>
              <a:ext uri="{FF2B5EF4-FFF2-40B4-BE49-F238E27FC236}">
                <a16:creationId xmlns:a16="http://schemas.microsoft.com/office/drawing/2014/main" id="{77DCDEA4-0352-4CF3-95E4-5069028BFB83}"/>
              </a:ext>
            </a:extLst>
          </p:cNvPr>
          <p:cNvGrpSpPr/>
          <p:nvPr/>
        </p:nvGrpSpPr>
        <p:grpSpPr>
          <a:xfrm>
            <a:off x="9609382" y="2846653"/>
            <a:ext cx="1239147" cy="517958"/>
            <a:chOff x="-1051601" y="3562974"/>
            <a:chExt cx="1239147" cy="517958"/>
          </a:xfrm>
        </p:grpSpPr>
        <p:sp>
          <p:nvSpPr>
            <p:cNvPr id="187" name="テキスト ボックス 186">
              <a:extLst>
                <a:ext uri="{FF2B5EF4-FFF2-40B4-BE49-F238E27FC236}">
                  <a16:creationId xmlns:a16="http://schemas.microsoft.com/office/drawing/2014/main" id="{47857422-5AA8-4B9E-A592-ACC9DD240DA0}"/>
                </a:ext>
              </a:extLst>
            </p:cNvPr>
            <p:cNvSpPr txBox="1"/>
            <p:nvPr/>
          </p:nvSpPr>
          <p:spPr>
            <a:xfrm>
              <a:off x="-1051601" y="3562974"/>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2022.11</a:t>
              </a:r>
            </a:p>
            <a:p>
              <a:pPr algn="ctr"/>
              <a:r>
                <a:rPr lang="ja-JP" altLang="en-US" sz="800" b="1" dirty="0">
                  <a:latin typeface="Meiryo UI" panose="020B0604030504040204" pitchFamily="50" charset="-128"/>
                  <a:ea typeface="Meiryo UI" panose="020B0604030504040204" pitchFamily="50" charset="-128"/>
                </a:rPr>
                <a:t>気候非常事態宣言</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188" name="グループ化 187">
              <a:extLst>
                <a:ext uri="{FF2B5EF4-FFF2-40B4-BE49-F238E27FC236}">
                  <a16:creationId xmlns:a16="http://schemas.microsoft.com/office/drawing/2014/main" id="{8BE9601D-6101-4A5C-854E-55A5ACD41D2A}"/>
                </a:ext>
              </a:extLst>
            </p:cNvPr>
            <p:cNvGrpSpPr/>
            <p:nvPr/>
          </p:nvGrpSpPr>
          <p:grpSpPr>
            <a:xfrm>
              <a:off x="-548356" y="3848276"/>
              <a:ext cx="232656" cy="232656"/>
              <a:chOff x="872184" y="4156953"/>
              <a:chExt cx="309543" cy="309543"/>
            </a:xfrm>
          </p:grpSpPr>
          <p:sp>
            <p:nvSpPr>
              <p:cNvPr id="189" name="楕円 188">
                <a:extLst>
                  <a:ext uri="{FF2B5EF4-FFF2-40B4-BE49-F238E27FC236}">
                    <a16:creationId xmlns:a16="http://schemas.microsoft.com/office/drawing/2014/main" id="{7F2B1B3D-3404-4072-A568-F4CD1520CA39}"/>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0" name="楕円 189">
                <a:extLst>
                  <a:ext uri="{FF2B5EF4-FFF2-40B4-BE49-F238E27FC236}">
                    <a16:creationId xmlns:a16="http://schemas.microsoft.com/office/drawing/2014/main" id="{B543D40D-0948-41DA-AD8F-B9C10D331A25}"/>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191" name="グループ化 190">
            <a:extLst>
              <a:ext uri="{FF2B5EF4-FFF2-40B4-BE49-F238E27FC236}">
                <a16:creationId xmlns:a16="http://schemas.microsoft.com/office/drawing/2014/main" id="{131DFE9F-F638-4B74-BF65-B90FA7AA763C}"/>
              </a:ext>
            </a:extLst>
          </p:cNvPr>
          <p:cNvGrpSpPr/>
          <p:nvPr/>
        </p:nvGrpSpPr>
        <p:grpSpPr>
          <a:xfrm>
            <a:off x="6918186" y="1734194"/>
            <a:ext cx="1239147" cy="643214"/>
            <a:chOff x="-1051601" y="3437718"/>
            <a:chExt cx="1239147" cy="643214"/>
          </a:xfrm>
        </p:grpSpPr>
        <p:sp>
          <p:nvSpPr>
            <p:cNvPr id="192" name="テキスト ボックス 191">
              <a:extLst>
                <a:ext uri="{FF2B5EF4-FFF2-40B4-BE49-F238E27FC236}">
                  <a16:creationId xmlns:a16="http://schemas.microsoft.com/office/drawing/2014/main" id="{DA12EE76-2E2F-45A0-8DB4-8CC2D8293478}"/>
                </a:ext>
              </a:extLst>
            </p:cNvPr>
            <p:cNvSpPr txBox="1"/>
            <p:nvPr/>
          </p:nvSpPr>
          <p:spPr>
            <a:xfrm>
              <a:off x="-1051601" y="3437718"/>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2020.12</a:t>
              </a:r>
            </a:p>
            <a:p>
              <a:pPr algn="ctr"/>
              <a:r>
                <a:rPr lang="ja-JP" altLang="en-US" sz="800" b="1" dirty="0">
                  <a:latin typeface="Meiryo UI" panose="020B0604030504040204" pitchFamily="50" charset="-128"/>
                  <a:ea typeface="Meiryo UI" panose="020B0604030504040204" pitchFamily="50" charset="-128"/>
                </a:rPr>
                <a:t>三井住友海上</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と包括協定</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193" name="グループ化 192">
              <a:extLst>
                <a:ext uri="{FF2B5EF4-FFF2-40B4-BE49-F238E27FC236}">
                  <a16:creationId xmlns:a16="http://schemas.microsoft.com/office/drawing/2014/main" id="{395495B4-6006-4E3B-8E0A-72B04506D822}"/>
                </a:ext>
              </a:extLst>
            </p:cNvPr>
            <p:cNvGrpSpPr/>
            <p:nvPr/>
          </p:nvGrpSpPr>
          <p:grpSpPr>
            <a:xfrm>
              <a:off x="-548356" y="3848276"/>
              <a:ext cx="232656" cy="232656"/>
              <a:chOff x="872184" y="4156953"/>
              <a:chExt cx="309543" cy="309543"/>
            </a:xfrm>
          </p:grpSpPr>
          <p:sp>
            <p:nvSpPr>
              <p:cNvPr id="194" name="楕円 193">
                <a:extLst>
                  <a:ext uri="{FF2B5EF4-FFF2-40B4-BE49-F238E27FC236}">
                    <a16:creationId xmlns:a16="http://schemas.microsoft.com/office/drawing/2014/main" id="{5B491C9C-ACBC-4B37-B774-761784F018DD}"/>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5" name="楕円 194">
                <a:extLst>
                  <a:ext uri="{FF2B5EF4-FFF2-40B4-BE49-F238E27FC236}">
                    <a16:creationId xmlns:a16="http://schemas.microsoft.com/office/drawing/2014/main" id="{B855A875-5CB9-4CA1-B838-FF6E57FE95F6}"/>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196" name="グループ化 195">
            <a:extLst>
              <a:ext uri="{FF2B5EF4-FFF2-40B4-BE49-F238E27FC236}">
                <a16:creationId xmlns:a16="http://schemas.microsoft.com/office/drawing/2014/main" id="{B3802AB6-7ECB-4383-8CB9-18A2E245B2D3}"/>
              </a:ext>
            </a:extLst>
          </p:cNvPr>
          <p:cNvGrpSpPr/>
          <p:nvPr/>
        </p:nvGrpSpPr>
        <p:grpSpPr>
          <a:xfrm>
            <a:off x="8830967" y="1700809"/>
            <a:ext cx="1239147" cy="665331"/>
            <a:chOff x="-1051601" y="3415601"/>
            <a:chExt cx="1239147" cy="665331"/>
          </a:xfrm>
        </p:grpSpPr>
        <p:sp>
          <p:nvSpPr>
            <p:cNvPr id="197" name="テキスト ボックス 196">
              <a:extLst>
                <a:ext uri="{FF2B5EF4-FFF2-40B4-BE49-F238E27FC236}">
                  <a16:creationId xmlns:a16="http://schemas.microsoft.com/office/drawing/2014/main" id="{FB3EA231-17DE-4899-8662-B7DD0518D170}"/>
                </a:ext>
              </a:extLst>
            </p:cNvPr>
            <p:cNvSpPr txBox="1"/>
            <p:nvPr/>
          </p:nvSpPr>
          <p:spPr>
            <a:xfrm>
              <a:off x="-1051601" y="3415601"/>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2022.1-3</a:t>
              </a:r>
            </a:p>
            <a:p>
              <a:pPr algn="ctr"/>
              <a:r>
                <a:rPr lang="ja-JP" altLang="en-US" sz="800" b="1" dirty="0">
                  <a:latin typeface="Meiryo UI" panose="020B0604030504040204" pitchFamily="50" charset="-128"/>
                  <a:ea typeface="Meiryo UI" panose="020B0604030504040204" pitchFamily="50" charset="-128"/>
                </a:rPr>
                <a:t>ひの</a:t>
              </a: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大学</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（中小企業向け）実施</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198" name="グループ化 197">
              <a:extLst>
                <a:ext uri="{FF2B5EF4-FFF2-40B4-BE49-F238E27FC236}">
                  <a16:creationId xmlns:a16="http://schemas.microsoft.com/office/drawing/2014/main" id="{1662EB6D-1BE9-4123-9604-D8B45465DF84}"/>
                </a:ext>
              </a:extLst>
            </p:cNvPr>
            <p:cNvGrpSpPr/>
            <p:nvPr/>
          </p:nvGrpSpPr>
          <p:grpSpPr>
            <a:xfrm>
              <a:off x="-548356" y="3848276"/>
              <a:ext cx="232656" cy="232656"/>
              <a:chOff x="872184" y="4156953"/>
              <a:chExt cx="309543" cy="309543"/>
            </a:xfrm>
          </p:grpSpPr>
          <p:sp>
            <p:nvSpPr>
              <p:cNvPr id="199" name="楕円 198">
                <a:extLst>
                  <a:ext uri="{FF2B5EF4-FFF2-40B4-BE49-F238E27FC236}">
                    <a16:creationId xmlns:a16="http://schemas.microsoft.com/office/drawing/2014/main" id="{4082D7CF-11EF-4AD1-BB04-99D89DA53C25}"/>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0" name="楕円 199">
                <a:extLst>
                  <a:ext uri="{FF2B5EF4-FFF2-40B4-BE49-F238E27FC236}">
                    <a16:creationId xmlns:a16="http://schemas.microsoft.com/office/drawing/2014/main" id="{BE4C076A-F2DC-40DE-8E38-9018B7930B86}"/>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201" name="グループ化 200">
            <a:extLst>
              <a:ext uri="{FF2B5EF4-FFF2-40B4-BE49-F238E27FC236}">
                <a16:creationId xmlns:a16="http://schemas.microsoft.com/office/drawing/2014/main" id="{5575505B-CFF2-428D-BEFF-F5FBC00637C4}"/>
              </a:ext>
            </a:extLst>
          </p:cNvPr>
          <p:cNvGrpSpPr/>
          <p:nvPr/>
        </p:nvGrpSpPr>
        <p:grpSpPr>
          <a:xfrm>
            <a:off x="9690085" y="1651001"/>
            <a:ext cx="1239147" cy="665331"/>
            <a:chOff x="-1051601" y="3415601"/>
            <a:chExt cx="1239147" cy="665331"/>
          </a:xfrm>
        </p:grpSpPr>
        <p:sp>
          <p:nvSpPr>
            <p:cNvPr id="202" name="テキスト ボックス 201">
              <a:extLst>
                <a:ext uri="{FF2B5EF4-FFF2-40B4-BE49-F238E27FC236}">
                  <a16:creationId xmlns:a16="http://schemas.microsoft.com/office/drawing/2014/main" id="{BB934989-F5D4-4E59-955B-64584BC5B3DB}"/>
                </a:ext>
              </a:extLst>
            </p:cNvPr>
            <p:cNvSpPr txBox="1"/>
            <p:nvPr/>
          </p:nvSpPr>
          <p:spPr>
            <a:xfrm>
              <a:off x="-1051601" y="3415601"/>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2022</a:t>
              </a:r>
              <a:r>
                <a:rPr lang="ja-JP" altLang="en-US" sz="800" b="1" dirty="0">
                  <a:latin typeface="Meiryo UI" panose="020B0604030504040204" pitchFamily="50" charset="-128"/>
                  <a:ea typeface="Meiryo UI" panose="020B0604030504040204" pitchFamily="50" charset="-128"/>
                </a:rPr>
                <a:t>年度中</a:t>
              </a:r>
              <a:endParaRPr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登録制度</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構築予定</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203" name="グループ化 202">
              <a:extLst>
                <a:ext uri="{FF2B5EF4-FFF2-40B4-BE49-F238E27FC236}">
                  <a16:creationId xmlns:a16="http://schemas.microsoft.com/office/drawing/2014/main" id="{66EFA837-50CD-4FCB-8775-F82B16DD7403}"/>
                </a:ext>
              </a:extLst>
            </p:cNvPr>
            <p:cNvGrpSpPr/>
            <p:nvPr/>
          </p:nvGrpSpPr>
          <p:grpSpPr>
            <a:xfrm>
              <a:off x="-548356" y="3848276"/>
              <a:ext cx="232656" cy="232656"/>
              <a:chOff x="872184" y="4156953"/>
              <a:chExt cx="309543" cy="309543"/>
            </a:xfrm>
          </p:grpSpPr>
          <p:sp>
            <p:nvSpPr>
              <p:cNvPr id="204" name="楕円 203">
                <a:extLst>
                  <a:ext uri="{FF2B5EF4-FFF2-40B4-BE49-F238E27FC236}">
                    <a16:creationId xmlns:a16="http://schemas.microsoft.com/office/drawing/2014/main" id="{AD4268D2-FE48-4254-9B84-B96C8C3B6A8C}"/>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5" name="楕円 204">
                <a:extLst>
                  <a:ext uri="{FF2B5EF4-FFF2-40B4-BE49-F238E27FC236}">
                    <a16:creationId xmlns:a16="http://schemas.microsoft.com/office/drawing/2014/main" id="{02E6623F-EBA8-4B35-B88B-6123D1F92815}"/>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206" name="グループ化 205">
            <a:extLst>
              <a:ext uri="{FF2B5EF4-FFF2-40B4-BE49-F238E27FC236}">
                <a16:creationId xmlns:a16="http://schemas.microsoft.com/office/drawing/2014/main" id="{764DB8F0-758E-4701-8C81-B273BF34B845}"/>
              </a:ext>
            </a:extLst>
          </p:cNvPr>
          <p:cNvGrpSpPr/>
          <p:nvPr/>
        </p:nvGrpSpPr>
        <p:grpSpPr>
          <a:xfrm>
            <a:off x="7453196" y="2682325"/>
            <a:ext cx="1239147" cy="665331"/>
            <a:chOff x="-1051601" y="3415601"/>
            <a:chExt cx="1239147" cy="665331"/>
          </a:xfrm>
        </p:grpSpPr>
        <p:sp>
          <p:nvSpPr>
            <p:cNvPr id="207" name="テキスト ボックス 206">
              <a:extLst>
                <a:ext uri="{FF2B5EF4-FFF2-40B4-BE49-F238E27FC236}">
                  <a16:creationId xmlns:a16="http://schemas.microsoft.com/office/drawing/2014/main" id="{EBB8C33C-4FA5-4071-9C50-A5DEDD6240D7}"/>
                </a:ext>
              </a:extLst>
            </p:cNvPr>
            <p:cNvSpPr txBox="1"/>
            <p:nvPr/>
          </p:nvSpPr>
          <p:spPr>
            <a:xfrm>
              <a:off x="-1051601" y="3415601"/>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2021.4</a:t>
              </a:r>
              <a:r>
                <a:rPr lang="ja-JP" altLang="en-US" sz="800" b="1" dirty="0">
                  <a:latin typeface="Meiryo UI" panose="020B0604030504040204" pitchFamily="50" charset="-128"/>
                  <a:ea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炭素回収システム</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小学校巡回</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208" name="グループ化 207">
              <a:extLst>
                <a:ext uri="{FF2B5EF4-FFF2-40B4-BE49-F238E27FC236}">
                  <a16:creationId xmlns:a16="http://schemas.microsoft.com/office/drawing/2014/main" id="{A2075139-3384-4E98-80FC-828934A2773F}"/>
                </a:ext>
              </a:extLst>
            </p:cNvPr>
            <p:cNvGrpSpPr/>
            <p:nvPr/>
          </p:nvGrpSpPr>
          <p:grpSpPr>
            <a:xfrm>
              <a:off x="-548356" y="3848276"/>
              <a:ext cx="232656" cy="232656"/>
              <a:chOff x="872184" y="4156953"/>
              <a:chExt cx="309543" cy="309543"/>
            </a:xfrm>
          </p:grpSpPr>
          <p:sp>
            <p:nvSpPr>
              <p:cNvPr id="209" name="楕円 208">
                <a:extLst>
                  <a:ext uri="{FF2B5EF4-FFF2-40B4-BE49-F238E27FC236}">
                    <a16:creationId xmlns:a16="http://schemas.microsoft.com/office/drawing/2014/main" id="{4BC515C1-7D73-42DB-94C2-3EC9BFD241C3}"/>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0" name="楕円 209">
                <a:extLst>
                  <a:ext uri="{FF2B5EF4-FFF2-40B4-BE49-F238E27FC236}">
                    <a16:creationId xmlns:a16="http://schemas.microsoft.com/office/drawing/2014/main" id="{F02EC223-AD97-42E2-A1DF-1A4123DECB96}"/>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211" name="テキスト ボックス 210">
            <a:extLst>
              <a:ext uri="{FF2B5EF4-FFF2-40B4-BE49-F238E27FC236}">
                <a16:creationId xmlns:a16="http://schemas.microsoft.com/office/drawing/2014/main" id="{F8EF9B8B-5888-4CE1-A08D-503AA659CEB4}"/>
              </a:ext>
            </a:extLst>
          </p:cNvPr>
          <p:cNvSpPr txBox="1"/>
          <p:nvPr/>
        </p:nvSpPr>
        <p:spPr>
          <a:xfrm>
            <a:off x="8010053" y="3474621"/>
            <a:ext cx="1775572" cy="507831"/>
          </a:xfrm>
          <a:prstGeom prst="rect">
            <a:avLst/>
          </a:prstGeom>
          <a:noFill/>
        </p:spPr>
        <p:txBody>
          <a:bodyPr wrap="square" rtlCol="0">
            <a:spAutoFit/>
          </a:bodyPr>
          <a:lstStyle/>
          <a:p>
            <a:pPr algn="ctr"/>
            <a:r>
              <a:rPr lang="en-US" altLang="ja-JP" sz="900" b="1" dirty="0">
                <a:solidFill>
                  <a:srgbClr val="FF5050"/>
                </a:solidFill>
                <a:latin typeface="Meiryo UI" panose="020B0604030504040204" pitchFamily="50" charset="-128"/>
                <a:ea typeface="Meiryo UI" panose="020B0604030504040204" pitchFamily="50" charset="-128"/>
              </a:rPr>
              <a:t>【</a:t>
            </a:r>
            <a:r>
              <a:rPr lang="ja-JP" altLang="en-US" sz="900" b="1" dirty="0">
                <a:solidFill>
                  <a:srgbClr val="FF5050"/>
                </a:solidFill>
                <a:latin typeface="Meiryo UI" panose="020B0604030504040204" pitchFamily="50" charset="-128"/>
                <a:ea typeface="Meiryo UI" panose="020B0604030504040204" pitchFamily="50" charset="-128"/>
              </a:rPr>
              <a:t>認知率</a:t>
            </a:r>
            <a:r>
              <a:rPr lang="en-US" altLang="ja-JP" sz="900" b="1" dirty="0">
                <a:solidFill>
                  <a:srgbClr val="FF5050"/>
                </a:solidFill>
                <a:latin typeface="Meiryo UI" panose="020B0604030504040204" pitchFamily="50" charset="-128"/>
                <a:ea typeface="Meiryo UI" panose="020B0604030504040204" pitchFamily="50" charset="-128"/>
              </a:rPr>
              <a:t>】2020.10</a:t>
            </a:r>
          </a:p>
          <a:p>
            <a:pPr algn="ctr"/>
            <a:r>
              <a:rPr lang="ja-JP" altLang="en-US" sz="900" b="1" dirty="0">
                <a:solidFill>
                  <a:srgbClr val="FF5050"/>
                </a:solidFill>
                <a:latin typeface="Meiryo UI" panose="020B0604030504040204" pitchFamily="50" charset="-128"/>
                <a:ea typeface="Meiryo UI" panose="020B0604030504040204" pitchFamily="50" charset="-128"/>
              </a:rPr>
              <a:t>日野市</a:t>
            </a:r>
            <a:r>
              <a:rPr lang="en-US" altLang="ja-JP" sz="900" b="1" dirty="0">
                <a:solidFill>
                  <a:srgbClr val="FF5050"/>
                </a:solidFill>
                <a:latin typeface="Meiryo UI" panose="020B0604030504040204" pitchFamily="50" charset="-128"/>
                <a:ea typeface="Meiryo UI" panose="020B0604030504040204" pitchFamily="50" charset="-128"/>
              </a:rPr>
              <a:t>80.5%</a:t>
            </a:r>
          </a:p>
          <a:p>
            <a:pPr algn="ctr"/>
            <a:r>
              <a:rPr lang="ja-JP" altLang="en-US" sz="900" b="1" dirty="0">
                <a:solidFill>
                  <a:srgbClr val="FF5050"/>
                </a:solidFill>
                <a:latin typeface="Meiryo UI" panose="020B0604030504040204" pitchFamily="50" charset="-128"/>
                <a:ea typeface="Meiryo UI" panose="020B0604030504040204" pitchFamily="50" charset="-128"/>
              </a:rPr>
              <a:t>（市民意識調査）</a:t>
            </a:r>
            <a:endParaRPr lang="en-US" altLang="ja-JP" sz="900" b="1" dirty="0">
              <a:solidFill>
                <a:srgbClr val="FF5050"/>
              </a:solidFill>
              <a:latin typeface="Meiryo UI" panose="020B0604030504040204" pitchFamily="50" charset="-128"/>
              <a:ea typeface="Meiryo UI" panose="020B0604030504040204" pitchFamily="50" charset="-128"/>
            </a:endParaRPr>
          </a:p>
        </p:txBody>
      </p:sp>
      <p:sp>
        <p:nvSpPr>
          <p:cNvPr id="212" name="楕円 211">
            <a:extLst>
              <a:ext uri="{FF2B5EF4-FFF2-40B4-BE49-F238E27FC236}">
                <a16:creationId xmlns:a16="http://schemas.microsoft.com/office/drawing/2014/main" id="{15AB32EF-91AF-41C0-AB96-364F5866A4A7}"/>
              </a:ext>
            </a:extLst>
          </p:cNvPr>
          <p:cNvSpPr/>
          <p:nvPr/>
        </p:nvSpPr>
        <p:spPr>
          <a:xfrm>
            <a:off x="8856956" y="3972648"/>
            <a:ext cx="216000" cy="216000"/>
          </a:xfrm>
          <a:prstGeom prst="ellipse">
            <a:avLst/>
          </a:prstGeom>
          <a:solidFill>
            <a:srgbClr val="FF5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219" name="直線コネクタ 218">
            <a:extLst>
              <a:ext uri="{FF2B5EF4-FFF2-40B4-BE49-F238E27FC236}">
                <a16:creationId xmlns:a16="http://schemas.microsoft.com/office/drawing/2014/main" id="{C3F1E33E-9E61-476B-ADC9-0C2D0F57C10F}"/>
              </a:ext>
            </a:extLst>
          </p:cNvPr>
          <p:cNvCxnSpPr>
            <a:cxnSpLocks/>
            <a:stCxn id="212" idx="2"/>
          </p:cNvCxnSpPr>
          <p:nvPr/>
        </p:nvCxnSpPr>
        <p:spPr>
          <a:xfrm flipH="1">
            <a:off x="6759084" y="4080648"/>
            <a:ext cx="2097873" cy="616000"/>
          </a:xfrm>
          <a:prstGeom prst="line">
            <a:avLst/>
          </a:prstGeom>
          <a:ln w="22225" cap="rnd">
            <a:solidFill>
              <a:schemeClr val="tx1">
                <a:lumMod val="65000"/>
                <a:lumOff val="3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72" name="楕円 171">
            <a:extLst>
              <a:ext uri="{FF2B5EF4-FFF2-40B4-BE49-F238E27FC236}">
                <a16:creationId xmlns:a16="http://schemas.microsoft.com/office/drawing/2014/main" id="{1636EEF4-AC0F-4565-B180-8040591546F1}"/>
              </a:ext>
            </a:extLst>
          </p:cNvPr>
          <p:cNvSpPr/>
          <p:nvPr/>
        </p:nvSpPr>
        <p:spPr>
          <a:xfrm>
            <a:off x="6803460" y="4552003"/>
            <a:ext cx="216000" cy="216000"/>
          </a:xfrm>
          <a:prstGeom prst="ellipse">
            <a:avLst/>
          </a:prstGeom>
          <a:solidFill>
            <a:srgbClr val="FF5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223" name="グループ化 222">
            <a:extLst>
              <a:ext uri="{FF2B5EF4-FFF2-40B4-BE49-F238E27FC236}">
                <a16:creationId xmlns:a16="http://schemas.microsoft.com/office/drawing/2014/main" id="{4DB257C1-0FFD-4A87-98E6-83C33BE1F6DF}"/>
              </a:ext>
            </a:extLst>
          </p:cNvPr>
          <p:cNvGrpSpPr/>
          <p:nvPr/>
        </p:nvGrpSpPr>
        <p:grpSpPr>
          <a:xfrm>
            <a:off x="9294068" y="2155836"/>
            <a:ext cx="1239147" cy="665331"/>
            <a:chOff x="-1051601" y="3415601"/>
            <a:chExt cx="1239147" cy="665331"/>
          </a:xfrm>
        </p:grpSpPr>
        <p:sp>
          <p:nvSpPr>
            <p:cNvPr id="224" name="テキスト ボックス 223">
              <a:extLst>
                <a:ext uri="{FF2B5EF4-FFF2-40B4-BE49-F238E27FC236}">
                  <a16:creationId xmlns:a16="http://schemas.microsoft.com/office/drawing/2014/main" id="{DDA851E1-9769-40C7-B8D0-3178FE116FC8}"/>
                </a:ext>
              </a:extLst>
            </p:cNvPr>
            <p:cNvSpPr txBox="1"/>
            <p:nvPr/>
          </p:nvSpPr>
          <p:spPr>
            <a:xfrm>
              <a:off x="-1051601" y="3415601"/>
              <a:ext cx="1239147" cy="58477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2022.4</a:t>
              </a:r>
            </a:p>
            <a:p>
              <a:pPr algn="ctr"/>
              <a:r>
                <a:rPr lang="ja-JP" altLang="en-US" sz="800" b="1" dirty="0">
                  <a:latin typeface="Meiryo UI" panose="020B0604030504040204" pitchFamily="50" charset="-128"/>
                  <a:ea typeface="Meiryo UI" panose="020B0604030504040204" pitchFamily="50" charset="-128"/>
                </a:rPr>
                <a:t>第</a:t>
              </a:r>
              <a:r>
                <a:rPr lang="en-US" altLang="ja-JP" sz="800" b="1" dirty="0">
                  <a:latin typeface="Meiryo UI" panose="020B0604030504040204" pitchFamily="50" charset="-128"/>
                  <a:ea typeface="Meiryo UI" panose="020B0604030504040204" pitchFamily="50" charset="-128"/>
                </a:rPr>
                <a:t>2</a:t>
              </a:r>
              <a:r>
                <a:rPr lang="ja-JP" altLang="en-US" sz="800" b="1" dirty="0">
                  <a:latin typeface="Meiryo UI" panose="020B0604030504040204" pitchFamily="50" charset="-128"/>
                  <a:ea typeface="Meiryo UI" panose="020B0604030504040204" pitchFamily="50" charset="-128"/>
                </a:rPr>
                <a:t>期未来都市</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計画策定</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225" name="グループ化 224">
              <a:extLst>
                <a:ext uri="{FF2B5EF4-FFF2-40B4-BE49-F238E27FC236}">
                  <a16:creationId xmlns:a16="http://schemas.microsoft.com/office/drawing/2014/main" id="{E95463CA-1A07-4FE5-9FB1-8AA0B9F78A75}"/>
                </a:ext>
              </a:extLst>
            </p:cNvPr>
            <p:cNvGrpSpPr/>
            <p:nvPr/>
          </p:nvGrpSpPr>
          <p:grpSpPr>
            <a:xfrm>
              <a:off x="-548356" y="3848276"/>
              <a:ext cx="232656" cy="232656"/>
              <a:chOff x="872184" y="4156953"/>
              <a:chExt cx="309543" cy="309543"/>
            </a:xfrm>
          </p:grpSpPr>
          <p:sp>
            <p:nvSpPr>
              <p:cNvPr id="226" name="楕円 225">
                <a:extLst>
                  <a:ext uri="{FF2B5EF4-FFF2-40B4-BE49-F238E27FC236}">
                    <a16:creationId xmlns:a16="http://schemas.microsoft.com/office/drawing/2014/main" id="{BA6F8E60-B7EE-40DF-8A7E-855F79C2BF22}"/>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27" name="楕円 226">
                <a:extLst>
                  <a:ext uri="{FF2B5EF4-FFF2-40B4-BE49-F238E27FC236}">
                    <a16:creationId xmlns:a16="http://schemas.microsoft.com/office/drawing/2014/main" id="{660E97D3-6025-47FC-A89B-2CB80EA86D7B}"/>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
        <p:nvSpPr>
          <p:cNvPr id="238" name="テキスト ボックス 237">
            <a:extLst>
              <a:ext uri="{FF2B5EF4-FFF2-40B4-BE49-F238E27FC236}">
                <a16:creationId xmlns:a16="http://schemas.microsoft.com/office/drawing/2014/main" id="{7BD76559-B8A5-4790-B242-B4C6435F08F2}"/>
              </a:ext>
            </a:extLst>
          </p:cNvPr>
          <p:cNvSpPr txBox="1"/>
          <p:nvPr/>
        </p:nvSpPr>
        <p:spPr>
          <a:xfrm>
            <a:off x="1389397" y="1842394"/>
            <a:ext cx="455001" cy="21544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800" b="1" dirty="0">
                <a:solidFill>
                  <a:srgbClr val="00689D"/>
                </a:solidFill>
                <a:latin typeface="Meiryo UI" panose="020B0604030504040204" pitchFamily="50" charset="-128"/>
                <a:ea typeface="Meiryo UI" panose="020B0604030504040204" pitchFamily="50" charset="-128"/>
              </a:rPr>
              <a:t>経済</a:t>
            </a:r>
            <a:endParaRPr lang="en-US" altLang="ja-JP" sz="800" b="1" dirty="0">
              <a:solidFill>
                <a:srgbClr val="00689D"/>
              </a:solidFill>
              <a:latin typeface="Meiryo UI" panose="020B0604030504040204" pitchFamily="50" charset="-128"/>
              <a:ea typeface="Meiryo UI" panose="020B0604030504040204" pitchFamily="50" charset="-128"/>
            </a:endParaRPr>
          </a:p>
        </p:txBody>
      </p:sp>
      <p:sp>
        <p:nvSpPr>
          <p:cNvPr id="239" name="テキスト ボックス 238">
            <a:extLst>
              <a:ext uri="{FF2B5EF4-FFF2-40B4-BE49-F238E27FC236}">
                <a16:creationId xmlns:a16="http://schemas.microsoft.com/office/drawing/2014/main" id="{269C2EB0-15DA-4EC1-9FD1-C5F75EDFF38F}"/>
              </a:ext>
            </a:extLst>
          </p:cNvPr>
          <p:cNvSpPr txBox="1"/>
          <p:nvPr/>
        </p:nvSpPr>
        <p:spPr>
          <a:xfrm>
            <a:off x="1381387" y="2432705"/>
            <a:ext cx="455001" cy="21544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800" b="1" dirty="0">
                <a:solidFill>
                  <a:schemeClr val="accent2"/>
                </a:solidFill>
                <a:latin typeface="Meiryo UI" panose="020B0604030504040204" pitchFamily="50" charset="-128"/>
                <a:ea typeface="Meiryo UI" panose="020B0604030504040204" pitchFamily="50" charset="-128"/>
              </a:rPr>
              <a:t>社会</a:t>
            </a:r>
            <a:endParaRPr lang="en-US" altLang="ja-JP" sz="800" b="1" dirty="0">
              <a:solidFill>
                <a:schemeClr val="accent2"/>
              </a:solidFill>
              <a:latin typeface="Meiryo UI" panose="020B0604030504040204" pitchFamily="50" charset="-128"/>
              <a:ea typeface="Meiryo UI" panose="020B0604030504040204" pitchFamily="50" charset="-128"/>
            </a:endParaRPr>
          </a:p>
        </p:txBody>
      </p:sp>
      <p:sp>
        <p:nvSpPr>
          <p:cNvPr id="240" name="テキスト ボックス 239">
            <a:extLst>
              <a:ext uri="{FF2B5EF4-FFF2-40B4-BE49-F238E27FC236}">
                <a16:creationId xmlns:a16="http://schemas.microsoft.com/office/drawing/2014/main" id="{3C627AD7-4CEA-4DC2-9097-4ECE6EA08190}"/>
              </a:ext>
            </a:extLst>
          </p:cNvPr>
          <p:cNvSpPr txBox="1"/>
          <p:nvPr/>
        </p:nvSpPr>
        <p:spPr>
          <a:xfrm>
            <a:off x="1381387" y="3023390"/>
            <a:ext cx="455001" cy="215444"/>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800" b="1" dirty="0">
                <a:solidFill>
                  <a:srgbClr val="70AD47"/>
                </a:solidFill>
                <a:latin typeface="Meiryo UI" panose="020B0604030504040204" pitchFamily="50" charset="-128"/>
                <a:ea typeface="Meiryo UI" panose="020B0604030504040204" pitchFamily="50" charset="-128"/>
              </a:rPr>
              <a:t>環境</a:t>
            </a:r>
            <a:endParaRPr lang="en-US" altLang="ja-JP" sz="800" b="1" dirty="0">
              <a:solidFill>
                <a:srgbClr val="70AD47"/>
              </a:solidFill>
              <a:latin typeface="Meiryo UI" panose="020B0604030504040204" pitchFamily="50" charset="-128"/>
              <a:ea typeface="Meiryo UI" panose="020B0604030504040204" pitchFamily="50" charset="-128"/>
            </a:endParaRPr>
          </a:p>
        </p:txBody>
      </p:sp>
      <p:sp>
        <p:nvSpPr>
          <p:cNvPr id="245" name="テキスト ボックス 244">
            <a:extLst>
              <a:ext uri="{FF2B5EF4-FFF2-40B4-BE49-F238E27FC236}">
                <a16:creationId xmlns:a16="http://schemas.microsoft.com/office/drawing/2014/main" id="{DE40CB58-BEA3-495E-9743-ECDDB4434AAA}"/>
              </a:ext>
            </a:extLst>
          </p:cNvPr>
          <p:cNvSpPr txBox="1"/>
          <p:nvPr/>
        </p:nvSpPr>
        <p:spPr>
          <a:xfrm>
            <a:off x="8822765" y="4921145"/>
            <a:ext cx="2042766" cy="400110"/>
          </a:xfrm>
          <a:prstGeom prst="rect">
            <a:avLst/>
          </a:prstGeom>
          <a:noFill/>
        </p:spPr>
        <p:txBody>
          <a:bodyPr wrap="square" rtlCol="0">
            <a:spAutoFit/>
          </a:bodyPr>
          <a:lstStyle/>
          <a:p>
            <a:pPr algn="ctr"/>
            <a:r>
              <a:rPr lang="ja-JP" altLang="en-US" sz="1000" b="1" dirty="0">
                <a:solidFill>
                  <a:srgbClr val="FF5050"/>
                </a:solidFill>
                <a:latin typeface="Meiryo UI" panose="020B0604030504040204" pitchFamily="50" charset="-128"/>
                <a:ea typeface="Meiryo UI" panose="020B0604030504040204" pitchFamily="50" charset="-128"/>
              </a:rPr>
              <a:t>認知率向上から</a:t>
            </a:r>
            <a:endParaRPr lang="en-US" altLang="ja-JP" sz="1000" b="1" dirty="0">
              <a:solidFill>
                <a:srgbClr val="FF5050"/>
              </a:solidFill>
              <a:latin typeface="Meiryo UI" panose="020B0604030504040204" pitchFamily="50" charset="-128"/>
              <a:ea typeface="Meiryo UI" panose="020B0604030504040204" pitchFamily="50" charset="-128"/>
            </a:endParaRPr>
          </a:p>
          <a:p>
            <a:pPr algn="ctr"/>
            <a:r>
              <a:rPr lang="ja-JP" altLang="en-US" sz="1000" b="1" dirty="0">
                <a:solidFill>
                  <a:srgbClr val="FF5050"/>
                </a:solidFill>
                <a:latin typeface="Meiryo UI" panose="020B0604030504040204" pitchFamily="50" charset="-128"/>
                <a:ea typeface="Meiryo UI" panose="020B0604030504040204" pitchFamily="50" charset="-128"/>
              </a:rPr>
              <a:t>アクション創出段階に移行</a:t>
            </a:r>
            <a:endParaRPr lang="en-US" altLang="ja-JP" sz="1000" b="1" dirty="0">
              <a:solidFill>
                <a:srgbClr val="FF5050"/>
              </a:solidFill>
              <a:latin typeface="Meiryo UI" panose="020B0604030504040204" pitchFamily="50" charset="-128"/>
              <a:ea typeface="Meiryo UI" panose="020B0604030504040204" pitchFamily="50" charset="-128"/>
            </a:endParaRPr>
          </a:p>
        </p:txBody>
      </p:sp>
      <p:sp>
        <p:nvSpPr>
          <p:cNvPr id="248" name="正方形/長方形 247">
            <a:extLst>
              <a:ext uri="{FF2B5EF4-FFF2-40B4-BE49-F238E27FC236}">
                <a16:creationId xmlns:a16="http://schemas.microsoft.com/office/drawing/2014/main" id="{FEDCC8BE-E036-4548-A9A5-046FA9484F45}"/>
              </a:ext>
            </a:extLst>
          </p:cNvPr>
          <p:cNvSpPr/>
          <p:nvPr/>
        </p:nvSpPr>
        <p:spPr>
          <a:xfrm>
            <a:off x="8920082" y="4926945"/>
            <a:ext cx="1845759" cy="388510"/>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49" name="図 248">
            <a:extLst>
              <a:ext uri="{FF2B5EF4-FFF2-40B4-BE49-F238E27FC236}">
                <a16:creationId xmlns:a16="http://schemas.microsoft.com/office/drawing/2014/main" id="{5CAFB58E-FFBA-47B3-96F6-A253D59CA97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566867" y="734520"/>
            <a:ext cx="936000" cy="936000"/>
          </a:xfrm>
          <a:prstGeom prst="ellipse">
            <a:avLst/>
          </a:prstGeom>
        </p:spPr>
      </p:pic>
      <p:sp>
        <p:nvSpPr>
          <p:cNvPr id="251" name="矢印: 右 250">
            <a:extLst>
              <a:ext uri="{FF2B5EF4-FFF2-40B4-BE49-F238E27FC236}">
                <a16:creationId xmlns:a16="http://schemas.microsoft.com/office/drawing/2014/main" id="{D7DBE8AA-385B-4B4F-838A-B5DB84743798}"/>
              </a:ext>
            </a:extLst>
          </p:cNvPr>
          <p:cNvSpPr/>
          <p:nvPr/>
        </p:nvSpPr>
        <p:spPr>
          <a:xfrm rot="5400000">
            <a:off x="9642239" y="4682853"/>
            <a:ext cx="201767" cy="224949"/>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3" name="テキスト ボックス 252">
            <a:extLst>
              <a:ext uri="{FF2B5EF4-FFF2-40B4-BE49-F238E27FC236}">
                <a16:creationId xmlns:a16="http://schemas.microsoft.com/office/drawing/2014/main" id="{02AE96FF-91E2-4810-80F9-6EF122D2B12C}"/>
              </a:ext>
            </a:extLst>
          </p:cNvPr>
          <p:cNvSpPr txBox="1"/>
          <p:nvPr/>
        </p:nvSpPr>
        <p:spPr>
          <a:xfrm>
            <a:off x="1858246" y="2681688"/>
            <a:ext cx="2042766" cy="400110"/>
          </a:xfrm>
          <a:prstGeom prst="rect">
            <a:avLst/>
          </a:prstGeom>
          <a:noFill/>
        </p:spPr>
        <p:txBody>
          <a:bodyPr wrap="square" rtlCol="0">
            <a:spAutoFit/>
          </a:bodyPr>
          <a:lstStyle/>
          <a:p>
            <a:pPr algn="ctr"/>
            <a:r>
              <a:rPr lang="ja-JP" altLang="en-US" sz="1000" b="1" dirty="0">
                <a:solidFill>
                  <a:srgbClr val="FF5050"/>
                </a:solidFill>
                <a:latin typeface="Meiryo UI" panose="020B0604030504040204" pitchFamily="50" charset="-128"/>
                <a:ea typeface="Meiryo UI" panose="020B0604030504040204" pitchFamily="50" charset="-128"/>
              </a:rPr>
              <a:t>官民連携・共創の</a:t>
            </a:r>
            <a:endParaRPr lang="en-US" altLang="ja-JP" sz="1000" b="1" dirty="0">
              <a:solidFill>
                <a:srgbClr val="FF5050"/>
              </a:solidFill>
              <a:latin typeface="Meiryo UI" panose="020B0604030504040204" pitchFamily="50" charset="-128"/>
              <a:ea typeface="Meiryo UI" panose="020B0604030504040204" pitchFamily="50" charset="-128"/>
            </a:endParaRPr>
          </a:p>
          <a:p>
            <a:pPr algn="ctr"/>
            <a:r>
              <a:rPr lang="ja-JP" altLang="en-US" sz="1000" b="1" dirty="0">
                <a:solidFill>
                  <a:srgbClr val="FF5050"/>
                </a:solidFill>
                <a:latin typeface="Meiryo UI" panose="020B0604030504040204" pitchFamily="50" charset="-128"/>
                <a:ea typeface="Meiryo UI" panose="020B0604030504040204" pitchFamily="50" charset="-128"/>
              </a:rPr>
              <a:t>施策として出発</a:t>
            </a:r>
            <a:endParaRPr lang="en-US" altLang="ja-JP" sz="1000" b="1" dirty="0">
              <a:solidFill>
                <a:srgbClr val="FF5050"/>
              </a:solidFill>
              <a:latin typeface="Meiryo UI" panose="020B0604030504040204" pitchFamily="50" charset="-128"/>
              <a:ea typeface="Meiryo UI" panose="020B0604030504040204" pitchFamily="50" charset="-128"/>
            </a:endParaRPr>
          </a:p>
        </p:txBody>
      </p:sp>
      <p:sp>
        <p:nvSpPr>
          <p:cNvPr id="254" name="正方形/長方形 253">
            <a:extLst>
              <a:ext uri="{FF2B5EF4-FFF2-40B4-BE49-F238E27FC236}">
                <a16:creationId xmlns:a16="http://schemas.microsoft.com/office/drawing/2014/main" id="{50053386-14C4-47D6-A579-5545CE02E690}"/>
              </a:ext>
            </a:extLst>
          </p:cNvPr>
          <p:cNvSpPr/>
          <p:nvPr/>
        </p:nvSpPr>
        <p:spPr>
          <a:xfrm>
            <a:off x="1955563" y="2687488"/>
            <a:ext cx="1845759" cy="388510"/>
          </a:xfrm>
          <a:prstGeom prst="rect">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5" name="矢印: 右 254">
            <a:extLst>
              <a:ext uri="{FF2B5EF4-FFF2-40B4-BE49-F238E27FC236}">
                <a16:creationId xmlns:a16="http://schemas.microsoft.com/office/drawing/2014/main" id="{BDC2F915-032A-4815-B99B-AB4731CBE8AE}"/>
              </a:ext>
            </a:extLst>
          </p:cNvPr>
          <p:cNvSpPr/>
          <p:nvPr/>
        </p:nvSpPr>
        <p:spPr>
          <a:xfrm rot="5400000">
            <a:off x="2188357" y="2443396"/>
            <a:ext cx="201767" cy="224949"/>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59" name="グループ化 258">
            <a:extLst>
              <a:ext uri="{FF2B5EF4-FFF2-40B4-BE49-F238E27FC236}">
                <a16:creationId xmlns:a16="http://schemas.microsoft.com/office/drawing/2014/main" id="{6926260B-CA21-46C8-94D6-B1E9AB730327}"/>
              </a:ext>
            </a:extLst>
          </p:cNvPr>
          <p:cNvGrpSpPr/>
          <p:nvPr/>
        </p:nvGrpSpPr>
        <p:grpSpPr>
          <a:xfrm>
            <a:off x="6496985" y="2597979"/>
            <a:ext cx="1239147" cy="517958"/>
            <a:chOff x="-1051601" y="3562974"/>
            <a:chExt cx="1239147" cy="517958"/>
          </a:xfrm>
        </p:grpSpPr>
        <p:sp>
          <p:nvSpPr>
            <p:cNvPr id="260" name="テキスト ボックス 259">
              <a:extLst>
                <a:ext uri="{FF2B5EF4-FFF2-40B4-BE49-F238E27FC236}">
                  <a16:creationId xmlns:a16="http://schemas.microsoft.com/office/drawing/2014/main" id="{809743F0-AC83-41A8-A7AF-990095D0EFD6}"/>
                </a:ext>
              </a:extLst>
            </p:cNvPr>
            <p:cNvSpPr txBox="1"/>
            <p:nvPr/>
          </p:nvSpPr>
          <p:spPr>
            <a:xfrm>
              <a:off x="-1051601" y="3562974"/>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2020.9</a:t>
              </a:r>
            </a:p>
            <a:p>
              <a:pPr algn="ctr"/>
              <a:r>
                <a:rPr lang="en-US" altLang="ja-JP" sz="800" b="1" dirty="0">
                  <a:latin typeface="Meiryo UI" panose="020B0604030504040204" pitchFamily="50" charset="-128"/>
                  <a:ea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rPr>
                <a:t>セミナー</a:t>
              </a:r>
              <a:endParaRPr lang="en-US" altLang="ja-JP" sz="8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p:txBody>
        </p:sp>
        <p:grpSp>
          <p:nvGrpSpPr>
            <p:cNvPr id="261" name="グループ化 260">
              <a:extLst>
                <a:ext uri="{FF2B5EF4-FFF2-40B4-BE49-F238E27FC236}">
                  <a16:creationId xmlns:a16="http://schemas.microsoft.com/office/drawing/2014/main" id="{68E8EC59-BFB9-42D4-949D-7CB97CC97073}"/>
                </a:ext>
              </a:extLst>
            </p:cNvPr>
            <p:cNvGrpSpPr/>
            <p:nvPr/>
          </p:nvGrpSpPr>
          <p:grpSpPr>
            <a:xfrm>
              <a:off x="-548356" y="3848276"/>
              <a:ext cx="232656" cy="232656"/>
              <a:chOff x="872184" y="4156953"/>
              <a:chExt cx="309543" cy="309543"/>
            </a:xfrm>
          </p:grpSpPr>
          <p:sp>
            <p:nvSpPr>
              <p:cNvPr id="262" name="楕円 261">
                <a:extLst>
                  <a:ext uri="{FF2B5EF4-FFF2-40B4-BE49-F238E27FC236}">
                    <a16:creationId xmlns:a16="http://schemas.microsoft.com/office/drawing/2014/main" id="{B58CF606-0170-434C-AA25-35304F8D9476}"/>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63" name="楕円 262">
                <a:extLst>
                  <a:ext uri="{FF2B5EF4-FFF2-40B4-BE49-F238E27FC236}">
                    <a16:creationId xmlns:a16="http://schemas.microsoft.com/office/drawing/2014/main" id="{C8A16A52-265C-4992-997C-AC66F1ECC7D3}"/>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cxnSp>
        <p:nvCxnSpPr>
          <p:cNvPr id="265" name="直線コネクタ 264">
            <a:extLst>
              <a:ext uri="{FF2B5EF4-FFF2-40B4-BE49-F238E27FC236}">
                <a16:creationId xmlns:a16="http://schemas.microsoft.com/office/drawing/2014/main" id="{B46E22BE-E30A-4323-A782-E007FD0DD99F}"/>
              </a:ext>
            </a:extLst>
          </p:cNvPr>
          <p:cNvCxnSpPr>
            <a:cxnSpLocks/>
          </p:cNvCxnSpPr>
          <p:nvPr/>
        </p:nvCxnSpPr>
        <p:spPr>
          <a:xfrm flipH="1">
            <a:off x="4940301" y="1700808"/>
            <a:ext cx="17221" cy="1908000"/>
          </a:xfrm>
          <a:prstGeom prst="line">
            <a:avLst/>
          </a:prstGeom>
          <a:ln w="28575">
            <a:solidFill>
              <a:srgbClr val="FF5050"/>
            </a:solidFill>
          </a:ln>
        </p:spPr>
        <p:style>
          <a:lnRef idx="1">
            <a:schemeClr val="accent1"/>
          </a:lnRef>
          <a:fillRef idx="0">
            <a:schemeClr val="accent1"/>
          </a:fillRef>
          <a:effectRef idx="0">
            <a:schemeClr val="accent1"/>
          </a:effectRef>
          <a:fontRef idx="minor">
            <a:schemeClr val="tx1"/>
          </a:fontRef>
        </p:style>
      </p:cxnSp>
      <p:grpSp>
        <p:nvGrpSpPr>
          <p:cNvPr id="91" name="グループ化 90">
            <a:extLst>
              <a:ext uri="{FF2B5EF4-FFF2-40B4-BE49-F238E27FC236}">
                <a16:creationId xmlns:a16="http://schemas.microsoft.com/office/drawing/2014/main" id="{CBE2B415-F268-45B5-928B-8EED3E86E7D3}"/>
              </a:ext>
            </a:extLst>
          </p:cNvPr>
          <p:cNvGrpSpPr/>
          <p:nvPr/>
        </p:nvGrpSpPr>
        <p:grpSpPr>
          <a:xfrm>
            <a:off x="4784846" y="2408622"/>
            <a:ext cx="1239147" cy="642973"/>
            <a:chOff x="-1051601" y="3538559"/>
            <a:chExt cx="1239147" cy="642973"/>
          </a:xfrm>
        </p:grpSpPr>
        <p:sp>
          <p:nvSpPr>
            <p:cNvPr id="92" name="テキスト ボックス 91">
              <a:extLst>
                <a:ext uri="{FF2B5EF4-FFF2-40B4-BE49-F238E27FC236}">
                  <a16:creationId xmlns:a16="http://schemas.microsoft.com/office/drawing/2014/main" id="{86353AFB-2F66-4E91-879D-0D1F040B6A5D}"/>
                </a:ext>
              </a:extLst>
            </p:cNvPr>
            <p:cNvSpPr txBox="1"/>
            <p:nvPr/>
          </p:nvSpPr>
          <p:spPr>
            <a:xfrm>
              <a:off x="-1051601" y="3538559"/>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2019.10</a:t>
              </a:r>
            </a:p>
            <a:p>
              <a:pPr algn="ctr"/>
              <a:r>
                <a:rPr lang="ja-JP" altLang="en-US" sz="800" b="1" dirty="0">
                  <a:latin typeface="Meiryo UI" panose="020B0604030504040204" pitchFamily="50" charset="-128"/>
                  <a:ea typeface="Meiryo UI" panose="020B0604030504040204" pitchFamily="50" charset="-128"/>
                </a:rPr>
                <a:t>市民フェア出展</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台風</a:t>
              </a:r>
              <a:r>
                <a:rPr lang="en-US" altLang="ja-JP" sz="800" b="1" dirty="0">
                  <a:latin typeface="Meiryo UI" panose="020B0604030504040204" pitchFamily="50" charset="-128"/>
                  <a:ea typeface="Meiryo UI" panose="020B0604030504040204" pitchFamily="50" charset="-128"/>
                </a:rPr>
                <a:t>19</a:t>
              </a:r>
              <a:r>
                <a:rPr lang="ja-JP" altLang="en-US" sz="800" b="1" dirty="0">
                  <a:latin typeface="Meiryo UI" panose="020B0604030504040204" pitchFamily="50" charset="-128"/>
                  <a:ea typeface="Meiryo UI" panose="020B0604030504040204" pitchFamily="50" charset="-128"/>
                </a:rPr>
                <a:t>号</a:t>
              </a:r>
              <a:endParaRPr lang="en-US" altLang="ja-JP" sz="800" b="1" dirty="0">
                <a:latin typeface="Meiryo UI" panose="020B0604030504040204" pitchFamily="50" charset="-128"/>
                <a:ea typeface="Meiryo UI" panose="020B0604030504040204" pitchFamily="50" charset="-128"/>
              </a:endParaRPr>
            </a:p>
          </p:txBody>
        </p:sp>
        <p:grpSp>
          <p:nvGrpSpPr>
            <p:cNvPr id="93" name="グループ化 92">
              <a:extLst>
                <a:ext uri="{FF2B5EF4-FFF2-40B4-BE49-F238E27FC236}">
                  <a16:creationId xmlns:a16="http://schemas.microsoft.com/office/drawing/2014/main" id="{8A58AA38-5B98-49B1-9F31-243EC1E52686}"/>
                </a:ext>
              </a:extLst>
            </p:cNvPr>
            <p:cNvGrpSpPr/>
            <p:nvPr/>
          </p:nvGrpSpPr>
          <p:grpSpPr>
            <a:xfrm>
              <a:off x="-548356" y="3948876"/>
              <a:ext cx="232656" cy="232656"/>
              <a:chOff x="872184" y="4290799"/>
              <a:chExt cx="309543" cy="309543"/>
            </a:xfrm>
          </p:grpSpPr>
          <p:sp>
            <p:nvSpPr>
              <p:cNvPr id="94" name="楕円 93">
                <a:extLst>
                  <a:ext uri="{FF2B5EF4-FFF2-40B4-BE49-F238E27FC236}">
                    <a16:creationId xmlns:a16="http://schemas.microsoft.com/office/drawing/2014/main" id="{F66FC306-CA04-4EE9-89A0-83103BC540DA}"/>
                  </a:ext>
                </a:extLst>
              </p:cNvPr>
              <p:cNvSpPr/>
              <p:nvPr/>
            </p:nvSpPr>
            <p:spPr>
              <a:xfrm>
                <a:off x="872184" y="4290799"/>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5" name="楕円 94">
                <a:extLst>
                  <a:ext uri="{FF2B5EF4-FFF2-40B4-BE49-F238E27FC236}">
                    <a16:creationId xmlns:a16="http://schemas.microsoft.com/office/drawing/2014/main" id="{8C5023A5-D665-46BA-84EC-D72E88B65BAF}"/>
                  </a:ext>
                </a:extLst>
              </p:cNvPr>
              <p:cNvSpPr/>
              <p:nvPr/>
            </p:nvSpPr>
            <p:spPr>
              <a:xfrm>
                <a:off x="948994" y="4367533"/>
                <a:ext cx="155922" cy="155922"/>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grpSp>
        <p:nvGrpSpPr>
          <p:cNvPr id="181" name="グループ化 180">
            <a:extLst>
              <a:ext uri="{FF2B5EF4-FFF2-40B4-BE49-F238E27FC236}">
                <a16:creationId xmlns:a16="http://schemas.microsoft.com/office/drawing/2014/main" id="{C2D3F056-EA21-4C9B-92CF-2D41DDC45753}"/>
              </a:ext>
            </a:extLst>
          </p:cNvPr>
          <p:cNvGrpSpPr/>
          <p:nvPr/>
        </p:nvGrpSpPr>
        <p:grpSpPr>
          <a:xfrm>
            <a:off x="4655841" y="1705252"/>
            <a:ext cx="1239147" cy="657208"/>
            <a:chOff x="-1051601" y="3423724"/>
            <a:chExt cx="1239147" cy="657208"/>
          </a:xfrm>
        </p:grpSpPr>
        <p:sp>
          <p:nvSpPr>
            <p:cNvPr id="182" name="テキスト ボックス 181">
              <a:extLst>
                <a:ext uri="{FF2B5EF4-FFF2-40B4-BE49-F238E27FC236}">
                  <a16:creationId xmlns:a16="http://schemas.microsoft.com/office/drawing/2014/main" id="{44812307-197A-4571-86A4-773C7DC349E7}"/>
                </a:ext>
              </a:extLst>
            </p:cNvPr>
            <p:cNvSpPr txBox="1"/>
            <p:nvPr/>
          </p:nvSpPr>
          <p:spPr>
            <a:xfrm>
              <a:off x="-1051601" y="3423724"/>
              <a:ext cx="1239147" cy="46166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800" b="1" dirty="0">
                  <a:latin typeface="Meiryo UI" panose="020B0604030504040204" pitchFamily="50" charset="-128"/>
                  <a:ea typeface="Meiryo UI" panose="020B0604030504040204" pitchFamily="50" charset="-128"/>
                </a:rPr>
                <a:t>2019.9</a:t>
              </a:r>
            </a:p>
            <a:p>
              <a:pPr algn="ctr"/>
              <a:r>
                <a:rPr lang="ja-JP" altLang="en-US" sz="800" b="1" dirty="0">
                  <a:latin typeface="Meiryo UI" panose="020B0604030504040204" pitchFamily="50" charset="-128"/>
                  <a:ea typeface="Meiryo UI" panose="020B0604030504040204" pitchFamily="50" charset="-128"/>
                </a:rPr>
                <a:t>コニカミノルタと</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包括協定</a:t>
              </a:r>
              <a:endParaRPr lang="en-US" altLang="ja-JP" sz="800" b="1" dirty="0">
                <a:latin typeface="Meiryo UI" panose="020B0604030504040204" pitchFamily="50" charset="-128"/>
                <a:ea typeface="Meiryo UI" panose="020B0604030504040204" pitchFamily="50" charset="-128"/>
              </a:endParaRPr>
            </a:p>
          </p:txBody>
        </p:sp>
        <p:grpSp>
          <p:nvGrpSpPr>
            <p:cNvPr id="183" name="グループ化 182">
              <a:extLst>
                <a:ext uri="{FF2B5EF4-FFF2-40B4-BE49-F238E27FC236}">
                  <a16:creationId xmlns:a16="http://schemas.microsoft.com/office/drawing/2014/main" id="{CB3F3A9D-DD26-49D3-86C7-2A77BE3AC5DA}"/>
                </a:ext>
              </a:extLst>
            </p:cNvPr>
            <p:cNvGrpSpPr/>
            <p:nvPr/>
          </p:nvGrpSpPr>
          <p:grpSpPr>
            <a:xfrm>
              <a:off x="-548356" y="3848276"/>
              <a:ext cx="232656" cy="232656"/>
              <a:chOff x="872184" y="4156953"/>
              <a:chExt cx="309543" cy="309543"/>
            </a:xfrm>
          </p:grpSpPr>
          <p:sp>
            <p:nvSpPr>
              <p:cNvPr id="184" name="楕円 183">
                <a:extLst>
                  <a:ext uri="{FF2B5EF4-FFF2-40B4-BE49-F238E27FC236}">
                    <a16:creationId xmlns:a16="http://schemas.microsoft.com/office/drawing/2014/main" id="{10F6DB6E-044D-4BEA-8FD0-51F6AC3353FB}"/>
                  </a:ext>
                </a:extLst>
              </p:cNvPr>
              <p:cNvSpPr/>
              <p:nvPr/>
            </p:nvSpPr>
            <p:spPr>
              <a:xfrm>
                <a:off x="872184" y="4156953"/>
                <a:ext cx="309543" cy="309543"/>
              </a:xfrm>
              <a:prstGeom prst="ellipse">
                <a:avLst/>
              </a:prstGeom>
              <a:solidFill>
                <a:schemeClr val="tx1">
                  <a:lumMod val="75000"/>
                  <a:lumOff val="25000"/>
                </a:schemeClr>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5" name="楕円 184">
                <a:extLst>
                  <a:ext uri="{FF2B5EF4-FFF2-40B4-BE49-F238E27FC236}">
                    <a16:creationId xmlns:a16="http://schemas.microsoft.com/office/drawing/2014/main" id="{682FE5C2-F330-4402-9C62-98DB0C05AE12}"/>
                  </a:ext>
                </a:extLst>
              </p:cNvPr>
              <p:cNvSpPr/>
              <p:nvPr/>
            </p:nvSpPr>
            <p:spPr>
              <a:xfrm>
                <a:off x="948994" y="4233687"/>
                <a:ext cx="155923" cy="155923"/>
              </a:xfrm>
              <a:prstGeom prst="ellipse">
                <a:avLst/>
              </a:prstGeom>
              <a:solidFill>
                <a:schemeClr val="bg1"/>
              </a:solidFill>
              <a:ln w="53975" cap="flat">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spTree>
    <p:extLst>
      <p:ext uri="{BB962C8B-B14F-4D97-AF65-F5344CB8AC3E}">
        <p14:creationId xmlns:p14="http://schemas.microsoft.com/office/powerpoint/2010/main" val="4164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547DDA1-E86F-43F2-AB30-79A6850F0660}"/>
              </a:ext>
            </a:extLst>
          </p:cNvPr>
          <p:cNvSpPr>
            <a:spLocks noGrp="1"/>
          </p:cNvSpPr>
          <p:nvPr>
            <p:ph type="title"/>
          </p:nvPr>
        </p:nvSpPr>
        <p:spPr/>
        <p:txBody>
          <a:bodyPr>
            <a:normAutofit/>
          </a:bodyPr>
          <a:lstStyle/>
          <a:p>
            <a:r>
              <a:rPr lang="ja-JP" altLang="en-US" dirty="0"/>
              <a:t>ＳＤＧｓの向き合い方</a:t>
            </a:r>
            <a:endParaRPr kumimoji="1" lang="ja-JP" altLang="en-US" dirty="0"/>
          </a:p>
        </p:txBody>
      </p:sp>
      <p:sp>
        <p:nvSpPr>
          <p:cNvPr id="8" name="コンテンツ プレースホルダー 7">
            <a:extLst>
              <a:ext uri="{FF2B5EF4-FFF2-40B4-BE49-F238E27FC236}">
                <a16:creationId xmlns:a16="http://schemas.microsoft.com/office/drawing/2014/main" id="{FD314648-E5A3-4E53-8927-2EAD72FE5FBA}"/>
              </a:ext>
            </a:extLst>
          </p:cNvPr>
          <p:cNvSpPr>
            <a:spLocks noGrp="1"/>
          </p:cNvSpPr>
          <p:nvPr>
            <p:ph idx="1"/>
          </p:nvPr>
        </p:nvSpPr>
        <p:spPr/>
        <p:txBody>
          <a:bodyPr/>
          <a:lstStyle/>
          <a:p>
            <a:r>
              <a:rPr kumimoji="1" lang="ja-JP" altLang="en-US" dirty="0"/>
              <a:t>　</a:t>
            </a:r>
          </a:p>
        </p:txBody>
      </p:sp>
      <p:sp>
        <p:nvSpPr>
          <p:cNvPr id="4" name="フッター プレースホルダー 3">
            <a:extLst>
              <a:ext uri="{FF2B5EF4-FFF2-40B4-BE49-F238E27FC236}">
                <a16:creationId xmlns:a16="http://schemas.microsoft.com/office/drawing/2014/main" id="{6D565E26-9C1B-41F2-97BD-0D63A4CB07FD}"/>
              </a:ext>
            </a:extLst>
          </p:cNvPr>
          <p:cNvSpPr>
            <a:spLocks noGrp="1"/>
          </p:cNvSpPr>
          <p:nvPr>
            <p:ph type="ftr" sz="quarter" idx="11"/>
          </p:nvPr>
        </p:nvSpPr>
        <p:spPr/>
        <p:txBody>
          <a:bodyPr/>
          <a:lstStyle/>
          <a:p>
            <a:pPr algn="r"/>
            <a:r>
              <a:rPr lang="en-US" altLang="ja-JP"/>
              <a:t>Copyright 2022 </a:t>
            </a:r>
            <a:r>
              <a:rPr lang="ja-JP" altLang="en-US"/>
              <a:t>日野市企画経営課</a:t>
            </a:r>
            <a:endParaRPr lang="ja-JP" altLang="en-US" dirty="0"/>
          </a:p>
        </p:txBody>
      </p:sp>
      <p:sp>
        <p:nvSpPr>
          <p:cNvPr id="5" name="スライド番号プレースホルダー 4">
            <a:extLst>
              <a:ext uri="{FF2B5EF4-FFF2-40B4-BE49-F238E27FC236}">
                <a16:creationId xmlns:a16="http://schemas.microsoft.com/office/drawing/2014/main" id="{F2278D9B-4083-448C-90A4-CF38A189FDE0}"/>
              </a:ext>
            </a:extLst>
          </p:cNvPr>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56" name="コンテンツ プレースホルダー 55">
            <a:extLst>
              <a:ext uri="{FF2B5EF4-FFF2-40B4-BE49-F238E27FC236}">
                <a16:creationId xmlns:a16="http://schemas.microsoft.com/office/drawing/2014/main" id="{F9FEB3C9-CCE5-4D3B-8B5F-D5C79116C53B}"/>
              </a:ext>
            </a:extLst>
          </p:cNvPr>
          <p:cNvSpPr>
            <a:spLocks noGrp="1"/>
          </p:cNvSpPr>
          <p:nvPr>
            <p:ph idx="13"/>
          </p:nvPr>
        </p:nvSpPr>
        <p:spPr/>
        <p:txBody>
          <a:bodyPr>
            <a:normAutofit/>
          </a:bodyPr>
          <a:lstStyle/>
          <a:p>
            <a:r>
              <a:rPr kumimoji="1" lang="ja-JP" altLang="en-US" dirty="0"/>
              <a:t>取組みの軸にパートナーシップ（ソーシャルキャピタル）を位置づけ、産学官民での対話を通じた課題共有や取組みの推進を行ってきました。</a:t>
            </a:r>
          </a:p>
        </p:txBody>
      </p:sp>
      <p:sp>
        <p:nvSpPr>
          <p:cNvPr id="32" name="正方形/長方形 31">
            <a:extLst>
              <a:ext uri="{FF2B5EF4-FFF2-40B4-BE49-F238E27FC236}">
                <a16:creationId xmlns:a16="http://schemas.microsoft.com/office/drawing/2014/main" id="{305CDAEA-EDC1-4ADB-B8EC-6387BD95B39C}"/>
              </a:ext>
            </a:extLst>
          </p:cNvPr>
          <p:cNvSpPr/>
          <p:nvPr/>
        </p:nvSpPr>
        <p:spPr>
          <a:xfrm>
            <a:off x="1806681" y="1700807"/>
            <a:ext cx="8506931" cy="4824406"/>
          </a:xfrm>
          <a:prstGeom prst="rect">
            <a:avLst/>
          </a:prstGeom>
          <a:solidFill>
            <a:srgbClr val="F2EEE3"/>
          </a:solidFill>
          <a:ln w="25400" cap="flat" cmpd="sng" algn="ctr">
            <a:noFill/>
            <a:prstDash val="solid"/>
          </a:ln>
          <a:effectLst/>
        </p:spPr>
        <p:txBody>
          <a:bodyPr rtlCol="0" anchor="ctr"/>
          <a:lstStyle/>
          <a:p>
            <a:pPr algn="ctr" defTabSz="872812">
              <a:defRPr/>
            </a:pPr>
            <a:endParaRPr kumimoji="0" lang="ja-JP" altLang="en-US" sz="1718" kern="0">
              <a:solidFill>
                <a:srgbClr val="FFFFFF"/>
              </a:solidFill>
              <a:latin typeface="Calibri"/>
              <a:ea typeface="ＭＳ Ｐゴシック" panose="020B0600070205080204" pitchFamily="50" charset="-128"/>
            </a:endParaRPr>
          </a:p>
        </p:txBody>
      </p:sp>
      <p:pic>
        <p:nvPicPr>
          <p:cNvPr id="33" name="図 4" descr="時計 が含まれている画像&#10;&#10;自動的に生成された説明">
            <a:extLst>
              <a:ext uri="{FF2B5EF4-FFF2-40B4-BE49-F238E27FC236}">
                <a16:creationId xmlns:a16="http://schemas.microsoft.com/office/drawing/2014/main" id="{E50AE797-303B-49CC-A1DC-3D4F62E6BA4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55498" y="2410649"/>
            <a:ext cx="6281004" cy="411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33">
            <a:extLst>
              <a:ext uri="{FF2B5EF4-FFF2-40B4-BE49-F238E27FC236}">
                <a16:creationId xmlns:a16="http://schemas.microsoft.com/office/drawing/2014/main" id="{B9A18E37-1D78-4825-84E3-4CD7698B7C3E}"/>
              </a:ext>
            </a:extLst>
          </p:cNvPr>
          <p:cNvSpPr txBox="1"/>
          <p:nvPr/>
        </p:nvSpPr>
        <p:spPr>
          <a:xfrm>
            <a:off x="6246085" y="3358851"/>
            <a:ext cx="806112" cy="29117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defTabSz="844073" eaLnBrk="0" fontAlgn="base" hangingPunct="0">
              <a:spcBef>
                <a:spcPct val="0"/>
              </a:spcBef>
              <a:spcAft>
                <a:spcPct val="0"/>
              </a:spcAft>
              <a:defRPr/>
            </a:pPr>
            <a:r>
              <a:rPr lang="ja-JP" altLang="en-US" sz="1292" b="1" dirty="0">
                <a:solidFill>
                  <a:prstClr val="white"/>
                </a:solidFill>
                <a:latin typeface="Meiryo UI" panose="020B0604030504040204" pitchFamily="50" charset="-128"/>
                <a:ea typeface="Meiryo UI" panose="020B0604030504040204" pitchFamily="50" charset="-128"/>
                <a:cs typeface="Arial"/>
              </a:rPr>
              <a:t>経済</a:t>
            </a:r>
          </a:p>
        </p:txBody>
      </p:sp>
      <p:sp>
        <p:nvSpPr>
          <p:cNvPr id="35" name="テキスト ボックス 34">
            <a:extLst>
              <a:ext uri="{FF2B5EF4-FFF2-40B4-BE49-F238E27FC236}">
                <a16:creationId xmlns:a16="http://schemas.microsoft.com/office/drawing/2014/main" id="{8A2085C9-2FCF-46B8-AA73-EE10473D3C46}"/>
              </a:ext>
            </a:extLst>
          </p:cNvPr>
          <p:cNvSpPr txBox="1"/>
          <p:nvPr/>
        </p:nvSpPr>
        <p:spPr>
          <a:xfrm>
            <a:off x="6553279" y="3930507"/>
            <a:ext cx="889274" cy="291170"/>
          </a:xfrm>
          <a:prstGeom prst="rect">
            <a:avLst/>
          </a:prstGeom>
          <a:solidFill>
            <a:srgbClr val="F96A1B"/>
          </a:solidFill>
          <a:effectLst>
            <a:outerShdw blurRad="50800" dist="38100" dir="2700000" algn="tl" rotWithShape="0">
              <a:prstClr val="black">
                <a:alpha val="40000"/>
              </a:prstClr>
            </a:outerShdw>
          </a:effectLst>
        </p:spPr>
        <p:txBody>
          <a:bodyPr wrap="square">
            <a:spAutoFit/>
          </a:bodyPr>
          <a:lstStyle/>
          <a:p>
            <a:pPr algn="ctr" defTabSz="844073" eaLnBrk="0" fontAlgn="base" hangingPunct="0">
              <a:spcBef>
                <a:spcPct val="0"/>
              </a:spcBef>
              <a:spcAft>
                <a:spcPct val="0"/>
              </a:spcAft>
              <a:defRPr/>
            </a:pPr>
            <a:r>
              <a:rPr kumimoji="0" lang="ja-JP" altLang="en-US" sz="1292" b="1" kern="0" dirty="0">
                <a:solidFill>
                  <a:prstClr val="white"/>
                </a:solidFill>
                <a:latin typeface="Meiryo UI" panose="020B0604030504040204" pitchFamily="50" charset="-128"/>
                <a:ea typeface="Meiryo UI" panose="020B0604030504040204" pitchFamily="50" charset="-128"/>
                <a:cs typeface="Arial"/>
              </a:rPr>
              <a:t>社会</a:t>
            </a:r>
          </a:p>
        </p:txBody>
      </p:sp>
      <p:sp>
        <p:nvSpPr>
          <p:cNvPr id="36" name="テキスト ボックス 35">
            <a:extLst>
              <a:ext uri="{FF2B5EF4-FFF2-40B4-BE49-F238E27FC236}">
                <a16:creationId xmlns:a16="http://schemas.microsoft.com/office/drawing/2014/main" id="{34CD9E8C-781A-435F-BA6D-DFD3D46B2933}"/>
              </a:ext>
            </a:extLst>
          </p:cNvPr>
          <p:cNvSpPr txBox="1"/>
          <p:nvPr/>
        </p:nvSpPr>
        <p:spPr>
          <a:xfrm>
            <a:off x="6746452" y="4932552"/>
            <a:ext cx="889274" cy="291170"/>
          </a:xfrm>
          <a:prstGeom prst="rect">
            <a:avLst/>
          </a:prstGeom>
          <a:solidFill>
            <a:srgbClr val="00CC00"/>
          </a:solidFill>
          <a:effectLst>
            <a:outerShdw blurRad="50800" dist="38100" dir="2700000" algn="tl" rotWithShape="0">
              <a:prstClr val="black">
                <a:alpha val="40000"/>
              </a:prstClr>
            </a:outerShdw>
          </a:effectLst>
        </p:spPr>
        <p:txBody>
          <a:bodyPr wrap="square">
            <a:spAutoFit/>
          </a:bodyPr>
          <a:lstStyle/>
          <a:p>
            <a:pPr algn="ctr" defTabSz="844073" eaLnBrk="0" fontAlgn="base" hangingPunct="0">
              <a:spcBef>
                <a:spcPct val="0"/>
              </a:spcBef>
              <a:spcAft>
                <a:spcPct val="0"/>
              </a:spcAft>
              <a:defRPr/>
            </a:pPr>
            <a:r>
              <a:rPr lang="ja-JP" altLang="en-US" sz="1292" b="1" dirty="0">
                <a:solidFill>
                  <a:prstClr val="white"/>
                </a:solidFill>
                <a:latin typeface="Meiryo UI" panose="020B0604030504040204" pitchFamily="50" charset="-128"/>
                <a:ea typeface="Meiryo UI" panose="020B0604030504040204" pitchFamily="50" charset="-128"/>
                <a:cs typeface="Arial"/>
              </a:rPr>
              <a:t>環境</a:t>
            </a:r>
          </a:p>
        </p:txBody>
      </p:sp>
      <p:sp>
        <p:nvSpPr>
          <p:cNvPr id="37" name="楕円 36">
            <a:extLst>
              <a:ext uri="{FF2B5EF4-FFF2-40B4-BE49-F238E27FC236}">
                <a16:creationId xmlns:a16="http://schemas.microsoft.com/office/drawing/2014/main" id="{876250CA-0135-454D-BE01-12A37C6039F6}"/>
              </a:ext>
            </a:extLst>
          </p:cNvPr>
          <p:cNvSpPr/>
          <p:nvPr/>
        </p:nvSpPr>
        <p:spPr>
          <a:xfrm>
            <a:off x="2769578" y="2324671"/>
            <a:ext cx="1049848" cy="37822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661" b="1" kern="0" dirty="0">
                <a:solidFill>
                  <a:prstClr val="white"/>
                </a:solidFill>
                <a:latin typeface="BIZ UDPゴシック" panose="020B0400000000000000" pitchFamily="50" charset="-128"/>
                <a:ea typeface="BIZ UDPゴシック" panose="020B0400000000000000" pitchFamily="50" charset="-128"/>
                <a:cs typeface="Arial"/>
              </a:rPr>
              <a:t>企業</a:t>
            </a:r>
          </a:p>
        </p:txBody>
      </p:sp>
      <p:cxnSp>
        <p:nvCxnSpPr>
          <p:cNvPr id="38" name="直線コネクタ 37">
            <a:extLst>
              <a:ext uri="{FF2B5EF4-FFF2-40B4-BE49-F238E27FC236}">
                <a16:creationId xmlns:a16="http://schemas.microsoft.com/office/drawing/2014/main" id="{2F23F365-3C13-4FDF-8B81-6E670BC792CF}"/>
              </a:ext>
            </a:extLst>
          </p:cNvPr>
          <p:cNvCxnSpPr>
            <a:cxnSpLocks/>
            <a:stCxn id="37" idx="5"/>
          </p:cNvCxnSpPr>
          <p:nvPr/>
        </p:nvCxnSpPr>
        <p:spPr>
          <a:xfrm>
            <a:off x="3665680" y="2647505"/>
            <a:ext cx="2031735" cy="288386"/>
          </a:xfrm>
          <a:prstGeom prst="line">
            <a:avLst/>
          </a:prstGeom>
          <a:noFill/>
          <a:ln w="38100" cap="flat" cmpd="sng" algn="ctr">
            <a:solidFill>
              <a:srgbClr val="FF3300"/>
            </a:solidFill>
            <a:prstDash val="solid"/>
          </a:ln>
          <a:effectLst/>
        </p:spPr>
      </p:cxnSp>
      <p:cxnSp>
        <p:nvCxnSpPr>
          <p:cNvPr id="39" name="直線コネクタ 38">
            <a:extLst>
              <a:ext uri="{FF2B5EF4-FFF2-40B4-BE49-F238E27FC236}">
                <a16:creationId xmlns:a16="http://schemas.microsoft.com/office/drawing/2014/main" id="{83025318-12A7-4E27-BACE-2FEA6C078D8D}"/>
              </a:ext>
            </a:extLst>
          </p:cNvPr>
          <p:cNvCxnSpPr>
            <a:cxnSpLocks/>
            <a:stCxn id="45" idx="5"/>
          </p:cNvCxnSpPr>
          <p:nvPr/>
        </p:nvCxnSpPr>
        <p:spPr>
          <a:xfrm>
            <a:off x="4429142" y="2379022"/>
            <a:ext cx="1303444" cy="359043"/>
          </a:xfrm>
          <a:prstGeom prst="line">
            <a:avLst/>
          </a:prstGeom>
          <a:noFill/>
          <a:ln w="38100" cap="flat" cmpd="sng" algn="ctr">
            <a:solidFill>
              <a:srgbClr val="FF3300"/>
            </a:solidFill>
            <a:prstDash val="solid"/>
          </a:ln>
          <a:effectLst/>
        </p:spPr>
      </p:cxnSp>
      <p:cxnSp>
        <p:nvCxnSpPr>
          <p:cNvPr id="40" name="直線コネクタ 39">
            <a:extLst>
              <a:ext uri="{FF2B5EF4-FFF2-40B4-BE49-F238E27FC236}">
                <a16:creationId xmlns:a16="http://schemas.microsoft.com/office/drawing/2014/main" id="{AAEA880D-ABA6-4466-A543-16D9AD437E83}"/>
              </a:ext>
            </a:extLst>
          </p:cNvPr>
          <p:cNvCxnSpPr>
            <a:cxnSpLocks/>
          </p:cNvCxnSpPr>
          <p:nvPr/>
        </p:nvCxnSpPr>
        <p:spPr>
          <a:xfrm flipV="1">
            <a:off x="6475536" y="2296987"/>
            <a:ext cx="1408234" cy="454269"/>
          </a:xfrm>
          <a:prstGeom prst="line">
            <a:avLst/>
          </a:prstGeom>
          <a:noFill/>
          <a:ln w="38100" cap="flat" cmpd="sng" algn="ctr">
            <a:solidFill>
              <a:srgbClr val="FF3300"/>
            </a:solidFill>
            <a:prstDash val="solid"/>
          </a:ln>
          <a:effectLst/>
        </p:spPr>
      </p:cxnSp>
      <p:cxnSp>
        <p:nvCxnSpPr>
          <p:cNvPr id="41" name="直線コネクタ 40">
            <a:extLst>
              <a:ext uri="{FF2B5EF4-FFF2-40B4-BE49-F238E27FC236}">
                <a16:creationId xmlns:a16="http://schemas.microsoft.com/office/drawing/2014/main" id="{DDBA16BB-81B2-4AFA-B2B0-57E534D346F5}"/>
              </a:ext>
            </a:extLst>
          </p:cNvPr>
          <p:cNvCxnSpPr>
            <a:cxnSpLocks/>
          </p:cNvCxnSpPr>
          <p:nvPr/>
        </p:nvCxnSpPr>
        <p:spPr>
          <a:xfrm flipV="1">
            <a:off x="6494585" y="2524118"/>
            <a:ext cx="2069123" cy="404446"/>
          </a:xfrm>
          <a:prstGeom prst="line">
            <a:avLst/>
          </a:prstGeom>
          <a:noFill/>
          <a:ln w="38100" cap="flat" cmpd="sng" algn="ctr">
            <a:solidFill>
              <a:srgbClr val="FF3300"/>
            </a:solidFill>
            <a:prstDash val="solid"/>
          </a:ln>
          <a:effectLst/>
        </p:spPr>
      </p:cxnSp>
      <p:sp>
        <p:nvSpPr>
          <p:cNvPr id="42" name="テキスト ボックス 41">
            <a:extLst>
              <a:ext uri="{FF2B5EF4-FFF2-40B4-BE49-F238E27FC236}">
                <a16:creationId xmlns:a16="http://schemas.microsoft.com/office/drawing/2014/main" id="{AB59E4D3-C701-4F31-BF36-B23BF96B9620}"/>
              </a:ext>
            </a:extLst>
          </p:cNvPr>
          <p:cNvSpPr txBox="1">
            <a:spLocks noChangeArrowheads="1"/>
          </p:cNvSpPr>
          <p:nvPr/>
        </p:nvSpPr>
        <p:spPr bwMode="auto">
          <a:xfrm>
            <a:off x="9581858" y="2791699"/>
            <a:ext cx="582339" cy="35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defTabSz="844073" eaLnBrk="0" fontAlgn="base" hangingPunct="0">
              <a:spcBef>
                <a:spcPct val="0"/>
              </a:spcBef>
              <a:spcAft>
                <a:spcPct val="0"/>
              </a:spcAft>
              <a:buSzTx/>
              <a:buNone/>
            </a:pPr>
            <a:r>
              <a:rPr lang="ja-JP" altLang="en-US" sz="1292" dirty="0">
                <a:solidFill>
                  <a:prstClr val="black"/>
                </a:solidFill>
                <a:latin typeface="BIZ UDPゴシック" panose="020B0400000000000000" pitchFamily="50" charset="-128"/>
                <a:ea typeface="BIZ UDPゴシック" panose="020B0400000000000000" pitchFamily="50" charset="-128"/>
              </a:rPr>
              <a:t>自分たちの事業・取り組みはどのゴールに</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73" eaLnBrk="0" fontAlgn="base" hangingPunct="0">
              <a:spcBef>
                <a:spcPct val="0"/>
              </a:spcBef>
              <a:spcAft>
                <a:spcPct val="0"/>
              </a:spcAft>
              <a:buSzTx/>
              <a:buNone/>
            </a:pPr>
            <a:r>
              <a:rPr lang="ja-JP" altLang="en-US" sz="1292" dirty="0">
                <a:solidFill>
                  <a:prstClr val="black"/>
                </a:solidFill>
                <a:latin typeface="BIZ UDPゴシック" panose="020B0400000000000000" pitchFamily="50" charset="-128"/>
                <a:ea typeface="BIZ UDPゴシック" panose="020B0400000000000000" pitchFamily="50" charset="-128"/>
              </a:rPr>
              <a:t>つながっているのか？</a:t>
            </a:r>
          </a:p>
        </p:txBody>
      </p:sp>
      <p:sp>
        <p:nvSpPr>
          <p:cNvPr id="43" name="楕円 42">
            <a:extLst>
              <a:ext uri="{FF2B5EF4-FFF2-40B4-BE49-F238E27FC236}">
                <a16:creationId xmlns:a16="http://schemas.microsoft.com/office/drawing/2014/main" id="{8A236E18-42C8-4CC6-BE60-7480EFF0A425}"/>
              </a:ext>
            </a:extLst>
          </p:cNvPr>
          <p:cNvSpPr/>
          <p:nvPr/>
        </p:nvSpPr>
        <p:spPr>
          <a:xfrm>
            <a:off x="5569927" y="1732541"/>
            <a:ext cx="1049846" cy="37822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661" b="1" kern="0" dirty="0">
                <a:solidFill>
                  <a:prstClr val="white"/>
                </a:solidFill>
                <a:latin typeface="BIZ UDPゴシック" panose="020B0400000000000000" pitchFamily="50" charset="-128"/>
                <a:ea typeface="BIZ UDPゴシック" panose="020B0400000000000000" pitchFamily="50" charset="-128"/>
                <a:cs typeface="Arial"/>
              </a:rPr>
              <a:t>市民</a:t>
            </a:r>
          </a:p>
        </p:txBody>
      </p:sp>
      <p:sp>
        <p:nvSpPr>
          <p:cNvPr id="44" name="楕円 43">
            <a:extLst>
              <a:ext uri="{FF2B5EF4-FFF2-40B4-BE49-F238E27FC236}">
                <a16:creationId xmlns:a16="http://schemas.microsoft.com/office/drawing/2014/main" id="{89AB2F75-213C-4F4A-AE65-A32CB7AE3F1C}"/>
              </a:ext>
            </a:extLst>
          </p:cNvPr>
          <p:cNvSpPr/>
          <p:nvPr/>
        </p:nvSpPr>
        <p:spPr>
          <a:xfrm>
            <a:off x="4410809" y="1786761"/>
            <a:ext cx="1048456" cy="37822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661" b="1" kern="0" dirty="0">
                <a:solidFill>
                  <a:prstClr val="white"/>
                </a:solidFill>
                <a:latin typeface="BIZ UDPゴシック" panose="020B0400000000000000" pitchFamily="50" charset="-128"/>
                <a:ea typeface="BIZ UDPゴシック" panose="020B0400000000000000" pitchFamily="50" charset="-128"/>
                <a:cs typeface="Arial"/>
              </a:rPr>
              <a:t>行政</a:t>
            </a:r>
          </a:p>
        </p:txBody>
      </p:sp>
      <p:sp>
        <p:nvSpPr>
          <p:cNvPr id="45" name="楕円 44">
            <a:extLst>
              <a:ext uri="{FF2B5EF4-FFF2-40B4-BE49-F238E27FC236}">
                <a16:creationId xmlns:a16="http://schemas.microsoft.com/office/drawing/2014/main" id="{0F059220-C36B-419F-8653-4661287C7DDF}"/>
              </a:ext>
            </a:extLst>
          </p:cNvPr>
          <p:cNvSpPr/>
          <p:nvPr/>
        </p:nvSpPr>
        <p:spPr>
          <a:xfrm>
            <a:off x="3533042" y="2055000"/>
            <a:ext cx="1049846" cy="37961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292" b="1" kern="0" dirty="0">
                <a:solidFill>
                  <a:prstClr val="white"/>
                </a:solidFill>
                <a:latin typeface="BIZ UDPゴシック" panose="020B0400000000000000" pitchFamily="50" charset="-128"/>
                <a:ea typeface="BIZ UDPゴシック" panose="020B0400000000000000" pitchFamily="50" charset="-128"/>
                <a:cs typeface="Arial"/>
              </a:rPr>
              <a:t>教育</a:t>
            </a:r>
            <a:endParaRPr kumimoji="0" lang="en-US" altLang="ja-JP" sz="1292" b="1" kern="0" dirty="0">
              <a:solidFill>
                <a:prstClr val="white"/>
              </a:solidFill>
              <a:latin typeface="BIZ UDPゴシック" panose="020B0400000000000000" pitchFamily="50" charset="-128"/>
              <a:ea typeface="BIZ UDPゴシック" panose="020B0400000000000000" pitchFamily="50" charset="-128"/>
              <a:cs typeface="Arial"/>
            </a:endParaRPr>
          </a:p>
          <a:p>
            <a:pPr algn="ctr" defTabSz="844073" eaLnBrk="0" fontAlgn="base" hangingPunct="0">
              <a:spcBef>
                <a:spcPct val="0"/>
              </a:spcBef>
              <a:spcAft>
                <a:spcPct val="0"/>
              </a:spcAft>
              <a:defRPr/>
            </a:pPr>
            <a:r>
              <a:rPr kumimoji="0" lang="ja-JP" altLang="en-US" sz="1292" b="1" kern="0" dirty="0">
                <a:solidFill>
                  <a:prstClr val="white"/>
                </a:solidFill>
                <a:latin typeface="BIZ UDPゴシック" panose="020B0400000000000000" pitchFamily="50" charset="-128"/>
                <a:ea typeface="BIZ UDPゴシック" panose="020B0400000000000000" pitchFamily="50" charset="-128"/>
                <a:cs typeface="Arial"/>
              </a:rPr>
              <a:t>機関</a:t>
            </a:r>
          </a:p>
        </p:txBody>
      </p:sp>
      <p:sp>
        <p:nvSpPr>
          <p:cNvPr id="46" name="楕円 45">
            <a:extLst>
              <a:ext uri="{FF2B5EF4-FFF2-40B4-BE49-F238E27FC236}">
                <a16:creationId xmlns:a16="http://schemas.microsoft.com/office/drawing/2014/main" id="{2CF05436-BF6B-4CF9-8DD9-175B38974057}"/>
              </a:ext>
            </a:extLst>
          </p:cNvPr>
          <p:cNvSpPr/>
          <p:nvPr/>
        </p:nvSpPr>
        <p:spPr>
          <a:xfrm>
            <a:off x="8553450" y="2358261"/>
            <a:ext cx="1049846" cy="37822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en-US" altLang="ja-JP" sz="1661" b="1" kern="0" dirty="0">
                <a:solidFill>
                  <a:prstClr val="white"/>
                </a:solidFill>
                <a:latin typeface="BIZ UDPゴシック" panose="020B0400000000000000" pitchFamily="50" charset="-128"/>
                <a:ea typeface="BIZ UDPゴシック" panose="020B0400000000000000" pitchFamily="50" charset="-128"/>
                <a:cs typeface="Arial"/>
              </a:rPr>
              <a:t>NPO</a:t>
            </a:r>
            <a:endParaRPr kumimoji="0" lang="ja-JP" altLang="en-US" sz="1661" b="1" kern="0" dirty="0">
              <a:solidFill>
                <a:prstClr val="white"/>
              </a:solidFill>
              <a:latin typeface="BIZ UDPゴシック" panose="020B0400000000000000" pitchFamily="50" charset="-128"/>
              <a:ea typeface="BIZ UDPゴシック" panose="020B0400000000000000" pitchFamily="50" charset="-128"/>
              <a:cs typeface="Arial"/>
            </a:endParaRPr>
          </a:p>
        </p:txBody>
      </p:sp>
      <p:sp>
        <p:nvSpPr>
          <p:cNvPr id="47" name="楕円 46">
            <a:extLst>
              <a:ext uri="{FF2B5EF4-FFF2-40B4-BE49-F238E27FC236}">
                <a16:creationId xmlns:a16="http://schemas.microsoft.com/office/drawing/2014/main" id="{742D464E-428C-4BEC-884E-C8563213C17A}"/>
              </a:ext>
            </a:extLst>
          </p:cNvPr>
          <p:cNvSpPr/>
          <p:nvPr/>
        </p:nvSpPr>
        <p:spPr>
          <a:xfrm>
            <a:off x="6759820" y="1786836"/>
            <a:ext cx="1049846" cy="37961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292" b="1" kern="0" dirty="0">
                <a:solidFill>
                  <a:prstClr val="white"/>
                </a:solidFill>
                <a:latin typeface="BIZ UDPゴシック" panose="020B0400000000000000" pitchFamily="50" charset="-128"/>
                <a:ea typeface="BIZ UDPゴシック" panose="020B0400000000000000" pitchFamily="50" charset="-128"/>
                <a:cs typeface="Arial"/>
              </a:rPr>
              <a:t>医療・</a:t>
            </a:r>
            <a:endParaRPr kumimoji="0" lang="en-US" altLang="ja-JP" sz="1292" b="1" kern="0" dirty="0">
              <a:solidFill>
                <a:prstClr val="white"/>
              </a:solidFill>
              <a:latin typeface="BIZ UDPゴシック" panose="020B0400000000000000" pitchFamily="50" charset="-128"/>
              <a:ea typeface="BIZ UDPゴシック" panose="020B0400000000000000" pitchFamily="50" charset="-128"/>
              <a:cs typeface="Arial"/>
            </a:endParaRPr>
          </a:p>
          <a:p>
            <a:pPr algn="ctr" defTabSz="844073" eaLnBrk="0" fontAlgn="base" hangingPunct="0">
              <a:spcBef>
                <a:spcPct val="0"/>
              </a:spcBef>
              <a:spcAft>
                <a:spcPct val="0"/>
              </a:spcAft>
              <a:defRPr/>
            </a:pPr>
            <a:r>
              <a:rPr kumimoji="0" lang="ja-JP" altLang="en-US" sz="1292" b="1" kern="0" dirty="0">
                <a:solidFill>
                  <a:prstClr val="white"/>
                </a:solidFill>
                <a:latin typeface="BIZ UDPゴシック" panose="020B0400000000000000" pitchFamily="50" charset="-128"/>
                <a:ea typeface="BIZ UDPゴシック" panose="020B0400000000000000" pitchFamily="50" charset="-128"/>
                <a:cs typeface="Arial"/>
              </a:rPr>
              <a:t>福祉</a:t>
            </a:r>
          </a:p>
        </p:txBody>
      </p:sp>
      <p:sp>
        <p:nvSpPr>
          <p:cNvPr id="48" name="楕円 47">
            <a:extLst>
              <a:ext uri="{FF2B5EF4-FFF2-40B4-BE49-F238E27FC236}">
                <a16:creationId xmlns:a16="http://schemas.microsoft.com/office/drawing/2014/main" id="{5C5A787F-B390-4426-AFE5-96F05D9B5399}"/>
              </a:ext>
            </a:extLst>
          </p:cNvPr>
          <p:cNvSpPr/>
          <p:nvPr/>
        </p:nvSpPr>
        <p:spPr>
          <a:xfrm>
            <a:off x="7703527" y="2016826"/>
            <a:ext cx="1049846" cy="378224"/>
          </a:xfrm>
          <a:prstGeom prst="ellipse">
            <a:avLst/>
          </a:prstGeom>
          <a:solidFill>
            <a:srgbClr val="FF3300"/>
          </a:solidFill>
          <a:ln w="25400" cap="flat" cmpd="sng" algn="ctr">
            <a:noFill/>
            <a:prstDash val="solid"/>
          </a:ln>
          <a:effectLst/>
        </p:spPr>
        <p:txBody>
          <a:bodyPr anchor="ctr"/>
          <a:lstStyle/>
          <a:p>
            <a:pPr algn="ctr" defTabSz="844073" eaLnBrk="0" fontAlgn="base" hangingPunct="0">
              <a:spcBef>
                <a:spcPct val="0"/>
              </a:spcBef>
              <a:spcAft>
                <a:spcPct val="0"/>
              </a:spcAft>
              <a:defRPr/>
            </a:pPr>
            <a:r>
              <a:rPr kumimoji="0" lang="ja-JP" altLang="en-US" sz="1292" b="1" kern="0" dirty="0">
                <a:solidFill>
                  <a:prstClr val="white"/>
                </a:solidFill>
                <a:latin typeface="BIZ UDPゴシック" panose="020B0400000000000000" pitchFamily="50" charset="-128"/>
                <a:ea typeface="BIZ UDPゴシック" panose="020B0400000000000000" pitchFamily="50" charset="-128"/>
                <a:cs typeface="Arial"/>
              </a:rPr>
              <a:t>外国人</a:t>
            </a:r>
          </a:p>
        </p:txBody>
      </p:sp>
      <p:cxnSp>
        <p:nvCxnSpPr>
          <p:cNvPr id="49" name="直線コネクタ 48">
            <a:extLst>
              <a:ext uri="{FF2B5EF4-FFF2-40B4-BE49-F238E27FC236}">
                <a16:creationId xmlns:a16="http://schemas.microsoft.com/office/drawing/2014/main" id="{4AE097A3-7800-47EB-AAF6-67935AE037E3}"/>
              </a:ext>
            </a:extLst>
          </p:cNvPr>
          <p:cNvCxnSpPr>
            <a:cxnSpLocks/>
          </p:cNvCxnSpPr>
          <p:nvPr/>
        </p:nvCxnSpPr>
        <p:spPr>
          <a:xfrm>
            <a:off x="5270987" y="2138264"/>
            <a:ext cx="461596" cy="423496"/>
          </a:xfrm>
          <a:prstGeom prst="line">
            <a:avLst/>
          </a:prstGeom>
          <a:noFill/>
          <a:ln w="38100" cap="flat" cmpd="sng" algn="ctr">
            <a:solidFill>
              <a:srgbClr val="FF3300"/>
            </a:solidFill>
            <a:prstDash val="solid"/>
          </a:ln>
          <a:effectLst/>
        </p:spPr>
      </p:cxnSp>
      <p:cxnSp>
        <p:nvCxnSpPr>
          <p:cNvPr id="50" name="直線コネクタ 49">
            <a:extLst>
              <a:ext uri="{FF2B5EF4-FFF2-40B4-BE49-F238E27FC236}">
                <a16:creationId xmlns:a16="http://schemas.microsoft.com/office/drawing/2014/main" id="{CE349755-0073-497C-8F9D-7AA9A038CACB}"/>
              </a:ext>
            </a:extLst>
          </p:cNvPr>
          <p:cNvCxnSpPr>
            <a:cxnSpLocks/>
          </p:cNvCxnSpPr>
          <p:nvPr/>
        </p:nvCxnSpPr>
        <p:spPr>
          <a:xfrm flipH="1">
            <a:off x="6096001" y="2105071"/>
            <a:ext cx="8791" cy="365539"/>
          </a:xfrm>
          <a:prstGeom prst="line">
            <a:avLst/>
          </a:prstGeom>
          <a:noFill/>
          <a:ln w="38100" cap="flat" cmpd="sng" algn="ctr">
            <a:solidFill>
              <a:srgbClr val="FF3300"/>
            </a:solidFill>
            <a:prstDash val="solid"/>
          </a:ln>
          <a:effectLst/>
        </p:spPr>
      </p:cxnSp>
      <p:cxnSp>
        <p:nvCxnSpPr>
          <p:cNvPr id="51" name="直線コネクタ 50">
            <a:extLst>
              <a:ext uri="{FF2B5EF4-FFF2-40B4-BE49-F238E27FC236}">
                <a16:creationId xmlns:a16="http://schemas.microsoft.com/office/drawing/2014/main" id="{6CDAD1FB-E9CD-42DC-97F6-B768DA9E959D}"/>
              </a:ext>
            </a:extLst>
          </p:cNvPr>
          <p:cNvCxnSpPr/>
          <p:nvPr/>
        </p:nvCxnSpPr>
        <p:spPr>
          <a:xfrm flipH="1">
            <a:off x="6494585" y="2138265"/>
            <a:ext cx="652096" cy="430823"/>
          </a:xfrm>
          <a:prstGeom prst="line">
            <a:avLst/>
          </a:prstGeom>
          <a:noFill/>
          <a:ln w="38100" cap="flat" cmpd="sng" algn="ctr">
            <a:solidFill>
              <a:srgbClr val="FF3300"/>
            </a:solidFill>
            <a:prstDash val="solid"/>
          </a:ln>
          <a:effectLst/>
        </p:spPr>
      </p:cxnSp>
      <p:grpSp>
        <p:nvGrpSpPr>
          <p:cNvPr id="52" name="グループ化 51">
            <a:extLst>
              <a:ext uri="{FF2B5EF4-FFF2-40B4-BE49-F238E27FC236}">
                <a16:creationId xmlns:a16="http://schemas.microsoft.com/office/drawing/2014/main" id="{43C7BF80-C8DF-4934-A6A2-D14D0BEBF532}"/>
              </a:ext>
            </a:extLst>
          </p:cNvPr>
          <p:cNvGrpSpPr/>
          <p:nvPr/>
        </p:nvGrpSpPr>
        <p:grpSpPr>
          <a:xfrm rot="20600874">
            <a:off x="1927611" y="1814376"/>
            <a:ext cx="1131554" cy="369871"/>
            <a:chOff x="-12385702" y="3316309"/>
            <a:chExt cx="1584176" cy="517819"/>
          </a:xfrm>
        </p:grpSpPr>
        <p:sp>
          <p:nvSpPr>
            <p:cNvPr id="53" name="正方形/長方形 52">
              <a:extLst>
                <a:ext uri="{FF2B5EF4-FFF2-40B4-BE49-F238E27FC236}">
                  <a16:creationId xmlns:a16="http://schemas.microsoft.com/office/drawing/2014/main" id="{C79EACDB-D84E-40EA-9064-55D7D40AF587}"/>
                </a:ext>
              </a:extLst>
            </p:cNvPr>
            <p:cNvSpPr/>
            <p:nvPr/>
          </p:nvSpPr>
          <p:spPr>
            <a:xfrm rot="999126">
              <a:off x="-12351872" y="3316309"/>
              <a:ext cx="1484252" cy="420040"/>
            </a:xfrm>
            <a:prstGeom prst="rect">
              <a:avLst/>
            </a:prstGeom>
            <a:solidFill>
              <a:srgbClr val="FF3300"/>
            </a:solidFill>
            <a:ln w="25400" cap="flat" cmpd="sng" algn="ctr">
              <a:solidFill>
                <a:srgbClr val="FF3300"/>
              </a:solidFill>
              <a:prstDash val="solid"/>
            </a:ln>
            <a:effectLst/>
          </p:spPr>
          <p:txBody>
            <a:bodyPr rtlCol="0" anchor="ctr"/>
            <a:lstStyle/>
            <a:p>
              <a:pPr algn="ctr" defTabSz="872812">
                <a:defRPr/>
              </a:pPr>
              <a:endParaRPr kumimoji="0" lang="ja-JP" altLang="en-US" sz="1718" kern="0">
                <a:solidFill>
                  <a:srgbClr val="FFFFFF"/>
                </a:solidFill>
                <a:latin typeface="Calibri"/>
                <a:ea typeface="ＭＳ Ｐゴシック" panose="020B0600070205080204" pitchFamily="50" charset="-128"/>
              </a:endParaRPr>
            </a:p>
          </p:txBody>
        </p:sp>
        <p:sp>
          <p:nvSpPr>
            <p:cNvPr id="54" name="タイトル 2">
              <a:extLst>
                <a:ext uri="{FF2B5EF4-FFF2-40B4-BE49-F238E27FC236}">
                  <a16:creationId xmlns:a16="http://schemas.microsoft.com/office/drawing/2014/main" id="{9A0DC8B0-6F56-4B10-80E2-C1A5A54777FC}"/>
                </a:ext>
              </a:extLst>
            </p:cNvPr>
            <p:cNvSpPr txBox="1">
              <a:spLocks/>
            </p:cNvSpPr>
            <p:nvPr/>
          </p:nvSpPr>
          <p:spPr>
            <a:xfrm rot="999126">
              <a:off x="-12385702" y="3336076"/>
              <a:ext cx="1584176" cy="498052"/>
            </a:xfrm>
            <a:prstGeom prst="rect">
              <a:avLst/>
            </a:prstGeom>
          </p:spPr>
          <p:txBody>
            <a:bodyPr>
              <a:norm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algn="ctr" defTabSz="914418">
                <a:lnSpc>
                  <a:spcPct val="100000"/>
                </a:lnSpc>
                <a:defRPr/>
              </a:pPr>
              <a:r>
                <a:rPr lang="en-US" altLang="ja-JP" sz="1429" dirty="0">
                  <a:solidFill>
                    <a:srgbClr val="FFFFFF"/>
                  </a:solidFill>
                  <a:latin typeface="BIZ UDPゴシック" panose="020B0400000000000000" pitchFamily="50" charset="-128"/>
                  <a:ea typeface="BIZ UDPゴシック" panose="020B0400000000000000" pitchFamily="50" charset="-128"/>
                </a:rPr>
                <a:t>2030</a:t>
              </a:r>
              <a:r>
                <a:rPr lang="ja-JP" altLang="en-US" sz="1429" dirty="0">
                  <a:solidFill>
                    <a:srgbClr val="FFFFFF"/>
                  </a:solidFill>
                  <a:latin typeface="BIZ UDPゴシック" panose="020B0400000000000000" pitchFamily="50" charset="-128"/>
                  <a:ea typeface="BIZ UDPゴシック" panose="020B0400000000000000" pitchFamily="50" charset="-128"/>
                </a:rPr>
                <a:t>年</a:t>
              </a:r>
              <a:endParaRPr lang="en-US" altLang="ja-JP" sz="1429" dirty="0">
                <a:solidFill>
                  <a:srgbClr val="FFFFFF"/>
                </a:solidFill>
                <a:latin typeface="BIZ UDPゴシック" panose="020B0400000000000000" pitchFamily="50" charset="-128"/>
                <a:ea typeface="BIZ UDPゴシック" panose="020B0400000000000000" pitchFamily="50" charset="-128"/>
              </a:endParaRPr>
            </a:p>
          </p:txBody>
        </p:sp>
      </p:grpSp>
      <p:sp>
        <p:nvSpPr>
          <p:cNvPr id="55" name="テキスト ボックス 48135">
            <a:extLst>
              <a:ext uri="{FF2B5EF4-FFF2-40B4-BE49-F238E27FC236}">
                <a16:creationId xmlns:a16="http://schemas.microsoft.com/office/drawing/2014/main" id="{91BCD1F9-062E-4BC0-91A6-48DC1DFB77FB}"/>
              </a:ext>
            </a:extLst>
          </p:cNvPr>
          <p:cNvSpPr txBox="1">
            <a:spLocks noChangeArrowheads="1"/>
          </p:cNvSpPr>
          <p:nvPr/>
        </p:nvSpPr>
        <p:spPr bwMode="auto">
          <a:xfrm>
            <a:off x="2453727" y="2799487"/>
            <a:ext cx="582339" cy="420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defTabSz="844073" eaLnBrk="0" fontAlgn="base" hangingPunct="0">
              <a:spcBef>
                <a:spcPct val="0"/>
              </a:spcBef>
              <a:spcAft>
                <a:spcPct val="0"/>
              </a:spcAft>
              <a:buSzTx/>
              <a:buNone/>
            </a:pPr>
            <a:r>
              <a:rPr lang="ja-JP" altLang="en-US" sz="1292" dirty="0">
                <a:solidFill>
                  <a:prstClr val="black"/>
                </a:solidFill>
                <a:latin typeface="BIZ UDPゴシック" panose="020B0400000000000000" pitchFamily="50" charset="-128"/>
                <a:ea typeface="BIZ UDPゴシック" panose="020B0400000000000000" pitchFamily="50" charset="-128"/>
              </a:rPr>
              <a:t>自分たちの事業・取り組みはどのゴールの</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73" eaLnBrk="0" fontAlgn="base" hangingPunct="0">
              <a:spcBef>
                <a:spcPct val="0"/>
              </a:spcBef>
              <a:spcAft>
                <a:spcPct val="0"/>
              </a:spcAft>
              <a:buSzTx/>
              <a:buNone/>
            </a:pPr>
            <a:r>
              <a:rPr lang="ja-JP" altLang="en-US" sz="1292" dirty="0">
                <a:solidFill>
                  <a:prstClr val="black"/>
                </a:solidFill>
                <a:latin typeface="BIZ UDPゴシック" panose="020B0400000000000000" pitchFamily="50" charset="-128"/>
                <a:ea typeface="BIZ UDPゴシック" panose="020B0400000000000000" pitchFamily="50" charset="-128"/>
              </a:rPr>
              <a:t>影響を受けているのか？</a:t>
            </a:r>
          </a:p>
        </p:txBody>
      </p:sp>
    </p:spTree>
    <p:extLst>
      <p:ext uri="{BB962C8B-B14F-4D97-AF65-F5344CB8AC3E}">
        <p14:creationId xmlns:p14="http://schemas.microsoft.com/office/powerpoint/2010/main" val="24293614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ワイド画面</PresentationFormat>
  <Paragraphs>136</Paragraphs>
  <Slides>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BIZ UDPゴシック</vt:lpstr>
      <vt:lpstr>HGPｺﾞｼｯｸE</vt:lpstr>
      <vt:lpstr>HGPｺﾞｼｯｸM</vt:lpstr>
      <vt:lpstr>Meiryo UI</vt:lpstr>
      <vt:lpstr>ＭＳ Ｐゴシック</vt:lpstr>
      <vt:lpstr>游ゴシック</vt:lpstr>
      <vt:lpstr>游ゴシック Light</vt:lpstr>
      <vt:lpstr>Arial</vt:lpstr>
      <vt:lpstr>Calibri</vt:lpstr>
      <vt:lpstr>Office テーマ</vt:lpstr>
      <vt:lpstr>ＳＤＧｓの向き合い方</vt:lpstr>
      <vt:lpstr>ＳＤＧｓ17のゴール</vt:lpstr>
      <vt:lpstr>日野市とＳＤＧｓ（2018年～主なできごと）</vt:lpstr>
      <vt:lpstr>ＳＤＧｓの向き合い方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2024-04-18T04:51:21Z</dcterms:created>
  <dcterms:modified xsi:type="dcterms:W3CDTF">2024-04-18T04:51:43Z</dcterms:modified>
</cp:coreProperties>
</file>