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88" r:id="rId2"/>
    <p:sldId id="290" r:id="rId3"/>
    <p:sldId id="292" r:id="rId4"/>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860" autoAdjust="0"/>
    <p:restoredTop sz="94660"/>
  </p:normalViewPr>
  <p:slideViewPr>
    <p:cSldViewPr snapToGrid="0">
      <p:cViewPr varScale="1">
        <p:scale>
          <a:sx n="114" d="100"/>
          <a:sy n="114" d="100"/>
        </p:scale>
        <p:origin x="65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5843ED-EFC1-4481-B721-C48E1F12F13A}" type="datetimeFigureOut">
              <a:rPr kumimoji="1" lang="ja-JP" altLang="en-US" smtClean="0"/>
              <a:t>2023/6/16</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2DEDAB-5EAC-4F32-AAB3-CCB93463D5B9}" type="slidenum">
              <a:rPr kumimoji="1" lang="ja-JP" altLang="en-US" smtClean="0"/>
              <a:t>‹#›</a:t>
            </a:fld>
            <a:endParaRPr kumimoji="1" lang="ja-JP" altLang="en-US"/>
          </a:p>
        </p:txBody>
      </p:sp>
    </p:spTree>
    <p:extLst>
      <p:ext uri="{BB962C8B-B14F-4D97-AF65-F5344CB8AC3E}">
        <p14:creationId xmlns:p14="http://schemas.microsoft.com/office/powerpoint/2010/main" val="69715290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DDE8960A-88B5-4BA2-9E51-F83535FA60E2}" type="datetime1">
              <a:rPr kumimoji="1" lang="ja-JP" altLang="en-US" smtClean="0"/>
              <a:t>2023/6/16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59E23B0-E94A-45E8-A4D8-573F0CF4851C}" type="slidenum">
              <a:rPr kumimoji="1" lang="ja-JP" altLang="en-US" smtClean="0"/>
              <a:t>‹#›</a:t>
            </a:fld>
            <a:endParaRPr kumimoji="1" lang="ja-JP" altLang="en-US"/>
          </a:p>
        </p:txBody>
      </p:sp>
    </p:spTree>
    <p:extLst>
      <p:ext uri="{BB962C8B-B14F-4D97-AF65-F5344CB8AC3E}">
        <p14:creationId xmlns:p14="http://schemas.microsoft.com/office/powerpoint/2010/main" val="1606470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EC55D73-4407-478E-B184-14A9304DBA6B}" type="datetime1">
              <a:rPr kumimoji="1" lang="ja-JP" altLang="en-US" smtClean="0"/>
              <a:t>2023/6/16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59E23B0-E94A-45E8-A4D8-573F0CF4851C}" type="slidenum">
              <a:rPr kumimoji="1" lang="ja-JP" altLang="en-US" smtClean="0"/>
              <a:t>‹#›</a:t>
            </a:fld>
            <a:endParaRPr kumimoji="1" lang="ja-JP" altLang="en-US"/>
          </a:p>
        </p:txBody>
      </p:sp>
    </p:spTree>
    <p:extLst>
      <p:ext uri="{BB962C8B-B14F-4D97-AF65-F5344CB8AC3E}">
        <p14:creationId xmlns:p14="http://schemas.microsoft.com/office/powerpoint/2010/main" val="3075068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0FC4815-9AC3-44DB-BD76-557AF1E55651}" type="datetime1">
              <a:rPr kumimoji="1" lang="ja-JP" altLang="en-US" smtClean="0"/>
              <a:t>2023/6/16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59E23B0-E94A-45E8-A4D8-573F0CF4851C}" type="slidenum">
              <a:rPr kumimoji="1" lang="ja-JP" altLang="en-US" smtClean="0"/>
              <a:t>‹#›</a:t>
            </a:fld>
            <a:endParaRPr kumimoji="1" lang="ja-JP" altLang="en-US"/>
          </a:p>
        </p:txBody>
      </p:sp>
    </p:spTree>
    <p:extLst>
      <p:ext uri="{BB962C8B-B14F-4D97-AF65-F5344CB8AC3E}">
        <p14:creationId xmlns:p14="http://schemas.microsoft.com/office/powerpoint/2010/main" val="2530857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51CA3D2-3DB8-4CB6-AA03-94B0E558588A}" type="datetime1">
              <a:rPr kumimoji="1" lang="ja-JP" altLang="en-US" smtClean="0"/>
              <a:t>2023/6/16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59E23B0-E94A-45E8-A4D8-573F0CF4851C}" type="slidenum">
              <a:rPr kumimoji="1" lang="ja-JP" altLang="en-US" smtClean="0"/>
              <a:t>‹#›</a:t>
            </a:fld>
            <a:endParaRPr kumimoji="1" lang="ja-JP" altLang="en-US"/>
          </a:p>
        </p:txBody>
      </p:sp>
    </p:spTree>
    <p:extLst>
      <p:ext uri="{BB962C8B-B14F-4D97-AF65-F5344CB8AC3E}">
        <p14:creationId xmlns:p14="http://schemas.microsoft.com/office/powerpoint/2010/main" val="2723896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58A2233-947C-4C4B-9882-DFCFB326EFBF}" type="datetime1">
              <a:rPr kumimoji="1" lang="ja-JP" altLang="en-US" smtClean="0"/>
              <a:t>2023/6/16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59E23B0-E94A-45E8-A4D8-573F0CF4851C}" type="slidenum">
              <a:rPr kumimoji="1" lang="ja-JP" altLang="en-US" smtClean="0"/>
              <a:t>‹#›</a:t>
            </a:fld>
            <a:endParaRPr kumimoji="1" lang="ja-JP" altLang="en-US"/>
          </a:p>
        </p:txBody>
      </p:sp>
    </p:spTree>
    <p:extLst>
      <p:ext uri="{BB962C8B-B14F-4D97-AF65-F5344CB8AC3E}">
        <p14:creationId xmlns:p14="http://schemas.microsoft.com/office/powerpoint/2010/main" val="3885691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EE95E35-1B13-48BF-9759-F4142C7640F3}" type="datetime1">
              <a:rPr kumimoji="1" lang="ja-JP" altLang="en-US" smtClean="0"/>
              <a:t>2023/6/16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59E23B0-E94A-45E8-A4D8-573F0CF4851C}" type="slidenum">
              <a:rPr kumimoji="1" lang="ja-JP" altLang="en-US" smtClean="0"/>
              <a:t>‹#›</a:t>
            </a:fld>
            <a:endParaRPr kumimoji="1" lang="ja-JP" altLang="en-US"/>
          </a:p>
        </p:txBody>
      </p:sp>
    </p:spTree>
    <p:extLst>
      <p:ext uri="{BB962C8B-B14F-4D97-AF65-F5344CB8AC3E}">
        <p14:creationId xmlns:p14="http://schemas.microsoft.com/office/powerpoint/2010/main" val="928248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5FD0F14-1B79-4960-AB68-1D30203D09AA}" type="datetime1">
              <a:rPr kumimoji="1" lang="ja-JP" altLang="en-US" smtClean="0"/>
              <a:t>2023/6/16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59E23B0-E94A-45E8-A4D8-573F0CF4851C}" type="slidenum">
              <a:rPr kumimoji="1" lang="ja-JP" altLang="en-US" smtClean="0"/>
              <a:t>‹#›</a:t>
            </a:fld>
            <a:endParaRPr kumimoji="1" lang="ja-JP" altLang="en-US"/>
          </a:p>
        </p:txBody>
      </p:sp>
    </p:spTree>
    <p:extLst>
      <p:ext uri="{BB962C8B-B14F-4D97-AF65-F5344CB8AC3E}">
        <p14:creationId xmlns:p14="http://schemas.microsoft.com/office/powerpoint/2010/main" val="24869717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B90359C-F844-4FFA-9D11-534683BEC804}" type="datetime1">
              <a:rPr kumimoji="1" lang="ja-JP" altLang="en-US" smtClean="0"/>
              <a:t>2023/6/16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59E23B0-E94A-45E8-A4D8-573F0CF4851C}" type="slidenum">
              <a:rPr kumimoji="1" lang="ja-JP" altLang="en-US" smtClean="0"/>
              <a:t>‹#›</a:t>
            </a:fld>
            <a:endParaRPr kumimoji="1" lang="ja-JP" altLang="en-US"/>
          </a:p>
        </p:txBody>
      </p:sp>
    </p:spTree>
    <p:extLst>
      <p:ext uri="{BB962C8B-B14F-4D97-AF65-F5344CB8AC3E}">
        <p14:creationId xmlns:p14="http://schemas.microsoft.com/office/powerpoint/2010/main" val="420545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AB83796-5FF4-4AB5-AC58-E9EA9DDA6F56}" type="datetime1">
              <a:rPr kumimoji="1" lang="ja-JP" altLang="en-US" smtClean="0"/>
              <a:t>2023/6/16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59E23B0-E94A-45E8-A4D8-573F0CF4851C}" type="slidenum">
              <a:rPr kumimoji="1" lang="ja-JP" altLang="en-US" smtClean="0"/>
              <a:t>‹#›</a:t>
            </a:fld>
            <a:endParaRPr kumimoji="1" lang="ja-JP" altLang="en-US"/>
          </a:p>
        </p:txBody>
      </p:sp>
    </p:spTree>
    <p:extLst>
      <p:ext uri="{BB962C8B-B14F-4D97-AF65-F5344CB8AC3E}">
        <p14:creationId xmlns:p14="http://schemas.microsoft.com/office/powerpoint/2010/main" val="4051416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E537D17-8567-4C04-9BB7-5B747693A245}" type="datetime1">
              <a:rPr kumimoji="1" lang="ja-JP" altLang="en-US" smtClean="0"/>
              <a:t>2023/6/16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59E23B0-E94A-45E8-A4D8-573F0CF4851C}" type="slidenum">
              <a:rPr kumimoji="1" lang="ja-JP" altLang="en-US" smtClean="0"/>
              <a:t>‹#›</a:t>
            </a:fld>
            <a:endParaRPr kumimoji="1" lang="ja-JP" altLang="en-US"/>
          </a:p>
        </p:txBody>
      </p:sp>
    </p:spTree>
    <p:extLst>
      <p:ext uri="{BB962C8B-B14F-4D97-AF65-F5344CB8AC3E}">
        <p14:creationId xmlns:p14="http://schemas.microsoft.com/office/powerpoint/2010/main" val="1284171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653D342-8A5F-446E-ADAD-3F3A73922A80}" type="datetime1">
              <a:rPr kumimoji="1" lang="ja-JP" altLang="en-US" smtClean="0"/>
              <a:t>2023/6/16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59E23B0-E94A-45E8-A4D8-573F0CF4851C}" type="slidenum">
              <a:rPr kumimoji="1" lang="ja-JP" altLang="en-US" smtClean="0"/>
              <a:t>‹#›</a:t>
            </a:fld>
            <a:endParaRPr kumimoji="1" lang="ja-JP" altLang="en-US"/>
          </a:p>
        </p:txBody>
      </p:sp>
    </p:spTree>
    <p:extLst>
      <p:ext uri="{BB962C8B-B14F-4D97-AF65-F5344CB8AC3E}">
        <p14:creationId xmlns:p14="http://schemas.microsoft.com/office/powerpoint/2010/main" val="2672988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3BEA96-58D0-4E30-9FD5-C6CF3B1FB61C}" type="datetime1">
              <a:rPr kumimoji="1" lang="ja-JP" altLang="en-US" smtClean="0"/>
              <a:t>2023/6/16</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9E23B0-E94A-45E8-A4D8-573F0CF4851C}" type="slidenum">
              <a:rPr kumimoji="1" lang="ja-JP" altLang="en-US" smtClean="0"/>
              <a:t>‹#›</a:t>
            </a:fld>
            <a:endParaRPr kumimoji="1" lang="ja-JP" altLang="en-US"/>
          </a:p>
        </p:txBody>
      </p:sp>
    </p:spTree>
    <p:extLst>
      <p:ext uri="{BB962C8B-B14F-4D97-AF65-F5344CB8AC3E}">
        <p14:creationId xmlns:p14="http://schemas.microsoft.com/office/powerpoint/2010/main" val="23015326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03200" y="99153"/>
            <a:ext cx="11734800" cy="509165"/>
          </a:xfrm>
          <a:prstGeom prst="rect">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latin typeface="BIZ UDPゴシック" panose="020B0400000000000000" pitchFamily="50" charset="-128"/>
                <a:ea typeface="BIZ UDPゴシック" panose="020B0400000000000000" pitchFamily="50" charset="-128"/>
              </a:rPr>
              <a:t>相談支援事業の見直しの検討について（現状と課題）</a:t>
            </a:r>
          </a:p>
        </p:txBody>
      </p:sp>
      <p:sp>
        <p:nvSpPr>
          <p:cNvPr id="20" name="正方形/長方形 19"/>
          <p:cNvSpPr/>
          <p:nvPr/>
        </p:nvSpPr>
        <p:spPr>
          <a:xfrm>
            <a:off x="203199" y="947956"/>
            <a:ext cx="11734799" cy="58108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u="sng" dirty="0">
                <a:solidFill>
                  <a:schemeClr val="tx1"/>
                </a:solidFill>
                <a:latin typeface="BIZ UDPゴシック" panose="020B0400000000000000" pitchFamily="50" charset="-128"/>
                <a:ea typeface="BIZ UDPゴシック" panose="020B0400000000000000" pitchFamily="50" charset="-128"/>
              </a:rPr>
              <a:t>（現状）</a:t>
            </a:r>
            <a:endParaRPr lang="en-US" altLang="ja-JP" sz="2000" u="sng" dirty="0">
              <a:solidFill>
                <a:schemeClr val="tx1"/>
              </a:solidFill>
              <a:latin typeface="BIZ UDPゴシック" panose="020B0400000000000000" pitchFamily="50" charset="-128"/>
              <a:ea typeface="BIZ UDPゴシック" panose="020B0400000000000000" pitchFamily="50" charset="-128"/>
            </a:endParaRPr>
          </a:p>
          <a:p>
            <a:r>
              <a:rPr lang="ja-JP" altLang="en-US" dirty="0">
                <a:solidFill>
                  <a:schemeClr val="tx1"/>
                </a:solidFill>
                <a:latin typeface="BIZ UDPゴシック" panose="020B0400000000000000" pitchFamily="50" charset="-128"/>
                <a:ea typeface="BIZ UDPゴシック" panose="020B0400000000000000" pitchFamily="50" charset="-128"/>
              </a:rPr>
              <a:t>・障害者及び障害児の保護者、障害者等の介護を行う方からの相談に応じ、必要な援助を行うことを目的に、委託にて</a:t>
            </a:r>
            <a:r>
              <a:rPr lang="ja-JP" altLang="en-US" u="sng" dirty="0">
                <a:solidFill>
                  <a:srgbClr val="FF0000"/>
                </a:solidFill>
                <a:latin typeface="BIZ UDPゴシック" panose="020B0400000000000000" pitchFamily="50" charset="-128"/>
                <a:ea typeface="BIZ UDPゴシック" panose="020B0400000000000000" pitchFamily="50" charset="-128"/>
              </a:rPr>
              <a:t>相談支援事業</a:t>
            </a:r>
            <a:r>
              <a:rPr lang="ja-JP" altLang="en-US" dirty="0">
                <a:solidFill>
                  <a:schemeClr val="tx1"/>
                </a:solidFill>
                <a:latin typeface="BIZ UDPゴシック" panose="020B0400000000000000" pitchFamily="50" charset="-128"/>
                <a:ea typeface="BIZ UDPゴシック" panose="020B0400000000000000" pitchFamily="50" charset="-128"/>
              </a:rPr>
              <a:t>を行っている。</a:t>
            </a:r>
            <a:endParaRPr lang="en-US" altLang="ja-JP" dirty="0">
              <a:solidFill>
                <a:schemeClr val="tx1"/>
              </a:solidFill>
              <a:latin typeface="BIZ UDPゴシック" panose="020B0400000000000000" pitchFamily="50" charset="-128"/>
              <a:ea typeface="BIZ UDPゴシック" panose="020B0400000000000000" pitchFamily="50" charset="-128"/>
            </a:endParaRPr>
          </a:p>
          <a:p>
            <a:endParaRPr lang="en-US" altLang="ja-JP" dirty="0">
              <a:solidFill>
                <a:schemeClr val="tx1"/>
              </a:solidFill>
              <a:latin typeface="BIZ UDPゴシック" panose="020B0400000000000000" pitchFamily="50" charset="-128"/>
              <a:ea typeface="BIZ UDPゴシック" panose="020B0400000000000000" pitchFamily="50" charset="-128"/>
            </a:endParaRPr>
          </a:p>
          <a:p>
            <a:endParaRPr lang="en-US" altLang="ja-JP" dirty="0">
              <a:solidFill>
                <a:schemeClr val="tx1"/>
              </a:solidFill>
              <a:latin typeface="BIZ UDPゴシック" panose="020B0400000000000000" pitchFamily="50" charset="-128"/>
              <a:ea typeface="BIZ UDPゴシック" panose="020B0400000000000000" pitchFamily="50" charset="-128"/>
            </a:endParaRPr>
          </a:p>
          <a:p>
            <a:endParaRPr lang="en-US" altLang="ja-JP" dirty="0">
              <a:solidFill>
                <a:schemeClr val="tx1"/>
              </a:solidFill>
              <a:latin typeface="BIZ UDPゴシック" panose="020B0400000000000000" pitchFamily="50" charset="-128"/>
              <a:ea typeface="BIZ UDPゴシック" panose="020B0400000000000000" pitchFamily="50" charset="-128"/>
            </a:endParaRPr>
          </a:p>
          <a:p>
            <a:endParaRPr lang="en-US" altLang="ja-JP" dirty="0">
              <a:solidFill>
                <a:schemeClr val="tx1"/>
              </a:solidFill>
              <a:latin typeface="BIZ UDPゴシック" panose="020B0400000000000000" pitchFamily="50" charset="-128"/>
              <a:ea typeface="BIZ UDPゴシック" panose="020B0400000000000000" pitchFamily="50" charset="-128"/>
            </a:endParaRPr>
          </a:p>
          <a:p>
            <a:endParaRPr lang="en-US" altLang="ja-JP" dirty="0">
              <a:solidFill>
                <a:schemeClr val="tx1"/>
              </a:solidFill>
              <a:latin typeface="BIZ UDPゴシック" panose="020B0400000000000000" pitchFamily="50" charset="-128"/>
              <a:ea typeface="BIZ UDPゴシック" panose="020B0400000000000000" pitchFamily="50" charset="-128"/>
            </a:endParaRPr>
          </a:p>
          <a:p>
            <a:endParaRPr lang="en-US" altLang="ja-JP" dirty="0">
              <a:solidFill>
                <a:schemeClr val="tx1"/>
              </a:solidFill>
              <a:latin typeface="BIZ UDPゴシック" panose="020B0400000000000000" pitchFamily="50" charset="-128"/>
              <a:ea typeface="BIZ UDPゴシック" panose="020B0400000000000000" pitchFamily="50" charset="-128"/>
            </a:endParaRPr>
          </a:p>
          <a:p>
            <a:endParaRPr lang="en-US" altLang="ja-JP" dirty="0">
              <a:solidFill>
                <a:schemeClr val="tx1"/>
              </a:solidFill>
              <a:latin typeface="BIZ UDPゴシック" panose="020B0400000000000000" pitchFamily="50" charset="-128"/>
              <a:ea typeface="BIZ UDPゴシック" panose="020B0400000000000000" pitchFamily="50" charset="-128"/>
            </a:endParaRPr>
          </a:p>
          <a:p>
            <a:endParaRPr lang="en-US" altLang="ja-JP" dirty="0">
              <a:solidFill>
                <a:schemeClr val="tx1"/>
              </a:solidFill>
              <a:latin typeface="BIZ UDPゴシック" panose="020B0400000000000000" pitchFamily="50" charset="-128"/>
              <a:ea typeface="BIZ UDPゴシック" panose="020B0400000000000000" pitchFamily="50" charset="-128"/>
            </a:endParaRPr>
          </a:p>
          <a:p>
            <a:endParaRPr lang="en-US" altLang="ja-JP" dirty="0">
              <a:solidFill>
                <a:schemeClr val="tx1"/>
              </a:solidFill>
              <a:latin typeface="BIZ UDPゴシック" panose="020B0400000000000000" pitchFamily="50" charset="-128"/>
              <a:ea typeface="BIZ UDPゴシック" panose="020B0400000000000000" pitchFamily="50" charset="-128"/>
            </a:endParaRPr>
          </a:p>
          <a:p>
            <a:endParaRPr lang="en-US" altLang="ja-JP" dirty="0">
              <a:solidFill>
                <a:schemeClr val="tx1"/>
              </a:solidFill>
              <a:latin typeface="BIZ UDPゴシック" panose="020B0400000000000000" pitchFamily="50" charset="-128"/>
              <a:ea typeface="BIZ UDPゴシック" panose="020B0400000000000000" pitchFamily="50" charset="-128"/>
            </a:endParaRPr>
          </a:p>
          <a:p>
            <a:endParaRPr lang="en-US" altLang="ja-JP" dirty="0">
              <a:solidFill>
                <a:schemeClr val="tx1"/>
              </a:solidFill>
              <a:latin typeface="BIZ UDPゴシック" panose="020B0400000000000000" pitchFamily="50" charset="-128"/>
              <a:ea typeface="BIZ UDPゴシック" panose="020B0400000000000000" pitchFamily="50" charset="-128"/>
            </a:endParaRPr>
          </a:p>
          <a:p>
            <a:r>
              <a:rPr lang="ja-JP" altLang="en-US" sz="2000" u="sng" dirty="0">
                <a:solidFill>
                  <a:schemeClr val="tx1"/>
                </a:solidFill>
                <a:latin typeface="BIZ UDPゴシック" panose="020B0400000000000000" pitchFamily="50" charset="-128"/>
                <a:ea typeface="BIZ UDPゴシック" panose="020B0400000000000000" pitchFamily="50" charset="-128"/>
              </a:rPr>
              <a:t>（課題）</a:t>
            </a:r>
            <a:endParaRPr lang="en-US" altLang="ja-JP" sz="2000" u="sng" dirty="0">
              <a:solidFill>
                <a:schemeClr val="tx1"/>
              </a:solidFill>
              <a:latin typeface="BIZ UDPゴシック" panose="020B0400000000000000" pitchFamily="50" charset="-128"/>
              <a:ea typeface="BIZ UDPゴシック" panose="020B0400000000000000" pitchFamily="50" charset="-128"/>
            </a:endParaRPr>
          </a:p>
          <a:p>
            <a:r>
              <a:rPr lang="ja-JP" altLang="en-US" dirty="0">
                <a:solidFill>
                  <a:schemeClr val="tx1"/>
                </a:solidFill>
                <a:latin typeface="BIZ UDPゴシック" panose="020B0400000000000000" pitchFamily="50" charset="-128"/>
                <a:ea typeface="BIZ UDPゴシック" panose="020B0400000000000000" pitchFamily="50" charset="-128"/>
              </a:rPr>
              <a:t>・相談支援事業については、これまでも社会資源の観点をはじめとする様々な課題が挙げられている。</a:t>
            </a:r>
            <a:endParaRPr lang="en-US" altLang="ja-JP" dirty="0">
              <a:solidFill>
                <a:schemeClr val="tx1"/>
              </a:solidFill>
              <a:latin typeface="BIZ UDPゴシック" panose="020B0400000000000000" pitchFamily="50" charset="-128"/>
              <a:ea typeface="BIZ UDPゴシック" panose="020B0400000000000000" pitchFamily="50" charset="-128"/>
            </a:endParaRPr>
          </a:p>
          <a:p>
            <a:r>
              <a:rPr lang="ja-JP" altLang="en-US" dirty="0">
                <a:solidFill>
                  <a:schemeClr val="tx1"/>
                </a:solidFill>
                <a:latin typeface="BIZ UDPゴシック" panose="020B0400000000000000" pitchFamily="50" charset="-128"/>
                <a:ea typeface="BIZ UDPゴシック" panose="020B0400000000000000" pitchFamily="50" charset="-128"/>
              </a:rPr>
              <a:t>　（相談支援事業所が少ない、事業所や担い手が少ないため全ての需要に対応できていない</a:t>
            </a:r>
            <a:r>
              <a:rPr lang="en-US" altLang="ja-JP" dirty="0">
                <a:solidFill>
                  <a:schemeClr val="tx1"/>
                </a:solidFill>
                <a:latin typeface="BIZ UDPゴシック" panose="020B0400000000000000" pitchFamily="50" charset="-128"/>
                <a:ea typeface="BIZ UDPゴシック" panose="020B0400000000000000" pitchFamily="50" charset="-128"/>
              </a:rPr>
              <a:t>…</a:t>
            </a:r>
            <a:r>
              <a:rPr lang="ja-JP" altLang="en-US" dirty="0">
                <a:solidFill>
                  <a:schemeClr val="tx1"/>
                </a:solidFill>
                <a:latin typeface="BIZ UDPゴシック" panose="020B0400000000000000" pitchFamily="50" charset="-128"/>
                <a:ea typeface="BIZ UDPゴシック" panose="020B0400000000000000" pitchFamily="50" charset="-128"/>
              </a:rPr>
              <a:t>　など）</a:t>
            </a:r>
            <a:endParaRPr lang="en-US" altLang="ja-JP" dirty="0">
              <a:solidFill>
                <a:schemeClr val="tx1"/>
              </a:solidFill>
              <a:latin typeface="BIZ UDPゴシック" panose="020B0400000000000000" pitchFamily="50" charset="-128"/>
              <a:ea typeface="BIZ UDPゴシック" panose="020B0400000000000000" pitchFamily="50" charset="-128"/>
            </a:endParaRPr>
          </a:p>
          <a:p>
            <a:r>
              <a:rPr lang="ja-JP" altLang="en-US" dirty="0">
                <a:solidFill>
                  <a:schemeClr val="tx1"/>
                </a:solidFill>
                <a:latin typeface="BIZ UDPゴシック" panose="020B0400000000000000" pitchFamily="50" charset="-128"/>
                <a:ea typeface="BIZ UDPゴシック" panose="020B0400000000000000" pitchFamily="50" charset="-128"/>
              </a:rPr>
              <a:t>・また、近年の精神障害をはじめとする障害当事者が増加している状況の中、相談支援事業については、</a:t>
            </a:r>
            <a:r>
              <a:rPr lang="ja-JP" altLang="en-US" u="sng" dirty="0">
                <a:solidFill>
                  <a:srgbClr val="FF0000"/>
                </a:solidFill>
                <a:latin typeface="BIZ UDPゴシック" panose="020B0400000000000000" pitchFamily="50" charset="-128"/>
                <a:ea typeface="BIZ UDPゴシック" panose="020B0400000000000000" pitchFamily="50" charset="-128"/>
              </a:rPr>
              <a:t>必要性や有効性などについて十分な検証や見直しに向けた検討が行われておらず、様々な関係者が抱える課題を事業に反映してきていなかった</a:t>
            </a:r>
            <a:r>
              <a:rPr lang="ja-JP" altLang="en-US" dirty="0">
                <a:solidFill>
                  <a:schemeClr val="tx1"/>
                </a:solidFill>
                <a:latin typeface="BIZ UDPゴシック" panose="020B0400000000000000" pitchFamily="50" charset="-128"/>
                <a:ea typeface="BIZ UDPゴシック" panose="020B0400000000000000" pitchFamily="50" charset="-128"/>
              </a:rPr>
              <a:t>。</a:t>
            </a:r>
            <a:endParaRPr lang="en-US" altLang="ja-JP" dirty="0">
              <a:solidFill>
                <a:schemeClr val="tx1"/>
              </a:solidFill>
              <a:latin typeface="BIZ UDPゴシック" panose="020B0400000000000000" pitchFamily="50" charset="-128"/>
              <a:ea typeface="BIZ UDPゴシック" panose="020B0400000000000000" pitchFamily="50" charset="-128"/>
            </a:endParaRPr>
          </a:p>
        </p:txBody>
      </p:sp>
      <p:sp>
        <p:nvSpPr>
          <p:cNvPr id="4" name="正方形/長方形 3">
            <a:extLst>
              <a:ext uri="{FF2B5EF4-FFF2-40B4-BE49-F238E27FC236}">
                <a16:creationId xmlns:a16="http://schemas.microsoft.com/office/drawing/2014/main" id="{F0FF1865-C662-4667-83B5-251415370C5D}"/>
              </a:ext>
            </a:extLst>
          </p:cNvPr>
          <p:cNvSpPr/>
          <p:nvPr/>
        </p:nvSpPr>
        <p:spPr>
          <a:xfrm>
            <a:off x="486561" y="2147581"/>
            <a:ext cx="10788242" cy="2583810"/>
          </a:xfrm>
          <a:prstGeom prst="rect">
            <a:avLst/>
          </a:prstGeom>
          <a:solidFill>
            <a:schemeClr val="accent4">
              <a:lumMod val="20000"/>
              <a:lumOff val="80000"/>
            </a:schemeClr>
          </a:solidFill>
          <a:ln w="28575">
            <a:solidFill>
              <a:srgbClr val="0070C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u="sng" dirty="0">
                <a:solidFill>
                  <a:schemeClr val="tx1"/>
                </a:solidFill>
                <a:latin typeface="BIZ UDPゴシック" panose="020B0400000000000000" pitchFamily="50" charset="-128"/>
                <a:ea typeface="BIZ UDPゴシック" panose="020B0400000000000000" pitchFamily="50" charset="-128"/>
              </a:rPr>
              <a:t>＜</a:t>
            </a:r>
            <a:r>
              <a:rPr lang="zh-TW" altLang="en-US" u="sng" dirty="0">
                <a:solidFill>
                  <a:schemeClr val="tx1"/>
                </a:solidFill>
                <a:latin typeface="BIZ UDPゴシック" panose="020B0400000000000000" pitchFamily="50" charset="-128"/>
                <a:ea typeface="BIZ UDPゴシック" panose="020B0400000000000000" pitchFamily="50" charset="-128"/>
              </a:rPr>
              <a:t>障害者等相談支援事業</a:t>
            </a:r>
            <a:r>
              <a:rPr lang="ja-JP" altLang="en-US" u="sng" dirty="0">
                <a:solidFill>
                  <a:schemeClr val="tx1"/>
                </a:solidFill>
                <a:latin typeface="BIZ UDPゴシック" panose="020B0400000000000000" pitchFamily="50" charset="-128"/>
                <a:ea typeface="BIZ UDPゴシック" panose="020B0400000000000000" pitchFamily="50" charset="-128"/>
              </a:rPr>
              <a:t>の内容</a:t>
            </a:r>
            <a:r>
              <a:rPr kumimoji="1" lang="ja-JP" altLang="en-US" u="sng" dirty="0">
                <a:solidFill>
                  <a:schemeClr val="tx1"/>
                </a:solidFill>
                <a:latin typeface="BIZ UDPゴシック" panose="020B0400000000000000" pitchFamily="50" charset="-128"/>
                <a:ea typeface="BIZ UDPゴシック" panose="020B0400000000000000" pitchFamily="50" charset="-128"/>
              </a:rPr>
              <a:t>＞</a:t>
            </a:r>
            <a:endParaRPr kumimoji="1" lang="en-US" altLang="ja-JP" u="sng" dirty="0">
              <a:solidFill>
                <a:schemeClr val="tx1"/>
              </a:solidFill>
              <a:latin typeface="BIZ UDPゴシック" panose="020B0400000000000000" pitchFamily="50" charset="-128"/>
              <a:ea typeface="BIZ UDPゴシック" panose="020B0400000000000000" pitchFamily="50" charset="-128"/>
            </a:endParaRPr>
          </a:p>
          <a:p>
            <a:r>
              <a:rPr lang="ja-JP" altLang="en-US" dirty="0">
                <a:solidFill>
                  <a:schemeClr val="tx1"/>
                </a:solidFill>
                <a:latin typeface="BIZ UDPゴシック" panose="020B0400000000000000" pitchFamily="50" charset="-128"/>
                <a:ea typeface="BIZ UDPゴシック" panose="020B0400000000000000" pitchFamily="50" charset="-128"/>
              </a:rPr>
              <a:t>　（１）障害者総合支援法に基づく障害福祉サービス等の利用に係る援助（情報の提供や相談等）</a:t>
            </a:r>
          </a:p>
          <a:p>
            <a:r>
              <a:rPr lang="ja-JP" altLang="en-US" dirty="0">
                <a:solidFill>
                  <a:schemeClr val="tx1"/>
                </a:solidFill>
                <a:latin typeface="BIZ UDPゴシック" panose="020B0400000000000000" pitchFamily="50" charset="-128"/>
                <a:ea typeface="BIZ UDPゴシック" panose="020B0400000000000000" pitchFamily="50" charset="-128"/>
              </a:rPr>
              <a:t>　（２）各種の支援施策を含む社会資源の活用に係る支援</a:t>
            </a:r>
          </a:p>
          <a:p>
            <a:r>
              <a:rPr lang="ja-JP" altLang="en-US" dirty="0">
                <a:solidFill>
                  <a:schemeClr val="tx1"/>
                </a:solidFill>
                <a:latin typeface="BIZ UDPゴシック" panose="020B0400000000000000" pitchFamily="50" charset="-128"/>
                <a:ea typeface="BIZ UDPゴシック" panose="020B0400000000000000" pitchFamily="50" charset="-128"/>
              </a:rPr>
              <a:t>　（３）社会生活力を高めるための支援（エンパワーメント）</a:t>
            </a:r>
          </a:p>
          <a:p>
            <a:r>
              <a:rPr lang="ja-JP" altLang="en-US" dirty="0">
                <a:solidFill>
                  <a:schemeClr val="tx1"/>
                </a:solidFill>
                <a:latin typeface="BIZ UDPゴシック" panose="020B0400000000000000" pitchFamily="50" charset="-128"/>
                <a:ea typeface="BIZ UDPゴシック" panose="020B0400000000000000" pitchFamily="50" charset="-128"/>
              </a:rPr>
              <a:t>　（４）ピアカウンセリング</a:t>
            </a:r>
          </a:p>
          <a:p>
            <a:r>
              <a:rPr lang="ja-JP" altLang="en-US" dirty="0">
                <a:solidFill>
                  <a:schemeClr val="tx1"/>
                </a:solidFill>
                <a:latin typeface="BIZ UDPゴシック" panose="020B0400000000000000" pitchFamily="50" charset="-128"/>
                <a:ea typeface="BIZ UDPゴシック" panose="020B0400000000000000" pitchFamily="50" charset="-128"/>
              </a:rPr>
              <a:t>　（５）権利擁護のための援助</a:t>
            </a:r>
          </a:p>
          <a:p>
            <a:r>
              <a:rPr lang="ja-JP" altLang="en-US" dirty="0">
                <a:solidFill>
                  <a:schemeClr val="tx1"/>
                </a:solidFill>
                <a:latin typeface="BIZ UDPゴシック" panose="020B0400000000000000" pitchFamily="50" charset="-128"/>
                <a:ea typeface="BIZ UDPゴシック" panose="020B0400000000000000" pitchFamily="50" charset="-128"/>
              </a:rPr>
              <a:t>　（６）専門機関の紹介</a:t>
            </a:r>
          </a:p>
          <a:p>
            <a:r>
              <a:rPr lang="ja-JP" altLang="en-US" dirty="0">
                <a:solidFill>
                  <a:schemeClr val="tx1"/>
                </a:solidFill>
                <a:latin typeface="BIZ UDPゴシック" panose="020B0400000000000000" pitchFamily="50" charset="-128"/>
                <a:ea typeface="BIZ UDPゴシック" panose="020B0400000000000000" pitchFamily="50" charset="-128"/>
              </a:rPr>
              <a:t>　（７）日野市地域自立支援協議会への参加</a:t>
            </a:r>
          </a:p>
          <a:p>
            <a:r>
              <a:rPr lang="ja-JP" altLang="en-US" dirty="0">
                <a:solidFill>
                  <a:schemeClr val="tx1"/>
                </a:solidFill>
                <a:latin typeface="BIZ UDPゴシック" panose="020B0400000000000000" pitchFamily="50" charset="-128"/>
                <a:ea typeface="BIZ UDPゴシック" panose="020B0400000000000000" pitchFamily="50" charset="-128"/>
              </a:rPr>
              <a:t>　（８）その他、自立した日常生活又は社会生活に必要と認められる支援又は援助</a:t>
            </a:r>
          </a:p>
          <a:p>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5" name="正方形/長方形 4">
            <a:extLst>
              <a:ext uri="{FF2B5EF4-FFF2-40B4-BE49-F238E27FC236}">
                <a16:creationId xmlns:a16="http://schemas.microsoft.com/office/drawing/2014/main" id="{AB5E4EA2-7184-4AF4-AB82-BE6E971F6B64}"/>
              </a:ext>
            </a:extLst>
          </p:cNvPr>
          <p:cNvSpPr/>
          <p:nvPr/>
        </p:nvSpPr>
        <p:spPr>
          <a:xfrm>
            <a:off x="10867005" y="175352"/>
            <a:ext cx="969861" cy="35676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BIZ UDPゴシック" panose="020B0400000000000000" pitchFamily="50" charset="-128"/>
                <a:ea typeface="BIZ UDPゴシック" panose="020B0400000000000000" pitchFamily="50" charset="-128"/>
              </a:rPr>
              <a:t>資料５</a:t>
            </a:r>
          </a:p>
        </p:txBody>
      </p:sp>
    </p:spTree>
    <p:extLst>
      <p:ext uri="{BB962C8B-B14F-4D97-AF65-F5344CB8AC3E}">
        <p14:creationId xmlns:p14="http://schemas.microsoft.com/office/powerpoint/2010/main" val="2824199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03200" y="23652"/>
            <a:ext cx="11734800" cy="509165"/>
          </a:xfrm>
          <a:prstGeom prst="rect">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latin typeface="BIZ UDPゴシック" panose="020B0400000000000000" pitchFamily="50" charset="-128"/>
                <a:ea typeface="BIZ UDPゴシック" panose="020B0400000000000000" pitchFamily="50" charset="-128"/>
              </a:rPr>
              <a:t>相談支援事業の見直しの検討について（ひの</a:t>
            </a:r>
            <a:r>
              <a:rPr lang="en-US" altLang="ja-JP" sz="2400" dirty="0">
                <a:solidFill>
                  <a:schemeClr val="tx1"/>
                </a:solidFill>
                <a:latin typeface="BIZ UDPゴシック" panose="020B0400000000000000" pitchFamily="50" charset="-128"/>
                <a:ea typeface="BIZ UDPゴシック" panose="020B0400000000000000" pitchFamily="50" charset="-128"/>
              </a:rPr>
              <a:t>6</a:t>
            </a:r>
            <a:r>
              <a:rPr lang="ja-JP" altLang="en-US" sz="2400" dirty="0">
                <a:solidFill>
                  <a:schemeClr val="tx1"/>
                </a:solidFill>
                <a:latin typeface="BIZ UDPゴシック" panose="020B0400000000000000" pitchFamily="50" charset="-128"/>
                <a:ea typeface="BIZ UDPゴシック" panose="020B0400000000000000" pitchFamily="50" charset="-128"/>
              </a:rPr>
              <a:t>か年プランにおける位置付け）</a:t>
            </a:r>
          </a:p>
        </p:txBody>
      </p:sp>
      <p:graphicFrame>
        <p:nvGraphicFramePr>
          <p:cNvPr id="3" name="表 2">
            <a:extLst>
              <a:ext uri="{FF2B5EF4-FFF2-40B4-BE49-F238E27FC236}">
                <a16:creationId xmlns:a16="http://schemas.microsoft.com/office/drawing/2014/main" id="{4026FA4A-2B9C-4A12-A57D-31270713293F}"/>
              </a:ext>
            </a:extLst>
          </p:cNvPr>
          <p:cNvGraphicFramePr>
            <a:graphicFrameLocks noGrp="1"/>
          </p:cNvGraphicFramePr>
          <p:nvPr>
            <p:extLst>
              <p:ext uri="{D42A27DB-BD31-4B8C-83A1-F6EECF244321}">
                <p14:modId xmlns:p14="http://schemas.microsoft.com/office/powerpoint/2010/main" val="1528776716"/>
              </p:ext>
            </p:extLst>
          </p:nvPr>
        </p:nvGraphicFramePr>
        <p:xfrm>
          <a:off x="203200" y="620786"/>
          <a:ext cx="11734799" cy="6228546"/>
        </p:xfrm>
        <a:graphic>
          <a:graphicData uri="http://schemas.openxmlformats.org/drawingml/2006/table">
            <a:tbl>
              <a:tblPr firstRow="1" bandRow="1">
                <a:tableStyleId>{5C22544A-7EE6-4342-B048-85BDC9FD1C3A}</a:tableStyleId>
              </a:tblPr>
              <a:tblGrid>
                <a:gridCol w="811868">
                  <a:extLst>
                    <a:ext uri="{9D8B030D-6E8A-4147-A177-3AD203B41FA5}">
                      <a16:colId xmlns:a16="http://schemas.microsoft.com/office/drawing/2014/main" val="293675484"/>
                    </a:ext>
                  </a:extLst>
                </a:gridCol>
                <a:gridCol w="989901">
                  <a:extLst>
                    <a:ext uri="{9D8B030D-6E8A-4147-A177-3AD203B41FA5}">
                      <a16:colId xmlns:a16="http://schemas.microsoft.com/office/drawing/2014/main" val="2463266394"/>
                    </a:ext>
                  </a:extLst>
                </a:gridCol>
                <a:gridCol w="973123">
                  <a:extLst>
                    <a:ext uri="{9D8B030D-6E8A-4147-A177-3AD203B41FA5}">
                      <a16:colId xmlns:a16="http://schemas.microsoft.com/office/drawing/2014/main" val="3279148481"/>
                    </a:ext>
                  </a:extLst>
                </a:gridCol>
                <a:gridCol w="3733101">
                  <a:extLst>
                    <a:ext uri="{9D8B030D-6E8A-4147-A177-3AD203B41FA5}">
                      <a16:colId xmlns:a16="http://schemas.microsoft.com/office/drawing/2014/main" val="244093564"/>
                    </a:ext>
                  </a:extLst>
                </a:gridCol>
                <a:gridCol w="1828800">
                  <a:extLst>
                    <a:ext uri="{9D8B030D-6E8A-4147-A177-3AD203B41FA5}">
                      <a16:colId xmlns:a16="http://schemas.microsoft.com/office/drawing/2014/main" val="993074098"/>
                    </a:ext>
                  </a:extLst>
                </a:gridCol>
                <a:gridCol w="3398006">
                  <a:extLst>
                    <a:ext uri="{9D8B030D-6E8A-4147-A177-3AD203B41FA5}">
                      <a16:colId xmlns:a16="http://schemas.microsoft.com/office/drawing/2014/main" val="2272133543"/>
                    </a:ext>
                  </a:extLst>
                </a:gridCol>
              </a:tblGrid>
              <a:tr h="293614">
                <a:tc>
                  <a:txBody>
                    <a:bodyPr/>
                    <a:lstStyle/>
                    <a:p>
                      <a:pPr algn="ctr"/>
                      <a:r>
                        <a:rPr kumimoji="1" lang="ja-JP" altLang="en-US" sz="1000" dirty="0">
                          <a:solidFill>
                            <a:schemeClr val="tx1"/>
                          </a:solidFill>
                          <a:latin typeface="BIZ UDPゴシック" panose="020B0400000000000000" pitchFamily="50" charset="-128"/>
                          <a:ea typeface="BIZ UDPゴシック" panose="020B0400000000000000" pitchFamily="50" charset="-128"/>
                        </a:rPr>
                        <a:t>基本目標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kumimoji="1" lang="ja-JP" altLang="en-US" sz="1000" dirty="0">
                          <a:solidFill>
                            <a:schemeClr val="tx1"/>
                          </a:solidFill>
                          <a:latin typeface="BIZ UDPゴシック" panose="020B0400000000000000" pitchFamily="50" charset="-128"/>
                          <a:ea typeface="BIZ UDPゴシック" panose="020B0400000000000000" pitchFamily="50" charset="-128"/>
                        </a:rPr>
                        <a:t>施策項目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kumimoji="1" lang="ja-JP" altLang="en-US" sz="1000" dirty="0">
                          <a:solidFill>
                            <a:schemeClr val="tx1"/>
                          </a:solidFill>
                          <a:latin typeface="BIZ UDPゴシック" panose="020B0400000000000000" pitchFamily="50" charset="-128"/>
                          <a:ea typeface="BIZ UDPゴシック" panose="020B0400000000000000" pitchFamily="50" charset="-128"/>
                        </a:rPr>
                        <a:t>事業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kumimoji="1" lang="ja-JP" altLang="en-US" sz="1000" dirty="0">
                          <a:solidFill>
                            <a:schemeClr val="tx1"/>
                          </a:solidFill>
                          <a:latin typeface="BIZ UDPゴシック" panose="020B0400000000000000" pitchFamily="50" charset="-128"/>
                          <a:ea typeface="BIZ UDPゴシック" panose="020B0400000000000000" pitchFamily="50" charset="-128"/>
                        </a:rPr>
                        <a:t>事業内容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kumimoji="1" lang="ja-JP" altLang="en-US" sz="1000" dirty="0">
                          <a:solidFill>
                            <a:schemeClr val="tx1"/>
                          </a:solidFill>
                          <a:latin typeface="BIZ UDPゴシック" panose="020B0400000000000000" pitchFamily="50" charset="-128"/>
                          <a:ea typeface="BIZ UDPゴシック" panose="020B0400000000000000" pitchFamily="50" charset="-128"/>
                        </a:rPr>
                        <a:t>最終年度（令和</a:t>
                      </a:r>
                      <a:r>
                        <a:rPr kumimoji="1" lang="en-US" altLang="ja-JP" sz="1000" dirty="0">
                          <a:solidFill>
                            <a:schemeClr val="tx1"/>
                          </a:solidFill>
                          <a:latin typeface="BIZ UDPゴシック" panose="020B0400000000000000" pitchFamily="50" charset="-128"/>
                          <a:ea typeface="BIZ UDPゴシック" panose="020B0400000000000000" pitchFamily="50" charset="-128"/>
                        </a:rPr>
                        <a:t>5</a:t>
                      </a:r>
                      <a:r>
                        <a:rPr kumimoji="1" lang="ja-JP" altLang="en-US" sz="1000" dirty="0">
                          <a:solidFill>
                            <a:schemeClr val="tx1"/>
                          </a:solidFill>
                          <a:latin typeface="BIZ UDPゴシック" panose="020B0400000000000000" pitchFamily="50" charset="-128"/>
                          <a:ea typeface="BIZ UDPゴシック" panose="020B0400000000000000" pitchFamily="50" charset="-128"/>
                        </a:rPr>
                        <a:t>年度）の目標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kumimoji="1" lang="ja-JP" altLang="en-US" sz="1000" dirty="0">
                          <a:solidFill>
                            <a:schemeClr val="tx1"/>
                          </a:solidFill>
                          <a:latin typeface="BIZ UDPゴシック" panose="020B0400000000000000" pitchFamily="50" charset="-128"/>
                          <a:ea typeface="BIZ UDPゴシック" panose="020B0400000000000000" pitchFamily="50" charset="-128"/>
                        </a:rPr>
                        <a:t>見えてきた課題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878073284"/>
                  </a:ext>
                </a:extLst>
              </a:tr>
              <a:tr h="671119">
                <a:tc>
                  <a:txBody>
                    <a:bodyPr/>
                    <a:lstStyle/>
                    <a:p>
                      <a:pPr algn="l"/>
                      <a:r>
                        <a:rPr kumimoji="1" lang="en-US" altLang="ja-JP" sz="1000" dirty="0">
                          <a:solidFill>
                            <a:schemeClr val="tx1"/>
                          </a:solidFill>
                          <a:latin typeface="BIZ UDPゴシック" panose="020B0400000000000000" pitchFamily="50" charset="-128"/>
                          <a:ea typeface="BIZ UDPゴシック" panose="020B0400000000000000" pitchFamily="50" charset="-128"/>
                        </a:rPr>
                        <a:t>1</a:t>
                      </a:r>
                      <a:r>
                        <a:rPr kumimoji="1" lang="ja-JP" altLang="en-US" sz="1000" dirty="0">
                          <a:solidFill>
                            <a:schemeClr val="tx1"/>
                          </a:solidFill>
                          <a:latin typeface="BIZ UDPゴシック" panose="020B0400000000000000" pitchFamily="50" charset="-128"/>
                          <a:ea typeface="BIZ UDPゴシック" panose="020B0400000000000000" pitchFamily="50" charset="-128"/>
                        </a:rPr>
                        <a:t>　認め合い暮らす</a:t>
                      </a:r>
                      <a:endParaRPr kumimoji="1" lang="en-US" altLang="ja-JP" sz="10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BIZ UDPゴシック" panose="020B0400000000000000" pitchFamily="50" charset="-128"/>
                          <a:ea typeface="BIZ UDPゴシック" panose="020B0400000000000000" pitchFamily="50" charset="-128"/>
                        </a:rPr>
                        <a:t>１　差別の解消と権利擁護の推進を行う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地域自立支援協議会相談支援部会の運営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相談機関等により構成される、地域自立支援協議会の相談支援部会において、障害のある人の人権と権利を守るための啓発と体制の充実に向けた検討を行い実施・整備をします。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・障害のある人の支援体制の整備を図るとともに、人権と権利を守るための啓発と体制の充実。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令和４年度の１回目はオンラインで開催したが、思うように議論が進まず、対面での開催の必要性を感じた。また、グループワークを行う際は、目的を明確にし、限られた時間の中で有効な議論ができるよう運営する必要があ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86399461"/>
                  </a:ext>
                </a:extLst>
              </a:tr>
              <a:tr h="752492">
                <a:tc>
                  <a:txBody>
                    <a:bodyPr/>
                    <a:lstStyle/>
                    <a:p>
                      <a:pPr algn="l"/>
                      <a:r>
                        <a:rPr kumimoji="1" lang="en-US" altLang="ja-JP" sz="1000" dirty="0">
                          <a:solidFill>
                            <a:schemeClr val="tx1"/>
                          </a:solidFill>
                          <a:latin typeface="BIZ UDPゴシック" panose="020B0400000000000000" pitchFamily="50" charset="-128"/>
                          <a:ea typeface="BIZ UDPゴシック" panose="020B0400000000000000" pitchFamily="50" charset="-128"/>
                        </a:rPr>
                        <a:t>2</a:t>
                      </a:r>
                      <a:r>
                        <a:rPr kumimoji="1" lang="ja-JP" altLang="en-US" sz="1000" dirty="0">
                          <a:solidFill>
                            <a:schemeClr val="tx1"/>
                          </a:solidFill>
                          <a:latin typeface="BIZ UDPゴシック" panose="020B0400000000000000" pitchFamily="50" charset="-128"/>
                          <a:ea typeface="BIZ UDPゴシック" panose="020B0400000000000000" pitchFamily="50" charset="-128"/>
                        </a:rPr>
                        <a:t>　安心・安全に暮らす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１　安心して暮らせるまちづくりを推進する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zh-TW" altLang="en-US" sz="1000" dirty="0">
                          <a:solidFill>
                            <a:schemeClr val="tx1"/>
                          </a:solidFill>
                          <a:latin typeface="BIZ UDPゴシック" panose="020B0400000000000000" pitchFamily="50" charset="-128"/>
                          <a:ea typeface="BIZ UDPゴシック" panose="020B0400000000000000" pitchFamily="50" charset="-128"/>
                        </a:rPr>
                        <a:t>相談支援事業</a:t>
                      </a:r>
                      <a:endParaRPr kumimoji="1" lang="ja-JP" altLang="en-US" sz="10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障害のある人及び子どもが地域生活を継続できるよう、福祉に関する様々な問題について、相談に応じ必要な情報提供及び助言、福祉サービスの利用支援等を行います。自立支援協議会等の検討を経て必要な相談支援事業の充実を図りま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・相談支援事業の継続及び充実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・部会は</a:t>
                      </a:r>
                      <a:r>
                        <a:rPr kumimoji="1" lang="en-US" altLang="ja-JP" sz="1000" dirty="0">
                          <a:solidFill>
                            <a:schemeClr val="tx1"/>
                          </a:solidFill>
                          <a:latin typeface="BIZ UDPゴシック" panose="020B0400000000000000" pitchFamily="50" charset="-128"/>
                          <a:ea typeface="BIZ UDPゴシック" panose="020B0400000000000000" pitchFamily="50" charset="-128"/>
                        </a:rPr>
                        <a:t>WEB</a:t>
                      </a:r>
                      <a:r>
                        <a:rPr kumimoji="1" lang="ja-JP" altLang="en-US" sz="1000" dirty="0">
                          <a:solidFill>
                            <a:schemeClr val="tx1"/>
                          </a:solidFill>
                          <a:latin typeface="BIZ UDPゴシック" panose="020B0400000000000000" pitchFamily="50" charset="-128"/>
                          <a:ea typeface="BIZ UDPゴシック" panose="020B0400000000000000" pitchFamily="50" charset="-128"/>
                        </a:rPr>
                        <a:t>開催が１回、対面開催５回</a:t>
                      </a:r>
                      <a:r>
                        <a:rPr kumimoji="1" lang="en-US" altLang="ja-JP" sz="1000" dirty="0">
                          <a:solidFill>
                            <a:schemeClr val="tx1"/>
                          </a:solidFill>
                          <a:latin typeface="BIZ UDPゴシック" panose="020B0400000000000000" pitchFamily="50" charset="-128"/>
                          <a:ea typeface="BIZ UDPゴシック" panose="020B0400000000000000" pitchFamily="50" charset="-128"/>
                        </a:rPr>
                        <a:t>(1</a:t>
                      </a:r>
                      <a:r>
                        <a:rPr kumimoji="1" lang="ja-JP" altLang="en-US" sz="1000" dirty="0">
                          <a:solidFill>
                            <a:schemeClr val="tx1"/>
                          </a:solidFill>
                          <a:latin typeface="BIZ UDPゴシック" panose="020B0400000000000000" pitchFamily="50" charset="-128"/>
                          <a:ea typeface="BIZ UDPゴシック" panose="020B0400000000000000" pitchFamily="50" charset="-128"/>
                        </a:rPr>
                        <a:t>回はこれから予定</a:t>
                      </a:r>
                      <a:r>
                        <a:rPr kumimoji="1" lang="en-US" altLang="ja-JP" sz="1000" dirty="0">
                          <a:solidFill>
                            <a:schemeClr val="tx1"/>
                          </a:solidFill>
                          <a:latin typeface="BIZ UDPゴシック" panose="020B0400000000000000" pitchFamily="50" charset="-128"/>
                          <a:ea typeface="BIZ UDPゴシック" panose="020B0400000000000000" pitchFamily="50" charset="-128"/>
                        </a:rPr>
                        <a:t>)</a:t>
                      </a:r>
                      <a:r>
                        <a:rPr kumimoji="1" lang="ja-JP" altLang="en-US" sz="1000" dirty="0">
                          <a:solidFill>
                            <a:schemeClr val="tx1"/>
                          </a:solidFill>
                          <a:latin typeface="BIZ UDPゴシック" panose="020B0400000000000000" pitchFamily="50" charset="-128"/>
                          <a:ea typeface="BIZ UDPゴシック" panose="020B0400000000000000" pitchFamily="50" charset="-128"/>
                        </a:rPr>
                        <a:t>で実施。</a:t>
                      </a:r>
                    </a:p>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・研修については令和３年度から引き続き行ってきた地域課題のまとめに重点を置いて行ってきたため実施していない。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49208425"/>
                  </a:ext>
                </a:extLst>
              </a:tr>
              <a:tr h="830510">
                <a:tc rowSpan="5">
                  <a:txBody>
                    <a:bodyPr/>
                    <a:lstStyle/>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５　つながり・支える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4">
                  <a:txBody>
                    <a:bodyPr/>
                    <a:lstStyle/>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１　切れ目のない相談支援を充実する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相談支援事業の拡充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障害のある人及びその家族の抱える困りごとが複合的になっています。地域自立支援協議会において、市内の相談支援体制の整備状況やニーズを勘案し、相談支援事業の拡充について検討して取組みます。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・市内の相談支援体制の整備状況やニーズを勘案し、相談支援事業を拡充。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現在の福祉業界の状況を鑑みて事業自体を拡充することは難しいことが分かってきた。今後は事業の拡充も念頭に置きつつ、今ある資源をうまく活用する方向で議論をしていく必要がある。また、そのためにも相談支援の事業所同士の横のつながりが必要性を強く感じてい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58782644"/>
                  </a:ext>
                </a:extLst>
              </a:tr>
              <a:tr h="528227">
                <a:tc vMerge="1">
                  <a:txBody>
                    <a:bodyPr/>
                    <a:lstStyle/>
                    <a:p>
                      <a:pPr algn="l"/>
                      <a:endParaRPr kumimoji="1" lang="ja-JP" altLang="en-US" sz="10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l"/>
                      <a:endParaRPr kumimoji="1" lang="ja-JP" altLang="en-US" sz="10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BIZ UDPゴシック" panose="020B0400000000000000" pitchFamily="50" charset="-128"/>
                          <a:ea typeface="BIZ UDPゴシック" panose="020B0400000000000000" pitchFamily="50" charset="-128"/>
                        </a:rPr>
                        <a:t>基幹相談支援センター設置の検討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市内の各相談支援機関が障害のある人の困りごとに対し、ワンストップ型の相談支援を行うために必要な相談支援の中核機関として、基幹相談支援センターの設置を検討します。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・基幹相談支援センター設置を検討。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・現状、市内の相談支援事業所及びその職員の不足などにより新規での受付ができない、また困難ケースへの対応ができていないケースがある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58727193"/>
                  </a:ext>
                </a:extLst>
              </a:tr>
              <a:tr h="909786">
                <a:tc vMerge="1">
                  <a:txBody>
                    <a:bodyPr/>
                    <a:lstStyle/>
                    <a:p>
                      <a:pPr algn="l"/>
                      <a:endParaRPr kumimoji="1" lang="ja-JP" altLang="en-US" sz="10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l"/>
                      <a:endParaRPr kumimoji="1" lang="ja-JP" altLang="en-US" sz="10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情報の収集と提供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市内の各相談支援機関が障害のある人の困りごとに対応するために必要な情報を収集し提供します。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・市内の各相談支援機関が必要な情報を収集し、共有できるしくみを作成。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・各事業所同士の情報共有、並びに市から各事業所への情報発信が不十分な状況。特に、災害情報については市で行っていることを把握しきれていない事業所が多いため、市からの情報発信が必要。</a:t>
                      </a:r>
                    </a:p>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・研修についてはコロナ禍というところも併せて引き続き検討する必要がある。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72392081"/>
                  </a:ext>
                </a:extLst>
              </a:tr>
              <a:tr h="906011">
                <a:tc vMerge="1">
                  <a:txBody>
                    <a:bodyPr/>
                    <a:lstStyle/>
                    <a:p>
                      <a:pPr algn="l"/>
                      <a:endParaRPr kumimoji="1" lang="ja-JP" altLang="en-US" sz="10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l"/>
                      <a:endParaRPr kumimoji="1" lang="ja-JP" altLang="en-US" sz="10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地域自立支援協議会 相談支援部会の機能強化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相談機関等により構成される、地域自立支援協議会の相談支援部会において、障害のある人の人権と権利を守るための啓発と体制の充実に向けた検討を行い実施・整備をします。また、相談支援部会の構成・役割等の見直しによる機能の強化を行い、地域包括ケアシステムの構築に向けた地域支援者等による協議の場の設置・運営を行いま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・地域自立支援協議会 相談支援部会の機能を強化。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・令和５年度以降部会に参加する事業所が増えるため、事業所同士のつながりは広がると思われるが、一方で部会としては意見集約する数が増えるため、</a:t>
                      </a:r>
                      <a:r>
                        <a:rPr kumimoji="1" lang="en-US" altLang="ja-JP" sz="1000" dirty="0">
                          <a:solidFill>
                            <a:schemeClr val="tx1"/>
                          </a:solidFill>
                          <a:latin typeface="BIZ UDPゴシック" panose="020B0400000000000000" pitchFamily="50" charset="-128"/>
                          <a:ea typeface="BIZ UDPゴシック" panose="020B0400000000000000" pitchFamily="50" charset="-128"/>
                        </a:rPr>
                        <a:t>1</a:t>
                      </a:r>
                      <a:r>
                        <a:rPr kumimoji="1" lang="ja-JP" altLang="en-US" sz="1000" dirty="0">
                          <a:solidFill>
                            <a:schemeClr val="tx1"/>
                          </a:solidFill>
                          <a:latin typeface="BIZ UDPゴシック" panose="020B0400000000000000" pitchFamily="50" charset="-128"/>
                          <a:ea typeface="BIZ UDPゴシック" panose="020B0400000000000000" pitchFamily="50" charset="-128"/>
                        </a:rPr>
                        <a:t>回ごとの目標や目的を明確にして運営していく必要がある。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2718091"/>
                  </a:ext>
                </a:extLst>
              </a:tr>
              <a:tr h="711666">
                <a:tc vMerge="1">
                  <a:txBody>
                    <a:bodyPr/>
                    <a:lstStyle/>
                    <a:p>
                      <a:pPr algn="l"/>
                      <a:endParaRPr kumimoji="1" lang="ja-JP" altLang="en-US" sz="10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４　地域生活への移行を支援する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地域移行支援のための相談支援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施設や病院等から地域生活への移行や親元からの自立を希望する障害のある人が安心して地域移行ができるよう、体験の場の確保、地域移行支援・地域定着支援等を行う事業所の確保に努めます。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・地域移行支援のための事業所確保に努める。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・地域移行支援のための事業所立ち上げについて随時相談を受けながら支援する。</a:t>
                      </a:r>
                    </a:p>
                    <a:p>
                      <a:pPr algn="l"/>
                      <a:r>
                        <a:rPr kumimoji="1" lang="ja-JP" altLang="en-US" sz="1000" dirty="0">
                          <a:solidFill>
                            <a:schemeClr val="tx1"/>
                          </a:solidFill>
                          <a:latin typeface="BIZ UDPゴシック" panose="020B0400000000000000" pitchFamily="50" charset="-128"/>
                          <a:ea typeface="BIZ UDPゴシック" panose="020B0400000000000000" pitchFamily="50" charset="-128"/>
                        </a:rPr>
                        <a:t>・精神障害者等支援協議会にて、市内の相談資源の充足にむけた情報共有・課題検討を行っていく。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33838855"/>
                  </a:ext>
                </a:extLst>
              </a:tr>
            </a:tbl>
          </a:graphicData>
        </a:graphic>
      </p:graphicFrame>
    </p:spTree>
    <p:extLst>
      <p:ext uri="{BB962C8B-B14F-4D97-AF65-F5344CB8AC3E}">
        <p14:creationId xmlns:p14="http://schemas.microsoft.com/office/powerpoint/2010/main" val="3832937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03200" y="99153"/>
            <a:ext cx="11734800" cy="509165"/>
          </a:xfrm>
          <a:prstGeom prst="rect">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latin typeface="BIZ UDPゴシック" panose="020B0400000000000000" pitchFamily="50" charset="-128"/>
                <a:ea typeface="BIZ UDPゴシック" panose="020B0400000000000000" pitchFamily="50" charset="-128"/>
              </a:rPr>
              <a:t>相談支援事業等の見直しの検討について（今後の方向性）</a:t>
            </a:r>
          </a:p>
        </p:txBody>
      </p:sp>
      <p:sp>
        <p:nvSpPr>
          <p:cNvPr id="5" name="正方形/長方形 4">
            <a:extLst>
              <a:ext uri="{FF2B5EF4-FFF2-40B4-BE49-F238E27FC236}">
                <a16:creationId xmlns:a16="http://schemas.microsoft.com/office/drawing/2014/main" id="{BB0AF84B-2947-4798-A80F-A61E80BDEFC5}"/>
              </a:ext>
            </a:extLst>
          </p:cNvPr>
          <p:cNvSpPr/>
          <p:nvPr/>
        </p:nvSpPr>
        <p:spPr>
          <a:xfrm>
            <a:off x="203198" y="630572"/>
            <a:ext cx="11734799" cy="5091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a:solidFill>
                  <a:schemeClr val="tx1"/>
                </a:solidFill>
                <a:latin typeface="BIZ UDPゴシック" panose="020B0400000000000000" pitchFamily="50" charset="-128"/>
                <a:ea typeface="BIZ UDPゴシック" panose="020B0400000000000000" pitchFamily="50" charset="-128"/>
              </a:rPr>
              <a:t>・今後の方向性を踏まえ、以下のように対応（案）で進めていく</a:t>
            </a:r>
            <a:endParaRPr lang="en-US" altLang="ja-JP" sz="2000" dirty="0">
              <a:solidFill>
                <a:schemeClr val="tx1"/>
              </a:solidFill>
              <a:latin typeface="BIZ UDPゴシック" panose="020B0400000000000000" pitchFamily="50" charset="-128"/>
              <a:ea typeface="BIZ UDPゴシック" panose="020B0400000000000000" pitchFamily="50" charset="-128"/>
            </a:endParaRPr>
          </a:p>
        </p:txBody>
      </p:sp>
      <p:sp>
        <p:nvSpPr>
          <p:cNvPr id="32" name="正方形/長方形 31">
            <a:extLst>
              <a:ext uri="{FF2B5EF4-FFF2-40B4-BE49-F238E27FC236}">
                <a16:creationId xmlns:a16="http://schemas.microsoft.com/office/drawing/2014/main" id="{70C13983-F4A3-494E-945F-8DB0BA362701}"/>
              </a:ext>
            </a:extLst>
          </p:cNvPr>
          <p:cNvSpPr/>
          <p:nvPr/>
        </p:nvSpPr>
        <p:spPr>
          <a:xfrm>
            <a:off x="203198" y="4756558"/>
            <a:ext cx="11734798" cy="1870745"/>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u="sng" dirty="0">
                <a:solidFill>
                  <a:schemeClr val="tx1"/>
                </a:solidFill>
                <a:latin typeface="BIZ UDPゴシック" panose="020B0400000000000000" pitchFamily="50" charset="-128"/>
                <a:ea typeface="BIZ UDPゴシック" panose="020B0400000000000000" pitchFamily="50" charset="-128"/>
              </a:rPr>
              <a:t>（今後の予定）</a:t>
            </a:r>
            <a:endParaRPr lang="en-US" altLang="ja-JP" b="1" u="sng" dirty="0">
              <a:solidFill>
                <a:schemeClr val="tx1"/>
              </a:solidFill>
              <a:latin typeface="BIZ UDPゴシック" panose="020B0400000000000000" pitchFamily="50" charset="-128"/>
              <a:ea typeface="BIZ UDPゴシック" panose="020B0400000000000000" pitchFamily="50" charset="-128"/>
            </a:endParaRPr>
          </a:p>
          <a:p>
            <a:r>
              <a:rPr lang="ja-JP" altLang="en-US" sz="1600" dirty="0">
                <a:solidFill>
                  <a:schemeClr val="tx1"/>
                </a:solidFill>
                <a:latin typeface="BIZ UDPゴシック" panose="020B0400000000000000" pitchFamily="50" charset="-128"/>
                <a:ea typeface="BIZ UDPゴシック" panose="020B0400000000000000" pitchFamily="50" charset="-128"/>
              </a:rPr>
              <a:t>　</a:t>
            </a:r>
            <a:r>
              <a:rPr lang="en-US" altLang="ja-JP" sz="1600" dirty="0">
                <a:solidFill>
                  <a:schemeClr val="tx1"/>
                </a:solidFill>
                <a:latin typeface="BIZ UDPゴシック" panose="020B0400000000000000" pitchFamily="50" charset="-128"/>
                <a:ea typeface="BIZ UDPゴシック" panose="020B0400000000000000" pitchFamily="50" charset="-128"/>
              </a:rPr>
              <a:t>【</a:t>
            </a:r>
            <a:r>
              <a:rPr lang="ja-JP" altLang="en-US" sz="1600" dirty="0">
                <a:solidFill>
                  <a:schemeClr val="tx1"/>
                </a:solidFill>
                <a:latin typeface="BIZ UDPゴシック" panose="020B0400000000000000" pitchFamily="50" charset="-128"/>
                <a:ea typeface="BIZ UDPゴシック" panose="020B0400000000000000" pitchFamily="50" charset="-128"/>
              </a:rPr>
              <a:t>令和</a:t>
            </a:r>
            <a:r>
              <a:rPr lang="en-US" altLang="ja-JP" sz="1600" dirty="0">
                <a:solidFill>
                  <a:schemeClr val="tx1"/>
                </a:solidFill>
                <a:latin typeface="BIZ UDPゴシック" panose="020B0400000000000000" pitchFamily="50" charset="-128"/>
                <a:ea typeface="BIZ UDPゴシック" panose="020B0400000000000000" pitchFamily="50" charset="-128"/>
              </a:rPr>
              <a:t>5</a:t>
            </a:r>
            <a:r>
              <a:rPr lang="ja-JP" altLang="en-US" sz="1600" dirty="0">
                <a:solidFill>
                  <a:schemeClr val="tx1"/>
                </a:solidFill>
                <a:latin typeface="BIZ UDPゴシック" panose="020B0400000000000000" pitchFamily="50" charset="-128"/>
                <a:ea typeface="BIZ UDPゴシック" panose="020B0400000000000000" pitchFamily="50" charset="-128"/>
              </a:rPr>
              <a:t>年度</a:t>
            </a:r>
            <a:r>
              <a:rPr lang="en-US" altLang="ja-JP" sz="1600" dirty="0">
                <a:solidFill>
                  <a:schemeClr val="tx1"/>
                </a:solidFill>
                <a:latin typeface="BIZ UDPゴシック" panose="020B0400000000000000" pitchFamily="50" charset="-128"/>
                <a:ea typeface="BIZ UDPゴシック" panose="020B0400000000000000" pitchFamily="50" charset="-128"/>
              </a:rPr>
              <a:t>】</a:t>
            </a:r>
            <a:r>
              <a:rPr lang="ja-JP" altLang="en-US" sz="1600" dirty="0">
                <a:solidFill>
                  <a:schemeClr val="tx1"/>
                </a:solidFill>
                <a:latin typeface="BIZ UDPゴシック" panose="020B0400000000000000" pitchFamily="50" charset="-128"/>
                <a:ea typeface="BIZ UDPゴシック" panose="020B0400000000000000" pitchFamily="50" charset="-128"/>
              </a:rPr>
              <a:t>　 </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r>
              <a:rPr lang="ja-JP" altLang="en-US" sz="1600" dirty="0">
                <a:solidFill>
                  <a:schemeClr val="tx1"/>
                </a:solidFill>
                <a:latin typeface="BIZ UDPゴシック" panose="020B0400000000000000" pitchFamily="50" charset="-128"/>
                <a:ea typeface="BIZ UDPゴシック" panose="020B0400000000000000" pitchFamily="50" charset="-128"/>
              </a:rPr>
              <a:t>　　・他自治体における相談支援事業の現状確認及び比較検討（事業における仕様の確認、事業所数、委託金額　など）</a:t>
            </a:r>
          </a:p>
          <a:p>
            <a:r>
              <a:rPr lang="ja-JP" altLang="en-US" sz="1600" dirty="0">
                <a:solidFill>
                  <a:schemeClr val="tx1"/>
                </a:solidFill>
                <a:latin typeface="BIZ UDPゴシック" panose="020B0400000000000000" pitchFamily="50" charset="-128"/>
                <a:ea typeface="BIZ UDPゴシック" panose="020B0400000000000000" pitchFamily="50" charset="-128"/>
              </a:rPr>
              <a:t>　　・関係者（委託先事業所）からの聞き取り調査（現状抱えている課題、求められる対応策　など）</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r>
              <a:rPr lang="ja-JP" altLang="en-US" sz="1600" dirty="0">
                <a:solidFill>
                  <a:schemeClr val="tx1"/>
                </a:solidFill>
                <a:latin typeface="BIZ UDPゴシック" panose="020B0400000000000000" pitchFamily="50" charset="-128"/>
                <a:ea typeface="BIZ UDPゴシック" panose="020B0400000000000000" pitchFamily="50" charset="-128"/>
              </a:rPr>
              <a:t>　</a:t>
            </a:r>
            <a:r>
              <a:rPr lang="en-US" altLang="ja-JP" sz="1600" dirty="0">
                <a:solidFill>
                  <a:schemeClr val="tx1"/>
                </a:solidFill>
                <a:latin typeface="BIZ UDPゴシック" panose="020B0400000000000000" pitchFamily="50" charset="-128"/>
                <a:ea typeface="BIZ UDPゴシック" panose="020B0400000000000000" pitchFamily="50" charset="-128"/>
              </a:rPr>
              <a:t>【</a:t>
            </a:r>
            <a:r>
              <a:rPr lang="ja-JP" altLang="en-US" sz="1600" dirty="0">
                <a:solidFill>
                  <a:schemeClr val="tx1"/>
                </a:solidFill>
                <a:latin typeface="BIZ UDPゴシック" panose="020B0400000000000000" pitchFamily="50" charset="-128"/>
                <a:ea typeface="BIZ UDPゴシック" panose="020B0400000000000000" pitchFamily="50" charset="-128"/>
              </a:rPr>
              <a:t>令和６年度以降</a:t>
            </a:r>
            <a:r>
              <a:rPr lang="en-US" altLang="ja-JP" sz="1600" dirty="0">
                <a:solidFill>
                  <a:schemeClr val="tx1"/>
                </a:solidFill>
                <a:latin typeface="BIZ UDPゴシック" panose="020B0400000000000000" pitchFamily="50" charset="-128"/>
                <a:ea typeface="BIZ UDPゴシック" panose="020B0400000000000000" pitchFamily="50" charset="-128"/>
              </a:rPr>
              <a:t>】</a:t>
            </a:r>
          </a:p>
          <a:p>
            <a:r>
              <a:rPr lang="ja-JP" altLang="en-US" sz="1600" dirty="0">
                <a:solidFill>
                  <a:schemeClr val="tx1"/>
                </a:solidFill>
                <a:latin typeface="BIZ UDPゴシック" panose="020B0400000000000000" pitchFamily="50" charset="-128"/>
                <a:ea typeface="BIZ UDPゴシック" panose="020B0400000000000000" pitchFamily="50" charset="-128"/>
              </a:rPr>
              <a:t>　　・上記を踏まえた委託内容に整理するとともに、新たな施策の検討を踏まえ、適切な予算措置を検討する</a:t>
            </a:r>
          </a:p>
        </p:txBody>
      </p:sp>
      <p:sp>
        <p:nvSpPr>
          <p:cNvPr id="28" name="正方形/長方形 27">
            <a:extLst>
              <a:ext uri="{FF2B5EF4-FFF2-40B4-BE49-F238E27FC236}">
                <a16:creationId xmlns:a16="http://schemas.microsoft.com/office/drawing/2014/main" id="{4FF8F58F-CCBC-4A06-9AA0-AC5A3AAD6BAF}"/>
              </a:ext>
            </a:extLst>
          </p:cNvPr>
          <p:cNvSpPr/>
          <p:nvPr/>
        </p:nvSpPr>
        <p:spPr>
          <a:xfrm>
            <a:off x="204597" y="1104668"/>
            <a:ext cx="11728048" cy="2109717"/>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solidFill>
                  <a:schemeClr val="tx1"/>
                </a:solidFill>
                <a:latin typeface="BIZ UDPゴシック" panose="020B0400000000000000" pitchFamily="50" charset="-128"/>
                <a:ea typeface="BIZ UDPゴシック" panose="020B0400000000000000" pitchFamily="50" charset="-128"/>
              </a:rPr>
              <a:t>（</a:t>
            </a:r>
            <a:r>
              <a:rPr lang="ja-JP" altLang="en-US" u="sng" dirty="0">
                <a:solidFill>
                  <a:schemeClr val="tx1"/>
                </a:solidFill>
                <a:latin typeface="BIZ UDPゴシック" panose="020B0400000000000000" pitchFamily="50" charset="-128"/>
                <a:ea typeface="BIZ UDPゴシック" panose="020B0400000000000000" pitchFamily="50" charset="-128"/>
              </a:rPr>
              <a:t>目的と方向性</a:t>
            </a:r>
            <a:r>
              <a:rPr lang="ja-JP" altLang="en-US" dirty="0">
                <a:solidFill>
                  <a:schemeClr val="tx1"/>
                </a:solidFill>
                <a:latin typeface="BIZ UDPゴシック" panose="020B0400000000000000" pitchFamily="50" charset="-128"/>
                <a:ea typeface="BIZ UDPゴシック" panose="020B0400000000000000" pitchFamily="50" charset="-128"/>
              </a:rPr>
              <a:t>）</a:t>
            </a:r>
            <a:endParaRPr lang="en-US" altLang="ja-JP" dirty="0">
              <a:solidFill>
                <a:schemeClr val="tx1"/>
              </a:solidFill>
              <a:latin typeface="BIZ UDPゴシック" panose="020B0400000000000000" pitchFamily="50" charset="-128"/>
              <a:ea typeface="BIZ UDPゴシック" panose="020B0400000000000000" pitchFamily="50" charset="-128"/>
            </a:endParaRPr>
          </a:p>
          <a:p>
            <a:r>
              <a:rPr lang="ja-JP" altLang="en-US" sz="1600" dirty="0">
                <a:solidFill>
                  <a:schemeClr val="tx1"/>
                </a:solidFill>
                <a:latin typeface="BIZ UDPゴシック" panose="020B0400000000000000" pitchFamily="50" charset="-128"/>
                <a:ea typeface="BIZ UDPゴシック" panose="020B0400000000000000" pitchFamily="50" charset="-128"/>
              </a:rPr>
              <a:t>　・日野市において、</a:t>
            </a:r>
            <a:r>
              <a:rPr lang="ja-JP" altLang="en-US" sz="1600" u="sng" dirty="0">
                <a:solidFill>
                  <a:srgbClr val="FF0000"/>
                </a:solidFill>
                <a:latin typeface="BIZ UDPゴシック" panose="020B0400000000000000" pitchFamily="50" charset="-128"/>
                <a:ea typeface="BIZ UDPゴシック" panose="020B0400000000000000" pitchFamily="50" charset="-128"/>
              </a:rPr>
              <a:t>利用者が求める相談支援事業が適切に機能している状況</a:t>
            </a:r>
            <a:r>
              <a:rPr lang="ja-JP" altLang="en-US" sz="1600" dirty="0">
                <a:solidFill>
                  <a:schemeClr val="tx1"/>
                </a:solidFill>
                <a:latin typeface="BIZ UDPゴシック" panose="020B0400000000000000" pitchFamily="50" charset="-128"/>
                <a:ea typeface="BIZ UDPゴシック" panose="020B0400000000000000" pitchFamily="50" charset="-128"/>
              </a:rPr>
              <a:t>を目指していく</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r>
              <a:rPr lang="ja-JP" altLang="en-US" sz="1600" dirty="0">
                <a:solidFill>
                  <a:schemeClr val="tx1"/>
                </a:solidFill>
                <a:latin typeface="BIZ UDPゴシック" panose="020B0400000000000000" pitchFamily="50" charset="-128"/>
                <a:ea typeface="BIZ UDPゴシック" panose="020B0400000000000000" pitchFamily="50" charset="-128"/>
              </a:rPr>
              <a:t>　・具体的には、以下のアクションを行う</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r>
              <a:rPr lang="ja-JP" altLang="en-US" sz="1600" dirty="0">
                <a:solidFill>
                  <a:schemeClr val="tx1"/>
                </a:solidFill>
                <a:latin typeface="BIZ UDPゴシック" panose="020B0400000000000000" pitchFamily="50" charset="-128"/>
                <a:ea typeface="BIZ UDPゴシック" panose="020B0400000000000000" pitchFamily="50" charset="-128"/>
              </a:rPr>
              <a:t>　　→　市の相談支援等に関する課題について整理する（具体的な課題は何か、各課題における優先順位は　など）</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r>
              <a:rPr lang="ja-JP" altLang="en-US" sz="1600" dirty="0">
                <a:solidFill>
                  <a:schemeClr val="tx1"/>
                </a:solidFill>
                <a:latin typeface="BIZ UDPゴシック" panose="020B0400000000000000" pitchFamily="50" charset="-128"/>
                <a:ea typeface="BIZ UDPゴシック" panose="020B0400000000000000" pitchFamily="50" charset="-128"/>
              </a:rPr>
              <a:t>　　→　既存の市の委託事業について整理する（社会情勢の変化を踏まえた現状と委託内容が合致しているのか　など）</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r>
              <a:rPr lang="ja-JP" altLang="en-US" sz="1600" dirty="0">
                <a:solidFill>
                  <a:schemeClr val="tx1"/>
                </a:solidFill>
                <a:latin typeface="BIZ UDPゴシック" panose="020B0400000000000000" pitchFamily="50" charset="-128"/>
                <a:ea typeface="BIZ UDPゴシック" panose="020B0400000000000000" pitchFamily="50" charset="-128"/>
              </a:rPr>
              <a:t>　　→　市の委託事業について適切な委託内容を仕様に反映させるとともに、必要な予算措置に努める</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r>
              <a:rPr lang="ja-JP" altLang="en-US" sz="1600" dirty="0">
                <a:solidFill>
                  <a:schemeClr val="tx1"/>
                </a:solidFill>
                <a:latin typeface="BIZ UDPゴシック" panose="020B0400000000000000" pitchFamily="50" charset="-128"/>
                <a:ea typeface="BIZ UDPゴシック" panose="020B0400000000000000" pitchFamily="50" charset="-128"/>
              </a:rPr>
              <a:t>　・</a:t>
            </a:r>
            <a:r>
              <a:rPr lang="ja-JP" altLang="en-US" sz="1600" u="sng" dirty="0">
                <a:solidFill>
                  <a:schemeClr val="tx1"/>
                </a:solidFill>
                <a:latin typeface="BIZ UDPゴシック" panose="020B0400000000000000" pitchFamily="50" charset="-128"/>
                <a:ea typeface="BIZ UDPゴシック" panose="020B0400000000000000" pitchFamily="50" charset="-128"/>
              </a:rPr>
              <a:t>目的はあくまで“適切な相談支援事業の実施”であるため、予算の増額や新たな施策の検討も視野に進めていく</a:t>
            </a:r>
            <a:endParaRPr lang="en-US" altLang="ja-JP" sz="1600" u="sng" dirty="0">
              <a:solidFill>
                <a:schemeClr val="tx1"/>
              </a:solidFill>
              <a:latin typeface="BIZ UDPゴシック" panose="020B0400000000000000" pitchFamily="50" charset="-128"/>
              <a:ea typeface="BIZ UDPゴシック" panose="020B0400000000000000" pitchFamily="50" charset="-128"/>
            </a:endParaRPr>
          </a:p>
        </p:txBody>
      </p:sp>
      <p:sp>
        <p:nvSpPr>
          <p:cNvPr id="30" name="正方形/長方形 29">
            <a:extLst>
              <a:ext uri="{FF2B5EF4-FFF2-40B4-BE49-F238E27FC236}">
                <a16:creationId xmlns:a16="http://schemas.microsoft.com/office/drawing/2014/main" id="{68D7FB9A-A965-451E-B873-F7A8EAE1506F}"/>
              </a:ext>
            </a:extLst>
          </p:cNvPr>
          <p:cNvSpPr/>
          <p:nvPr/>
        </p:nvSpPr>
        <p:spPr>
          <a:xfrm>
            <a:off x="203198" y="3306018"/>
            <a:ext cx="11728048" cy="1327499"/>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solidFill>
                  <a:schemeClr val="tx1"/>
                </a:solidFill>
                <a:latin typeface="BIZ UDPゴシック" panose="020B0400000000000000" pitchFamily="50" charset="-128"/>
                <a:ea typeface="BIZ UDPゴシック" panose="020B0400000000000000" pitchFamily="50" charset="-128"/>
              </a:rPr>
              <a:t>（</a:t>
            </a:r>
            <a:r>
              <a:rPr lang="ja-JP" altLang="en-US" u="sng" dirty="0">
                <a:solidFill>
                  <a:schemeClr val="tx1"/>
                </a:solidFill>
                <a:latin typeface="BIZ UDPゴシック" panose="020B0400000000000000" pitchFamily="50" charset="-128"/>
                <a:ea typeface="BIZ UDPゴシック" panose="020B0400000000000000" pitchFamily="50" charset="-128"/>
              </a:rPr>
              <a:t>体制と進捗管理</a:t>
            </a:r>
            <a:r>
              <a:rPr lang="ja-JP" altLang="en-US" dirty="0">
                <a:solidFill>
                  <a:schemeClr val="tx1"/>
                </a:solidFill>
                <a:latin typeface="BIZ UDPゴシック" panose="020B0400000000000000" pitchFamily="50" charset="-128"/>
                <a:ea typeface="BIZ UDPゴシック" panose="020B0400000000000000" pitchFamily="50" charset="-128"/>
              </a:rPr>
              <a:t>）</a:t>
            </a:r>
            <a:endParaRPr lang="en-US" altLang="ja-JP" dirty="0">
              <a:solidFill>
                <a:schemeClr val="tx1"/>
              </a:solidFill>
              <a:latin typeface="BIZ UDPゴシック" panose="020B0400000000000000" pitchFamily="50" charset="-128"/>
              <a:ea typeface="BIZ UDPゴシック" panose="020B0400000000000000" pitchFamily="50" charset="-128"/>
            </a:endParaRPr>
          </a:p>
          <a:p>
            <a:r>
              <a:rPr lang="ja-JP" altLang="en-US" sz="1600" dirty="0">
                <a:solidFill>
                  <a:schemeClr val="tx1"/>
                </a:solidFill>
                <a:latin typeface="BIZ UDPゴシック" panose="020B0400000000000000" pitchFamily="50" charset="-128"/>
                <a:ea typeface="BIZ UDPゴシック" panose="020B0400000000000000" pitchFamily="50" charset="-128"/>
              </a:rPr>
              <a:t>　・障害福祉課における“課の目標”に位置付け、課全体で取り組んでいく</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r>
              <a:rPr lang="ja-JP" altLang="en-US" sz="1600" dirty="0">
                <a:solidFill>
                  <a:schemeClr val="tx1"/>
                </a:solidFill>
                <a:latin typeface="BIZ UDPゴシック" panose="020B0400000000000000" pitchFamily="50" charset="-128"/>
                <a:ea typeface="BIZ UDPゴシック" panose="020B0400000000000000" pitchFamily="50" charset="-128"/>
              </a:rPr>
              <a:t>　・地域自立支援協議会や関係する協議会において、見直しの進捗状況を報告する</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r>
              <a:rPr lang="ja-JP" altLang="en-US" sz="1600" dirty="0">
                <a:solidFill>
                  <a:schemeClr val="tx1"/>
                </a:solidFill>
                <a:latin typeface="BIZ UDPゴシック" panose="020B0400000000000000" pitchFamily="50" charset="-128"/>
                <a:ea typeface="BIZ UDPゴシック" panose="020B0400000000000000" pitchFamily="50" charset="-128"/>
              </a:rPr>
              <a:t>　・令和５年度に行う新たな障害者計画等に、今後の方向性などについて反映させる</a:t>
            </a:r>
            <a:endParaRPr lang="en-US" altLang="ja-JP" sz="160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38651463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2577</TotalTime>
  <Words>1099</Words>
  <Application>Microsoft Office PowerPoint</Application>
  <PresentationFormat>ワイド画面</PresentationFormat>
  <Paragraphs>92</Paragraphs>
  <Slides>3</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vt:i4>
      </vt:variant>
    </vt:vector>
  </HeadingPairs>
  <TitlesOfParts>
    <vt:vector size="8" baseType="lpstr">
      <vt:lpstr>BIZ UDPゴシック</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谷 遼平</dc:creator>
  <cp:lastModifiedBy>廣田隆二</cp:lastModifiedBy>
  <cp:revision>554</cp:revision>
  <dcterms:created xsi:type="dcterms:W3CDTF">2021-07-09T04:01:28Z</dcterms:created>
  <dcterms:modified xsi:type="dcterms:W3CDTF">2023-06-16T02:35:11Z</dcterms:modified>
</cp:coreProperties>
</file>