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B0E1D7-DA4F-4EA4-884B-A6F3FE6D7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906B115-EA36-4F0F-A8E6-AED103F585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2954E07-CF66-48A1-A26E-E79A2B6C0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FDEB-9608-45B7-9A7C-C084EDDAE82D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BD8418-DD1B-4EE2-8ED0-FF5BE228F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4A82F2-90D4-4E3C-B5AB-9CE4D9B98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00F7-F685-4B0B-BC7C-37AC51862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9457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D3CFA9-BA32-40E9-9F6B-FC9E0272B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BC259F8-1283-4BB8-A09F-142DB69DA9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B3C4C5-3185-402D-B40B-EFD8A9E7D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FDEB-9608-45B7-9A7C-C084EDDAE82D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B56396-CC35-4818-9749-CCC18F975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304E3D-26B3-4D73-8A33-B3BEA3975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00F7-F685-4B0B-BC7C-37AC51862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554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D08DF39-048A-477E-9550-6D5654F83F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F7193EF-ED71-4824-9674-51C9E92E77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3654386-CE48-4F41-969B-E126D5C67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FDEB-9608-45B7-9A7C-C084EDDAE82D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07BAA1-6B76-40B7-839F-9C602A9C0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B1144B-8D2E-4C8F-8BF6-F97028C62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00F7-F685-4B0B-BC7C-37AC51862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5306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08DCFA-5506-4757-97B2-2083E3DDE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E864DB-12B0-43AA-9F25-9D1ED115C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38A5A7-B2FF-49AB-B81B-67212B03D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FDEB-9608-45B7-9A7C-C084EDDAE82D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A4DEF6-5307-4299-9400-595CBACCB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307C48-4FB6-4638-A4A2-6D367C30E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00F7-F685-4B0B-BC7C-37AC51862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9205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A6AECB-0F83-4FCE-9A08-56CE01528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3C72B3E-F918-49EB-B72C-B827AD7D15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B5DF41A-395C-4CBE-BFB3-A421A34FB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FDEB-9608-45B7-9A7C-C084EDDAE82D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18EC30-9AFD-4A19-8567-9A5D78569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07EACC-53B2-4923-9915-49E53B47A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00F7-F685-4B0B-BC7C-37AC51862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348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BC96E9-E7C0-4432-9ACB-7784F2D58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27C9D6-31EC-4E79-81B5-5C47AD2D29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2946EA9-38AA-460E-89D5-F6A53CE120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52A3999-36E1-473B-9056-186EAC1CB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FDEB-9608-45B7-9A7C-C084EDDAE82D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7B22AE8-8403-47CB-A1D8-8C75DE0FA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9592153-B31C-47D9-92B2-9FD595DD8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00F7-F685-4B0B-BC7C-37AC51862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6882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A6FB28-32B4-4689-B591-DB4D517C6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35B1191-FB6F-4A02-8EBE-DB689BAE2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7CC70DC-A246-4737-B4A3-1EC4B87AD9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7DBF04D-9370-489E-BD2E-FDFBD50AC3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D1AE9B2-7E1A-4067-A427-E20913CA65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700B5F2-6205-4CEF-82DF-EDEC88508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FDEB-9608-45B7-9A7C-C084EDDAE82D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AADF2B6-BF04-4F59-9C34-8A1F2DD5E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B940082-74BD-4666-A136-A62E30EC8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00F7-F685-4B0B-BC7C-37AC51862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24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E1F8CA-AC55-4B08-8007-27102DA92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D1D02EA-9115-4A72-B2BD-7544B6C3E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FDEB-9608-45B7-9A7C-C084EDDAE82D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C7E79F3-C624-47C8-AA10-4B5216301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DFAB83D-4245-40CE-9256-3632120D9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00F7-F685-4B0B-BC7C-37AC51862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299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4E9CB6F-145A-461A-981E-B17414537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FDEB-9608-45B7-9A7C-C084EDDAE82D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0EAEE66-019E-4E4D-9740-16CC95FAE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AF6F339-1E3C-4C45-930B-AD3392081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00F7-F685-4B0B-BC7C-37AC51862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230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C8B3D1-41BE-4522-A7C9-13D14516E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C78413-E8DF-426E-8E0E-D79D8DD87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3F43A95-E770-41D9-AD2E-810FF3D503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3B55D4-075F-4D93-BA14-18F1FA89D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FDEB-9608-45B7-9A7C-C084EDDAE82D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2145C39-450C-4E44-B370-4B1F2026A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E3712B1-6A95-414D-A2C2-85DF44FA6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00F7-F685-4B0B-BC7C-37AC51862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943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802156-9C4A-4647-BB50-4AEE9A436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5997445-BBFE-4F9A-AC1E-291423AFC1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61FFC69-7E97-4425-9A04-D8F0627B67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A73C1D6-3A48-45D7-9694-0F9963CC0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FDEB-9608-45B7-9A7C-C084EDDAE82D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33C2D01-AAFF-40FA-A86C-06E58FA80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EDC5BE-9A00-4997-86EE-246B5F3FF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00F7-F685-4B0B-BC7C-37AC51862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234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5BB7A7F-6DD8-41E9-94AB-482BEA049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F809542-59E4-42A8-A009-3BC54D7AAB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7F875B-C2E9-46EB-AF27-9E98E692D3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4FDEB-9608-45B7-9A7C-C084EDDAE82D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33620B9-A175-4068-8AAC-7865C5FEB4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14E844-58E5-4F79-893E-E5C5E5B841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F00F7-F685-4B0B-BC7C-37AC51862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898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円柱 12">
            <a:extLst>
              <a:ext uri="{FF2B5EF4-FFF2-40B4-BE49-F238E27FC236}">
                <a16:creationId xmlns:a16="http://schemas.microsoft.com/office/drawing/2014/main" id="{24BC7759-0B0E-4A0A-B84F-90703798B6DA}"/>
              </a:ext>
            </a:extLst>
          </p:cNvPr>
          <p:cNvSpPr/>
          <p:nvPr/>
        </p:nvSpPr>
        <p:spPr>
          <a:xfrm>
            <a:off x="5249329" y="4570356"/>
            <a:ext cx="1178045" cy="2236722"/>
          </a:xfrm>
          <a:prstGeom prst="ca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雲 6">
            <a:extLst>
              <a:ext uri="{FF2B5EF4-FFF2-40B4-BE49-F238E27FC236}">
                <a16:creationId xmlns:a16="http://schemas.microsoft.com/office/drawing/2014/main" id="{C4F3A78E-C28E-4007-B94E-50ED6A0A0EA3}"/>
              </a:ext>
            </a:extLst>
          </p:cNvPr>
          <p:cNvSpPr/>
          <p:nvPr/>
        </p:nvSpPr>
        <p:spPr>
          <a:xfrm rot="20155321">
            <a:off x="7035476" y="2404737"/>
            <a:ext cx="4409459" cy="4082371"/>
          </a:xfrm>
          <a:prstGeom prst="cloud">
            <a:avLst/>
          </a:prstGeom>
          <a:solidFill>
            <a:schemeClr val="accent6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雲 50">
            <a:extLst>
              <a:ext uri="{FF2B5EF4-FFF2-40B4-BE49-F238E27FC236}">
                <a16:creationId xmlns:a16="http://schemas.microsoft.com/office/drawing/2014/main" id="{1345A5A6-6E76-4C00-BB8C-CD2498FB10DB}"/>
              </a:ext>
            </a:extLst>
          </p:cNvPr>
          <p:cNvSpPr/>
          <p:nvPr/>
        </p:nvSpPr>
        <p:spPr>
          <a:xfrm rot="2585496">
            <a:off x="406650" y="2541751"/>
            <a:ext cx="4259007" cy="4501906"/>
          </a:xfrm>
          <a:prstGeom prst="cloud">
            <a:avLst/>
          </a:prstGeom>
          <a:solidFill>
            <a:schemeClr val="accent6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雲 48">
            <a:extLst>
              <a:ext uri="{FF2B5EF4-FFF2-40B4-BE49-F238E27FC236}">
                <a16:creationId xmlns:a16="http://schemas.microsoft.com/office/drawing/2014/main" id="{0045CF79-B5B2-401B-9561-40AB007503B6}"/>
              </a:ext>
            </a:extLst>
          </p:cNvPr>
          <p:cNvSpPr/>
          <p:nvPr/>
        </p:nvSpPr>
        <p:spPr>
          <a:xfrm rot="6540725">
            <a:off x="3594828" y="-572091"/>
            <a:ext cx="4072152" cy="5777181"/>
          </a:xfrm>
          <a:prstGeom prst="cloud">
            <a:avLst/>
          </a:prstGeom>
          <a:solidFill>
            <a:schemeClr val="accent6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77057CF-1169-4596-85D3-840717150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3667723" cy="384996"/>
          </a:xfrm>
        </p:spPr>
        <p:txBody>
          <a:bodyPr>
            <a:normAutofit/>
          </a:bodyPr>
          <a:lstStyle/>
          <a:p>
            <a:r>
              <a:rPr kumimoji="1" lang="ja-JP" altLang="en-US" sz="2000" b="1" dirty="0"/>
              <a:t>地域で</a:t>
            </a:r>
            <a:r>
              <a:rPr lang="ja-JP" altLang="en-US" sz="2000" b="1" dirty="0"/>
              <a:t>生活</a:t>
            </a:r>
            <a:r>
              <a:rPr kumimoji="1" lang="ja-JP" altLang="en-US" sz="2000" b="1" dirty="0"/>
              <a:t>するために</a:t>
            </a:r>
          </a:p>
        </p:txBody>
      </p:sp>
      <p:sp>
        <p:nvSpPr>
          <p:cNvPr id="26" name="円柱 25">
            <a:extLst>
              <a:ext uri="{FF2B5EF4-FFF2-40B4-BE49-F238E27FC236}">
                <a16:creationId xmlns:a16="http://schemas.microsoft.com/office/drawing/2014/main" id="{66C314F3-FF0B-414A-A0CE-7722D3CE896B}"/>
              </a:ext>
            </a:extLst>
          </p:cNvPr>
          <p:cNvSpPr/>
          <p:nvPr/>
        </p:nvSpPr>
        <p:spPr>
          <a:xfrm rot="17586188">
            <a:off x="4234187" y="3429387"/>
            <a:ext cx="399898" cy="2023003"/>
          </a:xfrm>
          <a:prstGeom prst="ca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9762C350-E831-498F-B130-F441419C631F}"/>
              </a:ext>
            </a:extLst>
          </p:cNvPr>
          <p:cNvSpPr txBox="1"/>
          <p:nvPr/>
        </p:nvSpPr>
        <p:spPr>
          <a:xfrm rot="17714119">
            <a:off x="4271477" y="3690444"/>
            <a:ext cx="492443" cy="157119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b="1" dirty="0"/>
              <a:t>情報連携</a:t>
            </a:r>
          </a:p>
        </p:txBody>
      </p:sp>
      <p:sp>
        <p:nvSpPr>
          <p:cNvPr id="28" name="円柱 27">
            <a:extLst>
              <a:ext uri="{FF2B5EF4-FFF2-40B4-BE49-F238E27FC236}">
                <a16:creationId xmlns:a16="http://schemas.microsoft.com/office/drawing/2014/main" id="{8D5E9B69-0587-4819-BD76-C33CC3D68330}"/>
              </a:ext>
            </a:extLst>
          </p:cNvPr>
          <p:cNvSpPr/>
          <p:nvPr/>
        </p:nvSpPr>
        <p:spPr>
          <a:xfrm>
            <a:off x="5616300" y="2894225"/>
            <a:ext cx="399898" cy="1790124"/>
          </a:xfrm>
          <a:prstGeom prst="ca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239ED625-6A79-46C9-B8B5-E03F20222C1A}"/>
              </a:ext>
            </a:extLst>
          </p:cNvPr>
          <p:cNvSpPr txBox="1"/>
          <p:nvPr/>
        </p:nvSpPr>
        <p:spPr>
          <a:xfrm rot="10800000" flipH="1" flipV="1">
            <a:off x="5553344" y="3227133"/>
            <a:ext cx="492443" cy="112556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b="1" dirty="0"/>
              <a:t>社会資源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E1F2A8FE-7C37-48FA-9BE6-FAE4F6E320CB}"/>
              </a:ext>
            </a:extLst>
          </p:cNvPr>
          <p:cNvSpPr txBox="1"/>
          <p:nvPr/>
        </p:nvSpPr>
        <p:spPr>
          <a:xfrm>
            <a:off x="1082106" y="6018024"/>
            <a:ext cx="30606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/>
              <a:t>＜事業所の横のつながりの希薄化＞</a:t>
            </a:r>
            <a:endParaRPr kumimoji="1" lang="en-US" altLang="ja-JP" sz="1400" b="1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BBD93F6E-E608-42DE-A758-021E2A10685A}"/>
              </a:ext>
            </a:extLst>
          </p:cNvPr>
          <p:cNvSpPr txBox="1"/>
          <p:nvPr/>
        </p:nvSpPr>
        <p:spPr>
          <a:xfrm>
            <a:off x="6047515" y="237986"/>
            <a:ext cx="19802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/>
              <a:t>＜人材・事業所不足＞</a:t>
            </a:r>
            <a:endParaRPr kumimoji="1" lang="en-US" altLang="ja-JP" sz="1400" b="1" dirty="0"/>
          </a:p>
        </p:txBody>
      </p:sp>
      <p:sp>
        <p:nvSpPr>
          <p:cNvPr id="29" name="円柱 28">
            <a:extLst>
              <a:ext uri="{FF2B5EF4-FFF2-40B4-BE49-F238E27FC236}">
                <a16:creationId xmlns:a16="http://schemas.microsoft.com/office/drawing/2014/main" id="{AAD80EB9-1067-4C42-9899-68BD4613E84F}"/>
              </a:ext>
            </a:extLst>
          </p:cNvPr>
          <p:cNvSpPr/>
          <p:nvPr/>
        </p:nvSpPr>
        <p:spPr>
          <a:xfrm rot="3551605">
            <a:off x="7038647" y="3493804"/>
            <a:ext cx="399898" cy="2000670"/>
          </a:xfrm>
          <a:prstGeom prst="ca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2AC846BC-3DA4-4351-85D6-6A4A3FA827D0}"/>
              </a:ext>
            </a:extLst>
          </p:cNvPr>
          <p:cNvSpPr txBox="1"/>
          <p:nvPr/>
        </p:nvSpPr>
        <p:spPr>
          <a:xfrm rot="3568498">
            <a:off x="6965773" y="3771428"/>
            <a:ext cx="492443" cy="14947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" b="1" dirty="0"/>
              <a:t>医療・災害</a:t>
            </a:r>
            <a:endParaRPr kumimoji="1" lang="ja-JP" altLang="en-US" sz="2000" b="1" dirty="0"/>
          </a:p>
        </p:txBody>
      </p:sp>
      <p:sp>
        <p:nvSpPr>
          <p:cNvPr id="53" name="涙形 52">
            <a:extLst>
              <a:ext uri="{FF2B5EF4-FFF2-40B4-BE49-F238E27FC236}">
                <a16:creationId xmlns:a16="http://schemas.microsoft.com/office/drawing/2014/main" id="{D63078E3-0DAC-4D3F-AE11-A09CDE263F27}"/>
              </a:ext>
            </a:extLst>
          </p:cNvPr>
          <p:cNvSpPr/>
          <p:nvPr/>
        </p:nvSpPr>
        <p:spPr>
          <a:xfrm rot="1938464">
            <a:off x="1684689" y="4520511"/>
            <a:ext cx="1496159" cy="1386681"/>
          </a:xfrm>
          <a:prstGeom prst="teardrop">
            <a:avLst>
              <a:gd name="adj" fmla="val 90064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764C93FA-0930-4113-9FEF-7A9FC8399797}"/>
              </a:ext>
            </a:extLst>
          </p:cNvPr>
          <p:cNvSpPr txBox="1"/>
          <p:nvPr/>
        </p:nvSpPr>
        <p:spPr>
          <a:xfrm>
            <a:off x="1858064" y="4896974"/>
            <a:ext cx="1247485" cy="6309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800" dirty="0"/>
              <a:t>各事業所の</a:t>
            </a:r>
            <a:r>
              <a:rPr lang="ja-JP" altLang="en-US" sz="900" b="1" dirty="0"/>
              <a:t>詳細な情報（休業情報や得意分野など）</a:t>
            </a:r>
            <a:r>
              <a:rPr lang="ja-JP" altLang="en-US" sz="800" dirty="0"/>
              <a:t>が分からない</a:t>
            </a:r>
            <a:endParaRPr lang="en-US" altLang="ja-JP" sz="800" dirty="0"/>
          </a:p>
        </p:txBody>
      </p:sp>
      <p:sp>
        <p:nvSpPr>
          <p:cNvPr id="54" name="涙形 53">
            <a:extLst>
              <a:ext uri="{FF2B5EF4-FFF2-40B4-BE49-F238E27FC236}">
                <a16:creationId xmlns:a16="http://schemas.microsoft.com/office/drawing/2014/main" id="{5A0C0EA1-33B8-4568-9528-30A48BB46EF9}"/>
              </a:ext>
            </a:extLst>
          </p:cNvPr>
          <p:cNvSpPr/>
          <p:nvPr/>
        </p:nvSpPr>
        <p:spPr>
          <a:xfrm rot="2885701">
            <a:off x="532189" y="3998310"/>
            <a:ext cx="1204627" cy="1122959"/>
          </a:xfrm>
          <a:prstGeom prst="teardrop">
            <a:avLst>
              <a:gd name="adj" fmla="val 9454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1D6F46E-F7B6-4A64-9563-AAF1624B930F}"/>
              </a:ext>
            </a:extLst>
          </p:cNvPr>
          <p:cNvSpPr txBox="1"/>
          <p:nvPr/>
        </p:nvSpPr>
        <p:spPr>
          <a:xfrm>
            <a:off x="624074" y="4234186"/>
            <a:ext cx="1015208" cy="5078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800" dirty="0"/>
              <a:t>相談員が</a:t>
            </a:r>
            <a:r>
              <a:rPr kumimoji="1" lang="ja-JP" altLang="en-US" sz="900" b="1" dirty="0"/>
              <a:t>情報共有できるツールや場所</a:t>
            </a:r>
            <a:r>
              <a:rPr kumimoji="1" lang="ja-JP" altLang="en-US" sz="800" dirty="0"/>
              <a:t>が</a:t>
            </a:r>
            <a:r>
              <a:rPr lang="ja-JP" altLang="en-US" sz="800" dirty="0"/>
              <a:t>ない</a:t>
            </a:r>
            <a:endParaRPr kumimoji="1" lang="ja-JP" altLang="en-US" sz="800" dirty="0"/>
          </a:p>
        </p:txBody>
      </p:sp>
      <p:sp>
        <p:nvSpPr>
          <p:cNvPr id="55" name="涙形 54">
            <a:extLst>
              <a:ext uri="{FF2B5EF4-FFF2-40B4-BE49-F238E27FC236}">
                <a16:creationId xmlns:a16="http://schemas.microsoft.com/office/drawing/2014/main" id="{4F5B2E58-1BE8-4B3A-8662-8687658D7053}"/>
              </a:ext>
            </a:extLst>
          </p:cNvPr>
          <p:cNvSpPr/>
          <p:nvPr/>
        </p:nvSpPr>
        <p:spPr>
          <a:xfrm rot="2885701">
            <a:off x="2165222" y="3465976"/>
            <a:ext cx="1166792" cy="1101637"/>
          </a:xfrm>
          <a:prstGeom prst="teardrop">
            <a:avLst>
              <a:gd name="adj" fmla="val 9454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01D23DC-5491-42CE-BAE1-07E388968072}"/>
              </a:ext>
            </a:extLst>
          </p:cNvPr>
          <p:cNvSpPr txBox="1"/>
          <p:nvPr/>
        </p:nvSpPr>
        <p:spPr>
          <a:xfrm>
            <a:off x="2219944" y="3855745"/>
            <a:ext cx="1079452" cy="3539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800" dirty="0"/>
              <a:t>相談員</a:t>
            </a:r>
            <a:r>
              <a:rPr lang="ja-JP" altLang="en-US" sz="800" dirty="0"/>
              <a:t>の</a:t>
            </a:r>
            <a:r>
              <a:rPr lang="ja-JP" altLang="en-US" sz="900" b="1" dirty="0"/>
              <a:t>相談場所</a:t>
            </a:r>
            <a:r>
              <a:rPr lang="ja-JP" altLang="en-US" sz="800" dirty="0"/>
              <a:t>がない</a:t>
            </a:r>
            <a:endParaRPr kumimoji="1" lang="ja-JP" altLang="en-US" sz="800" dirty="0"/>
          </a:p>
        </p:txBody>
      </p:sp>
      <p:sp>
        <p:nvSpPr>
          <p:cNvPr id="56" name="涙形 55">
            <a:extLst>
              <a:ext uri="{FF2B5EF4-FFF2-40B4-BE49-F238E27FC236}">
                <a16:creationId xmlns:a16="http://schemas.microsoft.com/office/drawing/2014/main" id="{9EACBB7C-1499-45FF-A146-79A3E175C951}"/>
              </a:ext>
            </a:extLst>
          </p:cNvPr>
          <p:cNvSpPr/>
          <p:nvPr/>
        </p:nvSpPr>
        <p:spPr>
          <a:xfrm rot="6242330">
            <a:off x="1095684" y="2827138"/>
            <a:ext cx="1051706" cy="1343453"/>
          </a:xfrm>
          <a:prstGeom prst="teardrop">
            <a:avLst>
              <a:gd name="adj" fmla="val 9178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51A10A8-44FF-4D31-A6E7-E9009FAF442F}"/>
              </a:ext>
            </a:extLst>
          </p:cNvPr>
          <p:cNvSpPr txBox="1"/>
          <p:nvPr/>
        </p:nvSpPr>
        <p:spPr>
          <a:xfrm>
            <a:off x="1039124" y="3227565"/>
            <a:ext cx="1135953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800" dirty="0"/>
              <a:t>事業所間での</a:t>
            </a:r>
            <a:r>
              <a:rPr kumimoji="1" lang="ja-JP" altLang="en-US" sz="900" b="1" dirty="0"/>
              <a:t>顔の見えるつながり</a:t>
            </a:r>
            <a:r>
              <a:rPr kumimoji="1" lang="ja-JP" altLang="en-US" sz="800" dirty="0"/>
              <a:t>がない</a:t>
            </a:r>
            <a:endParaRPr kumimoji="1" lang="en-US" altLang="ja-JP" sz="800" dirty="0"/>
          </a:p>
        </p:txBody>
      </p:sp>
      <p:sp>
        <p:nvSpPr>
          <p:cNvPr id="58" name="涙形 57">
            <a:extLst>
              <a:ext uri="{FF2B5EF4-FFF2-40B4-BE49-F238E27FC236}">
                <a16:creationId xmlns:a16="http://schemas.microsoft.com/office/drawing/2014/main" id="{74B72380-68D2-405A-B1BE-C6FFFFE900C2}"/>
              </a:ext>
            </a:extLst>
          </p:cNvPr>
          <p:cNvSpPr/>
          <p:nvPr/>
        </p:nvSpPr>
        <p:spPr>
          <a:xfrm rot="4415912">
            <a:off x="2354332" y="2126853"/>
            <a:ext cx="1278474" cy="1255816"/>
          </a:xfrm>
          <a:prstGeom prst="teardrop">
            <a:avLst>
              <a:gd name="adj" fmla="val 9178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A4B7C53A-11F5-4F82-B7C0-2612FB4A16F2}"/>
              </a:ext>
            </a:extLst>
          </p:cNvPr>
          <p:cNvSpPr txBox="1"/>
          <p:nvPr/>
        </p:nvSpPr>
        <p:spPr>
          <a:xfrm>
            <a:off x="2489927" y="2451110"/>
            <a:ext cx="1065427" cy="63094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800" dirty="0"/>
              <a:t>各事業所が</a:t>
            </a:r>
            <a:r>
              <a:rPr kumimoji="1" lang="ja-JP" altLang="en-US" sz="900" b="1" dirty="0"/>
              <a:t>持つパイプを地域として</a:t>
            </a:r>
            <a:r>
              <a:rPr kumimoji="1" lang="ja-JP" altLang="en-US" sz="800" dirty="0"/>
              <a:t>活用しきれていない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5464C06-0017-4EB5-BF23-F2652FE2AA62}"/>
              </a:ext>
            </a:extLst>
          </p:cNvPr>
          <p:cNvSpPr txBox="1"/>
          <p:nvPr/>
        </p:nvSpPr>
        <p:spPr>
          <a:xfrm>
            <a:off x="5442973" y="5056874"/>
            <a:ext cx="800219" cy="14947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b="1" dirty="0"/>
              <a:t>地域で生活するために</a:t>
            </a:r>
          </a:p>
        </p:txBody>
      </p:sp>
      <p:sp>
        <p:nvSpPr>
          <p:cNvPr id="61" name="涙形 60">
            <a:extLst>
              <a:ext uri="{FF2B5EF4-FFF2-40B4-BE49-F238E27FC236}">
                <a16:creationId xmlns:a16="http://schemas.microsoft.com/office/drawing/2014/main" id="{29350150-8BC5-4632-B353-69A48C9ABBF9}"/>
              </a:ext>
            </a:extLst>
          </p:cNvPr>
          <p:cNvSpPr/>
          <p:nvPr/>
        </p:nvSpPr>
        <p:spPr>
          <a:xfrm rot="5235994">
            <a:off x="3795969" y="2588241"/>
            <a:ext cx="1275837" cy="1301078"/>
          </a:xfrm>
          <a:prstGeom prst="teardrop">
            <a:avLst>
              <a:gd name="adj" fmla="val 9178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95232A62-A86E-4630-BB03-C8E0C615B389}"/>
              </a:ext>
            </a:extLst>
          </p:cNvPr>
          <p:cNvSpPr txBox="1"/>
          <p:nvPr/>
        </p:nvSpPr>
        <p:spPr>
          <a:xfrm>
            <a:off x="3907676" y="3015279"/>
            <a:ext cx="1098588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800" dirty="0"/>
              <a:t>今ある資源を活用</a:t>
            </a:r>
            <a:endParaRPr kumimoji="1" lang="en-US" altLang="ja-JP" sz="800" dirty="0"/>
          </a:p>
          <a:p>
            <a:r>
              <a:rPr kumimoji="1" lang="ja-JP" altLang="en-US" sz="800" dirty="0"/>
              <a:t>したいが</a:t>
            </a:r>
            <a:r>
              <a:rPr kumimoji="1" lang="ja-JP" altLang="en-US" sz="900" b="1" dirty="0"/>
              <a:t>情報が</a:t>
            </a:r>
            <a:endParaRPr kumimoji="1" lang="en-US" altLang="ja-JP" sz="900" b="1" dirty="0"/>
          </a:p>
          <a:p>
            <a:r>
              <a:rPr kumimoji="1" lang="ja-JP" altLang="en-US" sz="900" b="1" dirty="0"/>
              <a:t>バラバラ</a:t>
            </a:r>
            <a:endParaRPr kumimoji="1" lang="en-US" altLang="ja-JP" sz="900" b="1" dirty="0"/>
          </a:p>
        </p:txBody>
      </p:sp>
      <p:sp>
        <p:nvSpPr>
          <p:cNvPr id="57" name="涙形 56">
            <a:extLst>
              <a:ext uri="{FF2B5EF4-FFF2-40B4-BE49-F238E27FC236}">
                <a16:creationId xmlns:a16="http://schemas.microsoft.com/office/drawing/2014/main" id="{DE270639-AF0F-4F16-B34B-E0DAE8E00907}"/>
              </a:ext>
            </a:extLst>
          </p:cNvPr>
          <p:cNvSpPr/>
          <p:nvPr/>
        </p:nvSpPr>
        <p:spPr>
          <a:xfrm rot="4415912">
            <a:off x="3450423" y="1235483"/>
            <a:ext cx="1099220" cy="1132163"/>
          </a:xfrm>
          <a:prstGeom prst="teardrop">
            <a:avLst>
              <a:gd name="adj" fmla="val 9178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CCFA092-EFFE-4F5A-ADD1-061466F8674F}"/>
              </a:ext>
            </a:extLst>
          </p:cNvPr>
          <p:cNvSpPr txBox="1"/>
          <p:nvPr/>
        </p:nvSpPr>
        <p:spPr>
          <a:xfrm>
            <a:off x="3505692" y="1611124"/>
            <a:ext cx="99891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900" b="1" dirty="0"/>
              <a:t>事例検討</a:t>
            </a:r>
            <a:r>
              <a:rPr kumimoji="1" lang="ja-JP" altLang="en-US" sz="800" dirty="0"/>
              <a:t>や</a:t>
            </a:r>
            <a:r>
              <a:rPr kumimoji="1" lang="ja-JP" altLang="en-US" sz="900" b="1" dirty="0"/>
              <a:t>事例共有</a:t>
            </a:r>
            <a:r>
              <a:rPr kumimoji="1" lang="ja-JP" altLang="en-US" sz="800" dirty="0"/>
              <a:t>の場が</a:t>
            </a:r>
            <a:r>
              <a:rPr lang="ja-JP" altLang="en-US" sz="800" dirty="0"/>
              <a:t>ない</a:t>
            </a:r>
            <a:endParaRPr kumimoji="1" lang="ja-JP" altLang="en-US" sz="800" dirty="0"/>
          </a:p>
        </p:txBody>
      </p:sp>
      <p:sp>
        <p:nvSpPr>
          <p:cNvPr id="59" name="涙形 58">
            <a:extLst>
              <a:ext uri="{FF2B5EF4-FFF2-40B4-BE49-F238E27FC236}">
                <a16:creationId xmlns:a16="http://schemas.microsoft.com/office/drawing/2014/main" id="{AD12C262-5C8A-4FBE-AF4C-440EFBB3A253}"/>
              </a:ext>
            </a:extLst>
          </p:cNvPr>
          <p:cNvSpPr/>
          <p:nvPr/>
        </p:nvSpPr>
        <p:spPr>
          <a:xfrm rot="5764928">
            <a:off x="4266217" y="260699"/>
            <a:ext cx="1166150" cy="1332419"/>
          </a:xfrm>
          <a:prstGeom prst="teardrop">
            <a:avLst>
              <a:gd name="adj" fmla="val 9178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01917A25-659E-4151-A6E4-89B5F872D7C9}"/>
              </a:ext>
            </a:extLst>
          </p:cNvPr>
          <p:cNvSpPr txBox="1"/>
          <p:nvPr/>
        </p:nvSpPr>
        <p:spPr>
          <a:xfrm>
            <a:off x="4309793" y="643495"/>
            <a:ext cx="1106983" cy="61555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800" dirty="0"/>
              <a:t>現状ヘルパー事業所・通所事業所で</a:t>
            </a:r>
            <a:r>
              <a:rPr kumimoji="1" lang="ja-JP" altLang="en-US" sz="900" b="1" dirty="0"/>
              <a:t>新規を受け入れられない</a:t>
            </a:r>
          </a:p>
        </p:txBody>
      </p:sp>
      <p:sp>
        <p:nvSpPr>
          <p:cNvPr id="62" name="涙形 61">
            <a:extLst>
              <a:ext uri="{FF2B5EF4-FFF2-40B4-BE49-F238E27FC236}">
                <a16:creationId xmlns:a16="http://schemas.microsoft.com/office/drawing/2014/main" id="{2C3FB024-90EF-4D1B-AF27-B1AE46628761}"/>
              </a:ext>
            </a:extLst>
          </p:cNvPr>
          <p:cNvSpPr/>
          <p:nvPr/>
        </p:nvSpPr>
        <p:spPr>
          <a:xfrm rot="5566557">
            <a:off x="4660474" y="1828500"/>
            <a:ext cx="1099220" cy="1132163"/>
          </a:xfrm>
          <a:prstGeom prst="teardrop">
            <a:avLst>
              <a:gd name="adj" fmla="val 9178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C3A9715-59A1-4FEC-A73F-ABC8E9ECF75D}"/>
              </a:ext>
            </a:extLst>
          </p:cNvPr>
          <p:cNvSpPr txBox="1"/>
          <p:nvPr/>
        </p:nvSpPr>
        <p:spPr>
          <a:xfrm>
            <a:off x="4731337" y="2186698"/>
            <a:ext cx="926616" cy="4770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800" dirty="0"/>
              <a:t>地域での相談員の</a:t>
            </a:r>
            <a:r>
              <a:rPr kumimoji="1" lang="ja-JP" altLang="en-US" sz="900" b="1" dirty="0"/>
              <a:t>育成機会</a:t>
            </a:r>
            <a:r>
              <a:rPr kumimoji="1" lang="ja-JP" altLang="en-US" sz="800" dirty="0"/>
              <a:t>がない</a:t>
            </a:r>
            <a:endParaRPr kumimoji="1" lang="en-US" altLang="ja-JP" sz="800" dirty="0"/>
          </a:p>
        </p:txBody>
      </p:sp>
      <p:sp>
        <p:nvSpPr>
          <p:cNvPr id="63" name="涙形 62">
            <a:extLst>
              <a:ext uri="{FF2B5EF4-FFF2-40B4-BE49-F238E27FC236}">
                <a16:creationId xmlns:a16="http://schemas.microsoft.com/office/drawing/2014/main" id="{BEBC572D-4AF2-4E94-9585-BCB161A82F6D}"/>
              </a:ext>
            </a:extLst>
          </p:cNvPr>
          <p:cNvSpPr/>
          <p:nvPr/>
        </p:nvSpPr>
        <p:spPr>
          <a:xfrm rot="10497022">
            <a:off x="6071478" y="1985894"/>
            <a:ext cx="1184281" cy="1110719"/>
          </a:xfrm>
          <a:prstGeom prst="teardrop">
            <a:avLst>
              <a:gd name="adj" fmla="val 9178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DC50003D-16EE-4F6B-BBCE-0DA84BC449D2}"/>
              </a:ext>
            </a:extLst>
          </p:cNvPr>
          <p:cNvSpPr txBox="1"/>
          <p:nvPr/>
        </p:nvSpPr>
        <p:spPr>
          <a:xfrm>
            <a:off x="6113905" y="2325212"/>
            <a:ext cx="1042098" cy="4770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900" b="1" dirty="0"/>
              <a:t>65</a:t>
            </a:r>
            <a:r>
              <a:rPr kumimoji="1" lang="ja-JP" altLang="en-US" sz="900" b="1" dirty="0"/>
              <a:t>歳問題</a:t>
            </a:r>
            <a:endParaRPr kumimoji="1" lang="en-US" altLang="ja-JP" sz="900" b="1" dirty="0"/>
          </a:p>
          <a:p>
            <a:r>
              <a:rPr lang="ja-JP" altLang="en-US" sz="800" dirty="0"/>
              <a:t>他市とのサービスの違いがある</a:t>
            </a:r>
            <a:endParaRPr kumimoji="1" lang="ja-JP" altLang="en-US" sz="800" dirty="0"/>
          </a:p>
        </p:txBody>
      </p:sp>
      <p:sp>
        <p:nvSpPr>
          <p:cNvPr id="64" name="涙形 63">
            <a:extLst>
              <a:ext uri="{FF2B5EF4-FFF2-40B4-BE49-F238E27FC236}">
                <a16:creationId xmlns:a16="http://schemas.microsoft.com/office/drawing/2014/main" id="{4B4E3016-FB2F-46AA-9736-56B01134A9B5}"/>
              </a:ext>
            </a:extLst>
          </p:cNvPr>
          <p:cNvSpPr/>
          <p:nvPr/>
        </p:nvSpPr>
        <p:spPr>
          <a:xfrm rot="8660366">
            <a:off x="5459596" y="870589"/>
            <a:ext cx="1270337" cy="1203516"/>
          </a:xfrm>
          <a:prstGeom prst="teardrop">
            <a:avLst>
              <a:gd name="adj" fmla="val 9178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67286814-D608-4F7F-8ED8-755BFC20744B}"/>
              </a:ext>
            </a:extLst>
          </p:cNvPr>
          <p:cNvSpPr txBox="1"/>
          <p:nvPr/>
        </p:nvSpPr>
        <p:spPr>
          <a:xfrm>
            <a:off x="5567113" y="1307730"/>
            <a:ext cx="1035733" cy="5078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900" b="1" dirty="0"/>
              <a:t>ヘルパーの不足</a:t>
            </a:r>
            <a:r>
              <a:rPr lang="en-US" altLang="ja-JP" sz="800" dirty="0"/>
              <a:t>(</a:t>
            </a:r>
            <a:r>
              <a:rPr lang="ja-JP" altLang="en-US" sz="800" dirty="0"/>
              <a:t>ヘルパーの高齢化、退職</a:t>
            </a:r>
            <a:r>
              <a:rPr lang="en-US" altLang="ja-JP" sz="900" dirty="0"/>
              <a:t>)</a:t>
            </a:r>
          </a:p>
        </p:txBody>
      </p:sp>
      <p:sp>
        <p:nvSpPr>
          <p:cNvPr id="65" name="涙形 64">
            <a:extLst>
              <a:ext uri="{FF2B5EF4-FFF2-40B4-BE49-F238E27FC236}">
                <a16:creationId xmlns:a16="http://schemas.microsoft.com/office/drawing/2014/main" id="{FAEB6833-C70C-49BF-8661-C0567BC20DC4}"/>
              </a:ext>
            </a:extLst>
          </p:cNvPr>
          <p:cNvSpPr/>
          <p:nvPr/>
        </p:nvSpPr>
        <p:spPr>
          <a:xfrm rot="11458735">
            <a:off x="9713873" y="2237191"/>
            <a:ext cx="1146682" cy="1185868"/>
          </a:xfrm>
          <a:prstGeom prst="teardrop">
            <a:avLst>
              <a:gd name="adj" fmla="val 9178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FE806143-9222-421B-A5B3-5315DF647892}"/>
              </a:ext>
            </a:extLst>
          </p:cNvPr>
          <p:cNvSpPr txBox="1"/>
          <p:nvPr/>
        </p:nvSpPr>
        <p:spPr>
          <a:xfrm>
            <a:off x="9758843" y="2626095"/>
            <a:ext cx="980981" cy="5078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900" b="1" dirty="0"/>
              <a:t>災害</a:t>
            </a:r>
            <a:r>
              <a:rPr lang="ja-JP" altLang="en-US" sz="900" b="1" dirty="0"/>
              <a:t>情報</a:t>
            </a:r>
            <a:r>
              <a:rPr lang="ja-JP" altLang="en-US" sz="800" dirty="0"/>
              <a:t>について</a:t>
            </a:r>
            <a:r>
              <a:rPr kumimoji="1" lang="ja-JP" altLang="en-US" sz="900" b="1" dirty="0"/>
              <a:t>支援者が把握</a:t>
            </a:r>
            <a:endParaRPr kumimoji="1" lang="en-US" altLang="ja-JP" sz="900" b="1" dirty="0"/>
          </a:p>
          <a:p>
            <a:r>
              <a:rPr kumimoji="1" lang="ja-JP" altLang="en-US" sz="900" b="1" dirty="0"/>
              <a:t>できていない</a:t>
            </a:r>
            <a:endParaRPr kumimoji="1" lang="en-US" altLang="ja-JP" sz="900" b="1" dirty="0"/>
          </a:p>
        </p:txBody>
      </p:sp>
      <p:sp>
        <p:nvSpPr>
          <p:cNvPr id="67" name="涙形 66">
            <a:extLst>
              <a:ext uri="{FF2B5EF4-FFF2-40B4-BE49-F238E27FC236}">
                <a16:creationId xmlns:a16="http://schemas.microsoft.com/office/drawing/2014/main" id="{571D1AFE-CC21-4A83-9F9E-7B15D5AC0D23}"/>
              </a:ext>
            </a:extLst>
          </p:cNvPr>
          <p:cNvSpPr/>
          <p:nvPr/>
        </p:nvSpPr>
        <p:spPr>
          <a:xfrm rot="9830767">
            <a:off x="6864225" y="1092309"/>
            <a:ext cx="1068032" cy="958971"/>
          </a:xfrm>
          <a:prstGeom prst="teardrop">
            <a:avLst>
              <a:gd name="adj" fmla="val 9178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8A1D4DB5-3280-45F9-924F-2753E6490B39}"/>
              </a:ext>
            </a:extLst>
          </p:cNvPr>
          <p:cNvSpPr txBox="1"/>
          <p:nvPr/>
        </p:nvSpPr>
        <p:spPr>
          <a:xfrm>
            <a:off x="6945338" y="1341743"/>
            <a:ext cx="885414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900" b="1" dirty="0"/>
              <a:t>訪問看護の受け入れ</a:t>
            </a:r>
            <a:r>
              <a:rPr lang="ja-JP" altLang="en-US" sz="800" dirty="0"/>
              <a:t>が厳しくなっている</a:t>
            </a:r>
            <a:endParaRPr lang="en-US" altLang="ja-JP" sz="800" dirty="0"/>
          </a:p>
        </p:txBody>
      </p:sp>
      <p:sp>
        <p:nvSpPr>
          <p:cNvPr id="68" name="涙形 67">
            <a:extLst>
              <a:ext uri="{FF2B5EF4-FFF2-40B4-BE49-F238E27FC236}">
                <a16:creationId xmlns:a16="http://schemas.microsoft.com/office/drawing/2014/main" id="{F6F19DB4-B7DA-4636-AAEB-D67D37191BBE}"/>
              </a:ext>
            </a:extLst>
          </p:cNvPr>
          <p:cNvSpPr/>
          <p:nvPr/>
        </p:nvSpPr>
        <p:spPr>
          <a:xfrm rot="11221283">
            <a:off x="6991157" y="2631834"/>
            <a:ext cx="1243053" cy="1259797"/>
          </a:xfrm>
          <a:prstGeom prst="teardrop">
            <a:avLst>
              <a:gd name="adj" fmla="val 9178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9089976B-B886-4363-A470-942FF5C4905A}"/>
              </a:ext>
            </a:extLst>
          </p:cNvPr>
          <p:cNvSpPr txBox="1"/>
          <p:nvPr/>
        </p:nvSpPr>
        <p:spPr>
          <a:xfrm>
            <a:off x="7070838" y="2981289"/>
            <a:ext cx="1028107" cy="63094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800" dirty="0"/>
              <a:t>災害発生時の様々な情報は</a:t>
            </a:r>
            <a:r>
              <a:rPr kumimoji="1" lang="ja-JP" altLang="en-US" sz="900" b="1" dirty="0"/>
              <a:t>自分から取りにいかないと</a:t>
            </a:r>
            <a:r>
              <a:rPr kumimoji="1" lang="ja-JP" altLang="en-US" sz="800" dirty="0"/>
              <a:t>獲得できない</a:t>
            </a:r>
          </a:p>
        </p:txBody>
      </p:sp>
      <p:sp>
        <p:nvSpPr>
          <p:cNvPr id="69" name="涙形 68">
            <a:extLst>
              <a:ext uri="{FF2B5EF4-FFF2-40B4-BE49-F238E27FC236}">
                <a16:creationId xmlns:a16="http://schemas.microsoft.com/office/drawing/2014/main" id="{3A75FE9B-9B37-4490-87EB-91EF3E9655B7}"/>
              </a:ext>
            </a:extLst>
          </p:cNvPr>
          <p:cNvSpPr/>
          <p:nvPr/>
        </p:nvSpPr>
        <p:spPr>
          <a:xfrm rot="11221283">
            <a:off x="8266251" y="2888176"/>
            <a:ext cx="1192355" cy="958971"/>
          </a:xfrm>
          <a:prstGeom prst="teardrop">
            <a:avLst>
              <a:gd name="adj" fmla="val 9178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131BCFD2-5B41-4745-8220-4C4030697FD9}"/>
              </a:ext>
            </a:extLst>
          </p:cNvPr>
          <p:cNvSpPr txBox="1"/>
          <p:nvPr/>
        </p:nvSpPr>
        <p:spPr>
          <a:xfrm>
            <a:off x="8413937" y="3131320"/>
            <a:ext cx="811265" cy="5078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900" b="1" dirty="0"/>
              <a:t>災害</a:t>
            </a:r>
            <a:r>
              <a:rPr kumimoji="1" lang="ja-JP" altLang="en-US" sz="800" dirty="0"/>
              <a:t>の施策情報が</a:t>
            </a:r>
            <a:r>
              <a:rPr kumimoji="1" lang="ja-JP" altLang="en-US" sz="900" b="1" dirty="0"/>
              <a:t>入ってこない</a:t>
            </a:r>
          </a:p>
        </p:txBody>
      </p:sp>
      <p:sp>
        <p:nvSpPr>
          <p:cNvPr id="70" name="涙形 69">
            <a:extLst>
              <a:ext uri="{FF2B5EF4-FFF2-40B4-BE49-F238E27FC236}">
                <a16:creationId xmlns:a16="http://schemas.microsoft.com/office/drawing/2014/main" id="{673EE891-D1D4-4F00-8B63-BA468F96EB5F}"/>
              </a:ext>
            </a:extLst>
          </p:cNvPr>
          <p:cNvSpPr/>
          <p:nvPr/>
        </p:nvSpPr>
        <p:spPr>
          <a:xfrm rot="14430593">
            <a:off x="8232500" y="4042284"/>
            <a:ext cx="1197829" cy="1137392"/>
          </a:xfrm>
          <a:prstGeom prst="teardrop">
            <a:avLst>
              <a:gd name="adj" fmla="val 9178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91F74795-0A51-4B10-B3BB-C98EC2361A8C}"/>
              </a:ext>
            </a:extLst>
          </p:cNvPr>
          <p:cNvSpPr txBox="1"/>
          <p:nvPr/>
        </p:nvSpPr>
        <p:spPr>
          <a:xfrm>
            <a:off x="8409626" y="4352702"/>
            <a:ext cx="887648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900" b="1" dirty="0"/>
              <a:t>医療的ケア</a:t>
            </a:r>
            <a:r>
              <a:rPr lang="ja-JP" altLang="en-US" sz="800" dirty="0"/>
              <a:t>が必要な相談者への対応の難しさ</a:t>
            </a:r>
            <a:endParaRPr kumimoji="1" lang="ja-JP" altLang="en-US" sz="800" dirty="0"/>
          </a:p>
        </p:txBody>
      </p:sp>
      <p:sp>
        <p:nvSpPr>
          <p:cNvPr id="71" name="涙形 70">
            <a:extLst>
              <a:ext uri="{FF2B5EF4-FFF2-40B4-BE49-F238E27FC236}">
                <a16:creationId xmlns:a16="http://schemas.microsoft.com/office/drawing/2014/main" id="{13EFAE3F-77E3-4B6B-9C5D-3F0969F5CCC0}"/>
              </a:ext>
            </a:extLst>
          </p:cNvPr>
          <p:cNvSpPr/>
          <p:nvPr/>
        </p:nvSpPr>
        <p:spPr>
          <a:xfrm rot="16774619">
            <a:off x="7769268" y="5018110"/>
            <a:ext cx="1107879" cy="1438715"/>
          </a:xfrm>
          <a:prstGeom prst="teardrop">
            <a:avLst>
              <a:gd name="adj" fmla="val 94554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6730974B-A2C0-44A6-A470-5D285B52BC7C}"/>
              </a:ext>
            </a:extLst>
          </p:cNvPr>
          <p:cNvSpPr txBox="1"/>
          <p:nvPr/>
        </p:nvSpPr>
        <p:spPr>
          <a:xfrm>
            <a:off x="7714958" y="5437928"/>
            <a:ext cx="1160112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900" b="1" dirty="0"/>
              <a:t>発達障害</a:t>
            </a:r>
            <a:r>
              <a:rPr lang="ja-JP" altLang="en-US" sz="800" dirty="0"/>
              <a:t>（児・者ともに）を診断してくれる</a:t>
            </a:r>
            <a:r>
              <a:rPr lang="ja-JP" altLang="en-US" sz="900" b="1" dirty="0"/>
              <a:t>病院が少ない</a:t>
            </a:r>
            <a:endParaRPr kumimoji="1" lang="ja-JP" altLang="en-US" sz="900" b="1" dirty="0"/>
          </a:p>
        </p:txBody>
      </p:sp>
      <p:sp>
        <p:nvSpPr>
          <p:cNvPr id="72" name="涙形 71">
            <a:extLst>
              <a:ext uri="{FF2B5EF4-FFF2-40B4-BE49-F238E27FC236}">
                <a16:creationId xmlns:a16="http://schemas.microsoft.com/office/drawing/2014/main" id="{62C8C7E6-455D-413C-9FA3-B24F3988E26C}"/>
              </a:ext>
            </a:extLst>
          </p:cNvPr>
          <p:cNvSpPr/>
          <p:nvPr/>
        </p:nvSpPr>
        <p:spPr>
          <a:xfrm rot="12521242">
            <a:off x="9560735" y="3604374"/>
            <a:ext cx="1323168" cy="1079041"/>
          </a:xfrm>
          <a:prstGeom prst="teardrop">
            <a:avLst>
              <a:gd name="adj" fmla="val 9178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A6463CC1-B6F8-4CAD-896F-891DD116D273}"/>
              </a:ext>
            </a:extLst>
          </p:cNvPr>
          <p:cNvSpPr txBox="1"/>
          <p:nvPr/>
        </p:nvSpPr>
        <p:spPr>
          <a:xfrm>
            <a:off x="9687303" y="3974617"/>
            <a:ext cx="107003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900" b="1" dirty="0"/>
              <a:t>障害特性</a:t>
            </a:r>
            <a:r>
              <a:rPr kumimoji="1" lang="ja-JP" altLang="en-US" sz="800" dirty="0"/>
              <a:t>に応じた</a:t>
            </a:r>
            <a:r>
              <a:rPr kumimoji="1" lang="ja-JP" altLang="en-US" sz="900" b="1" dirty="0"/>
              <a:t>避難所の対応</a:t>
            </a:r>
            <a:endParaRPr kumimoji="1" lang="en-US" altLang="ja-JP" sz="900" b="1" dirty="0"/>
          </a:p>
        </p:txBody>
      </p:sp>
      <p:sp>
        <p:nvSpPr>
          <p:cNvPr id="73" name="涙形 72">
            <a:extLst>
              <a:ext uri="{FF2B5EF4-FFF2-40B4-BE49-F238E27FC236}">
                <a16:creationId xmlns:a16="http://schemas.microsoft.com/office/drawing/2014/main" id="{30006B85-D479-4065-8E92-F9CEC22FEDC6}"/>
              </a:ext>
            </a:extLst>
          </p:cNvPr>
          <p:cNvSpPr/>
          <p:nvPr/>
        </p:nvSpPr>
        <p:spPr>
          <a:xfrm rot="15281195">
            <a:off x="9234768" y="4885742"/>
            <a:ext cx="1068032" cy="1160064"/>
          </a:xfrm>
          <a:prstGeom prst="teardrop">
            <a:avLst>
              <a:gd name="adj" fmla="val 9178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F0476F9D-0947-41FE-B1BB-E37DDF22F2A0}"/>
              </a:ext>
            </a:extLst>
          </p:cNvPr>
          <p:cNvSpPr txBox="1"/>
          <p:nvPr/>
        </p:nvSpPr>
        <p:spPr>
          <a:xfrm>
            <a:off x="9226177" y="5257199"/>
            <a:ext cx="1050540" cy="3539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900" b="1" dirty="0"/>
              <a:t>病院探し</a:t>
            </a:r>
            <a:r>
              <a:rPr lang="ja-JP" altLang="en-US" sz="800" dirty="0"/>
              <a:t>に時間がかかる</a:t>
            </a:r>
            <a:endParaRPr kumimoji="1" lang="ja-JP" altLang="en-US" sz="800" dirty="0"/>
          </a:p>
        </p:txBody>
      </p:sp>
      <p:sp>
        <p:nvSpPr>
          <p:cNvPr id="74" name="円柱 73">
            <a:extLst>
              <a:ext uri="{FF2B5EF4-FFF2-40B4-BE49-F238E27FC236}">
                <a16:creationId xmlns:a16="http://schemas.microsoft.com/office/drawing/2014/main" id="{7D2CA425-2979-41A8-A84B-1232B2DBFB15}"/>
              </a:ext>
            </a:extLst>
          </p:cNvPr>
          <p:cNvSpPr/>
          <p:nvPr/>
        </p:nvSpPr>
        <p:spPr>
          <a:xfrm rot="15016332">
            <a:off x="3558066" y="4153022"/>
            <a:ext cx="78105" cy="866775"/>
          </a:xfrm>
          <a:prstGeom prst="ca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/>
          </a:p>
        </p:txBody>
      </p:sp>
      <p:sp>
        <p:nvSpPr>
          <p:cNvPr id="76" name="テキスト ボックス 34">
            <a:extLst>
              <a:ext uri="{FF2B5EF4-FFF2-40B4-BE49-F238E27FC236}">
                <a16:creationId xmlns:a16="http://schemas.microsoft.com/office/drawing/2014/main" id="{0A709AC1-8828-481B-932B-E7D0EEB228AD}"/>
              </a:ext>
            </a:extLst>
          </p:cNvPr>
          <p:cNvSpPr txBox="1"/>
          <p:nvPr/>
        </p:nvSpPr>
        <p:spPr>
          <a:xfrm>
            <a:off x="8997224" y="6202867"/>
            <a:ext cx="30600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kumimoji="1" lang="ja-JP" sz="1400" b="1" kern="1200" dirty="0"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＜</a:t>
            </a:r>
            <a:r>
              <a:rPr lang="ja-JP" sz="1400" b="1" kern="1200" dirty="0"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情報収集</a:t>
            </a:r>
            <a:r>
              <a:rPr lang="ja-JP" altLang="en-US" sz="1400" b="1" kern="1200" dirty="0"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及び情報周知</a:t>
            </a:r>
            <a:r>
              <a:rPr lang="ja-JP" sz="1400" b="1" kern="1200" dirty="0"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の難しさ</a:t>
            </a:r>
            <a:r>
              <a:rPr kumimoji="1" lang="ja-JP" sz="1400" b="1" kern="1200" dirty="0"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＞</a:t>
            </a:r>
            <a:endParaRPr lang="ja-JP" sz="1200" b="1" dirty="0">
              <a:effectLst/>
              <a:latin typeface="+mn-ea"/>
              <a:cs typeface="ＭＳ Ｐゴシック" panose="020B0600070205080204" pitchFamily="50" charset="-128"/>
            </a:endParaRPr>
          </a:p>
        </p:txBody>
      </p:sp>
      <p:sp>
        <p:nvSpPr>
          <p:cNvPr id="77" name="円柱 76">
            <a:extLst>
              <a:ext uri="{FF2B5EF4-FFF2-40B4-BE49-F238E27FC236}">
                <a16:creationId xmlns:a16="http://schemas.microsoft.com/office/drawing/2014/main" id="{39ED0720-CA35-4287-92A4-73FA3D413CC1}"/>
              </a:ext>
            </a:extLst>
          </p:cNvPr>
          <p:cNvSpPr/>
          <p:nvPr/>
        </p:nvSpPr>
        <p:spPr>
          <a:xfrm rot="19738228">
            <a:off x="4692285" y="3683947"/>
            <a:ext cx="78105" cy="866775"/>
          </a:xfrm>
          <a:prstGeom prst="ca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/>
          </a:p>
        </p:txBody>
      </p:sp>
      <p:sp>
        <p:nvSpPr>
          <p:cNvPr id="78" name="円柱 77">
            <a:extLst>
              <a:ext uri="{FF2B5EF4-FFF2-40B4-BE49-F238E27FC236}">
                <a16:creationId xmlns:a16="http://schemas.microsoft.com/office/drawing/2014/main" id="{116248FB-B4D1-4A08-8560-7ED12AE0E01A}"/>
              </a:ext>
            </a:extLst>
          </p:cNvPr>
          <p:cNvSpPr/>
          <p:nvPr/>
        </p:nvSpPr>
        <p:spPr>
          <a:xfrm rot="18455459">
            <a:off x="5279047" y="3148923"/>
            <a:ext cx="78105" cy="866775"/>
          </a:xfrm>
          <a:prstGeom prst="ca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/>
          </a:p>
        </p:txBody>
      </p:sp>
      <p:sp>
        <p:nvSpPr>
          <p:cNvPr id="79" name="円柱 78">
            <a:extLst>
              <a:ext uri="{FF2B5EF4-FFF2-40B4-BE49-F238E27FC236}">
                <a16:creationId xmlns:a16="http://schemas.microsoft.com/office/drawing/2014/main" id="{B5FC71BE-C1E3-4763-B6BE-953190B8E780}"/>
              </a:ext>
            </a:extLst>
          </p:cNvPr>
          <p:cNvSpPr/>
          <p:nvPr/>
        </p:nvSpPr>
        <p:spPr>
          <a:xfrm rot="3562354">
            <a:off x="6426157" y="3412168"/>
            <a:ext cx="83226" cy="1090406"/>
          </a:xfrm>
          <a:prstGeom prst="ca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/>
          </a:p>
        </p:txBody>
      </p:sp>
      <p:sp>
        <p:nvSpPr>
          <p:cNvPr id="80" name="円柱 79">
            <a:extLst>
              <a:ext uri="{FF2B5EF4-FFF2-40B4-BE49-F238E27FC236}">
                <a16:creationId xmlns:a16="http://schemas.microsoft.com/office/drawing/2014/main" id="{802491C7-B0B4-4396-B370-F25A559C4493}"/>
              </a:ext>
            </a:extLst>
          </p:cNvPr>
          <p:cNvSpPr/>
          <p:nvPr/>
        </p:nvSpPr>
        <p:spPr>
          <a:xfrm rot="1254580">
            <a:off x="6956475" y="3731280"/>
            <a:ext cx="78105" cy="866775"/>
          </a:xfrm>
          <a:prstGeom prst="ca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/>
          </a:p>
        </p:txBody>
      </p:sp>
      <p:sp>
        <p:nvSpPr>
          <p:cNvPr id="81" name="円柱 80">
            <a:extLst>
              <a:ext uri="{FF2B5EF4-FFF2-40B4-BE49-F238E27FC236}">
                <a16:creationId xmlns:a16="http://schemas.microsoft.com/office/drawing/2014/main" id="{23132843-4DC6-4243-9CDF-10037DEE69D4}"/>
              </a:ext>
            </a:extLst>
          </p:cNvPr>
          <p:cNvSpPr/>
          <p:nvPr/>
        </p:nvSpPr>
        <p:spPr>
          <a:xfrm rot="5965315">
            <a:off x="7846840" y="4217076"/>
            <a:ext cx="78105" cy="866775"/>
          </a:xfrm>
          <a:prstGeom prst="ca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85090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233</Words>
  <Application>Microsoft Office PowerPoint</Application>
  <PresentationFormat>ワイド画面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游ゴシック</vt:lpstr>
      <vt:lpstr>游ゴシック Light</vt:lpstr>
      <vt:lpstr>Arial</vt:lpstr>
      <vt:lpstr>Times New Roman</vt:lpstr>
      <vt:lpstr>Office テーマ</vt:lpstr>
      <vt:lpstr>地域で生活するために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Administrator</dc:creator>
  <cp:lastModifiedBy>Administrator</cp:lastModifiedBy>
  <cp:revision>30</cp:revision>
  <cp:lastPrinted>2023-03-23T05:25:46Z</cp:lastPrinted>
  <dcterms:created xsi:type="dcterms:W3CDTF">2022-09-09T02:50:12Z</dcterms:created>
  <dcterms:modified xsi:type="dcterms:W3CDTF">2023-03-23T05:25:51Z</dcterms:modified>
</cp:coreProperties>
</file>