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9"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FFF2CC"/>
    <a:srgbClr val="A9D18E"/>
    <a:srgbClr val="9BDEFF"/>
    <a:srgbClr val="7CD3FF"/>
    <a:srgbClr val="2F5597"/>
    <a:srgbClr val="3366CC"/>
    <a:srgbClr val="0099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32" autoAdjust="0"/>
  </p:normalViewPr>
  <p:slideViewPr>
    <p:cSldViewPr snapToGrid="0">
      <p:cViewPr varScale="1">
        <p:scale>
          <a:sx n="50" d="100"/>
          <a:sy n="50" d="100"/>
        </p:scale>
        <p:origin x="22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BE74523B-3AED-45AC-98FC-B35470FB3693}" type="datetimeFigureOut">
              <a:rPr kumimoji="1" lang="ja-JP" altLang="en-US" smtClean="0"/>
              <a:t>2023/6/9</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FB181D1D-B67A-4D1B-AAB4-7D3D5CC654AC}" type="slidenum">
              <a:rPr kumimoji="1" lang="ja-JP" altLang="en-US" smtClean="0"/>
              <a:t>‹#›</a:t>
            </a:fld>
            <a:endParaRPr kumimoji="1" lang="ja-JP" altLang="en-US"/>
          </a:p>
        </p:txBody>
      </p:sp>
    </p:spTree>
    <p:extLst>
      <p:ext uri="{BB962C8B-B14F-4D97-AF65-F5344CB8AC3E}">
        <p14:creationId xmlns:p14="http://schemas.microsoft.com/office/powerpoint/2010/main" val="94137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1</a:t>
            </a:fld>
            <a:endParaRPr kumimoji="1" lang="ja-JP" altLang="en-US"/>
          </a:p>
        </p:txBody>
      </p:sp>
    </p:spTree>
    <p:extLst>
      <p:ext uri="{BB962C8B-B14F-4D97-AF65-F5344CB8AC3E}">
        <p14:creationId xmlns:p14="http://schemas.microsoft.com/office/powerpoint/2010/main" val="24886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2</a:t>
            </a:fld>
            <a:endParaRPr kumimoji="1" lang="ja-JP" altLang="en-US"/>
          </a:p>
        </p:txBody>
      </p:sp>
    </p:spTree>
    <p:extLst>
      <p:ext uri="{BB962C8B-B14F-4D97-AF65-F5344CB8AC3E}">
        <p14:creationId xmlns:p14="http://schemas.microsoft.com/office/powerpoint/2010/main" val="163903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254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200448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26473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97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18168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1638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148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67635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992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5194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2023/6/9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43829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F62A0D-9032-4251-8A35-FC74491E27C6}" type="datetimeFigureOut">
              <a:rPr kumimoji="1" lang="ja-JP" altLang="en-US" smtClean="0"/>
              <a:t>2023/6/9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746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530982"/>
            <a:ext cx="6858000" cy="1314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lnSpc>
                <a:spcPts val="3000"/>
              </a:lnSpc>
            </a:pPr>
            <a:endParaRPr kumimoji="1" lang="ja-JP" altLang="en-US" sz="2000" b="1" spc="300"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138901" y="1889549"/>
            <a:ext cx="6480000" cy="2105363"/>
          </a:xfrm>
          <a:prstGeom prst="rect">
            <a:avLst/>
          </a:prstGeom>
          <a:solidFill>
            <a:schemeClr val="bg1"/>
          </a:solidFill>
          <a:ln>
            <a:solidFill>
              <a:schemeClr val="accent6"/>
            </a:solidFill>
            <a:prstDash val="dash"/>
          </a:ln>
        </p:spPr>
        <p:txBody>
          <a:bodyPr wrap="square" tIns="72000" bIns="36000" anchor="ctr" anchorCtr="0">
            <a:noAutofit/>
          </a:bodyPr>
          <a:lstStyle/>
          <a:p>
            <a:pPr marL="285750" indent="-285750">
              <a:lnSpc>
                <a:spcPct val="110000"/>
              </a:lnSpc>
              <a:spcBef>
                <a:spcPts val="600"/>
              </a:spcBef>
              <a:buFont typeface="Wingdings" panose="05000000000000000000" pitchFamily="2" charset="2"/>
              <a:buChar char="l"/>
            </a:pPr>
            <a:r>
              <a:rPr kumimoji="1" lang="ja-JP" altLang="en-US" sz="1450" dirty="0">
                <a:latin typeface="メイリオ" panose="020B0604030504040204" pitchFamily="50" charset="-128"/>
                <a:ea typeface="メイリオ" panose="020B0604030504040204" pitchFamily="50" charset="-128"/>
              </a:rPr>
              <a:t>ＤＶ等で住所地</a:t>
            </a:r>
            <a:r>
              <a:rPr kumimoji="1" lang="en-US" altLang="ja-JP" sz="1450" baseline="30000" dirty="0">
                <a:latin typeface="メイリオ" panose="020B0604030504040204" pitchFamily="50" charset="-128"/>
                <a:ea typeface="メイリオ" panose="020B0604030504040204" pitchFamily="50" charset="-128"/>
              </a:rPr>
              <a:t>※</a:t>
            </a:r>
            <a:r>
              <a:rPr kumimoji="1" lang="ja-JP" altLang="en-US" sz="1450" baseline="30000" dirty="0">
                <a:latin typeface="メイリオ" panose="020B0604030504040204" pitchFamily="50" charset="-128"/>
                <a:ea typeface="メイリオ" panose="020B0604030504040204" pitchFamily="50" charset="-128"/>
              </a:rPr>
              <a:t>２</a:t>
            </a:r>
            <a:r>
              <a:rPr kumimoji="1" lang="ja-JP" altLang="en-US" sz="1450" dirty="0">
                <a:latin typeface="メイリオ" panose="020B0604030504040204" pitchFamily="50" charset="-128"/>
                <a:ea typeface="メイリオ" panose="020B0604030504040204" pitchFamily="50" charset="-128"/>
              </a:rPr>
              <a:t>以外に避難中の方も、令和</a:t>
            </a:r>
            <a:r>
              <a:rPr kumimoji="1" lang="en-US" altLang="ja-JP" sz="1450" dirty="0">
                <a:latin typeface="メイリオ" panose="020B0604030504040204" pitchFamily="50" charset="-128"/>
                <a:ea typeface="メイリオ" panose="020B0604030504040204" pitchFamily="50" charset="-128"/>
              </a:rPr>
              <a:t>5</a:t>
            </a:r>
            <a:r>
              <a:rPr kumimoji="1" lang="ja-JP" altLang="en-US" sz="1450" dirty="0">
                <a:latin typeface="メイリオ" panose="020B0604030504040204" pitchFamily="50" charset="-128"/>
                <a:ea typeface="メイリオ" panose="020B0604030504040204" pitchFamily="50" charset="-128"/>
              </a:rPr>
              <a:t>年度日野市電力・ガス・食料品等価格高騰重点支援給付金をご自身が受給できる可能性があります。</a:t>
            </a:r>
            <a:endParaRPr kumimoji="1" lang="en-US" altLang="ja-JP" sz="1450" dirty="0">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450" dirty="0">
                <a:latin typeface="メイリオ" panose="020B0604030504040204" pitchFamily="50" charset="-128"/>
                <a:ea typeface="メイリオ" panose="020B0604030504040204" pitchFamily="50" charset="-128"/>
              </a:rPr>
              <a:t>住所地の世帯が既に給付金を受け取っている場合でも、一定の要件</a:t>
            </a:r>
            <a:br>
              <a:rPr kumimoji="1" lang="en-US" altLang="ja-JP" sz="1450" dirty="0">
                <a:latin typeface="メイリオ" panose="020B0604030504040204" pitchFamily="50" charset="-128"/>
                <a:ea typeface="メイリオ" panose="020B0604030504040204" pitchFamily="50" charset="-128"/>
              </a:rPr>
            </a:br>
            <a:r>
              <a:rPr kumimoji="1" lang="ja-JP" altLang="en-US" sz="1450" dirty="0">
                <a:latin typeface="メイリオ" panose="020B0604030504040204" pitchFamily="50" charset="-128"/>
                <a:ea typeface="メイリオ" panose="020B0604030504040204" pitchFamily="50" charset="-128"/>
              </a:rPr>
              <a:t>（ＤＶ保護命令と収入要件）を満たせば、</a:t>
            </a:r>
            <a:r>
              <a:rPr kumimoji="1" lang="ja-JP" altLang="en-US" sz="1450" u="sng" dirty="0">
                <a:latin typeface="メイリオ" panose="020B0604030504040204" pitchFamily="50" charset="-128"/>
                <a:ea typeface="メイリオ" panose="020B0604030504040204" pitchFamily="50" charset="-128"/>
              </a:rPr>
              <a:t>日野市から受給できる可能性があります</a:t>
            </a:r>
            <a:r>
              <a:rPr kumimoji="1" lang="ja-JP" altLang="en-US" sz="1450" dirty="0">
                <a:latin typeface="メイリオ" panose="020B0604030504040204" pitchFamily="50" charset="-128"/>
                <a:ea typeface="メイリオ" panose="020B0604030504040204" pitchFamily="50" charset="-128"/>
              </a:rPr>
              <a:t>。</a:t>
            </a:r>
            <a:endParaRPr kumimoji="1" lang="en-US" altLang="ja-JP" sz="1450" dirty="0">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450" dirty="0">
                <a:latin typeface="メイリオ" panose="020B0604030504040204" pitchFamily="50" charset="-128"/>
                <a:ea typeface="メイリオ" panose="020B0604030504040204" pitchFamily="50" charset="-128"/>
              </a:rPr>
              <a:t>日野市で給付金を受給するためには、</a:t>
            </a:r>
            <a:r>
              <a:rPr kumimoji="1" lang="ja-JP" altLang="en-US" sz="1450" b="1" u="sng" dirty="0">
                <a:solidFill>
                  <a:srgbClr val="FF0000"/>
                </a:solidFill>
                <a:latin typeface="メイリオ" panose="020B0604030504040204" pitchFamily="50" charset="-128"/>
                <a:ea typeface="メイリオ" panose="020B0604030504040204" pitchFamily="50" charset="-128"/>
              </a:rPr>
              <a:t>手続き・</a:t>
            </a:r>
            <a:r>
              <a:rPr kumimoji="1" lang="ja-JP" altLang="en-US" sz="1450" b="1" u="sng" spc="100" dirty="0">
                <a:solidFill>
                  <a:srgbClr val="FF0000"/>
                </a:solidFill>
                <a:latin typeface="メイリオ" panose="020B0604030504040204" pitchFamily="50" charset="-128"/>
                <a:ea typeface="メイリオ" panose="020B0604030504040204" pitchFamily="50" charset="-128"/>
              </a:rPr>
              <a:t>申請が必要</a:t>
            </a:r>
            <a:r>
              <a:rPr kumimoji="1" lang="ja-JP" altLang="en-US" sz="1450" dirty="0">
                <a:latin typeface="メイリオ" panose="020B0604030504040204" pitchFamily="50" charset="-128"/>
                <a:ea typeface="メイリオ" panose="020B0604030504040204" pitchFamily="50" charset="-128"/>
              </a:rPr>
              <a:t>です。</a:t>
            </a:r>
          </a:p>
        </p:txBody>
      </p:sp>
      <p:sp>
        <p:nvSpPr>
          <p:cNvPr id="50" name="正方形/長方形 49"/>
          <p:cNvSpPr/>
          <p:nvPr/>
        </p:nvSpPr>
        <p:spPr>
          <a:xfrm>
            <a:off x="38791" y="553567"/>
            <a:ext cx="6858000" cy="861774"/>
          </a:xfrm>
          <a:prstGeom prst="rect">
            <a:avLst/>
          </a:prstGeom>
        </p:spPr>
        <p:txBody>
          <a:bodyPr wrap="square">
            <a:spAutoFit/>
          </a:bodyPr>
          <a:lstStyle/>
          <a:p>
            <a:pPr lvl="0" algn="ctr">
              <a:lnSpc>
                <a:spcPts val="3000"/>
              </a:lnSpc>
            </a:pPr>
            <a:r>
              <a:rPr kumimoji="1" lang="ja-JP" altLang="en-US" sz="2200" b="1" spc="200" dirty="0">
                <a:solidFill>
                  <a:prstClr val="white"/>
                </a:solidFill>
                <a:latin typeface="メイリオ" panose="020B0604030504040204" pitchFamily="50" charset="-128"/>
                <a:ea typeface="メイリオ" panose="020B0604030504040204" pitchFamily="50" charset="-128"/>
              </a:rPr>
              <a:t>令和</a:t>
            </a:r>
            <a:r>
              <a:rPr kumimoji="1" lang="en-US" altLang="ja-JP" sz="2200" b="1" spc="200" dirty="0">
                <a:solidFill>
                  <a:prstClr val="white"/>
                </a:solidFill>
                <a:latin typeface="メイリオ" panose="020B0604030504040204" pitchFamily="50" charset="-128"/>
                <a:ea typeface="メイリオ" panose="020B0604030504040204" pitchFamily="50" charset="-128"/>
              </a:rPr>
              <a:t>5</a:t>
            </a:r>
            <a:r>
              <a:rPr kumimoji="1" lang="ja-JP" altLang="en-US" sz="2200" b="1" spc="200" dirty="0">
                <a:solidFill>
                  <a:prstClr val="white"/>
                </a:solidFill>
                <a:latin typeface="メイリオ" panose="020B0604030504040204" pitchFamily="50" charset="-128"/>
                <a:ea typeface="メイリオ" panose="020B0604030504040204" pitchFamily="50" charset="-128"/>
              </a:rPr>
              <a:t>年度日野市電力・ガス・食料品等価格高騰重点支援給付金</a:t>
            </a:r>
            <a:r>
              <a:rPr kumimoji="1" lang="ja-JP" altLang="en-US" sz="2200" b="1" spc="200" dirty="0">
                <a:solidFill>
                  <a:schemeClr val="bg1"/>
                </a:solidFill>
                <a:latin typeface="メイリオ" panose="020B0604030504040204" pitchFamily="50" charset="-128"/>
                <a:ea typeface="メイリオ" panose="020B0604030504040204" pitchFamily="50" charset="-128"/>
              </a:rPr>
              <a:t>（</a:t>
            </a:r>
            <a:r>
              <a:rPr kumimoji="1" lang="en-US" altLang="ja-JP" sz="2200" b="1" spc="200" dirty="0">
                <a:solidFill>
                  <a:schemeClr val="bg1"/>
                </a:solidFill>
                <a:latin typeface="メイリオ" panose="020B0604030504040204" pitchFamily="50" charset="-128"/>
                <a:ea typeface="メイリオ" panose="020B0604030504040204" pitchFamily="50" charset="-128"/>
              </a:rPr>
              <a:t>3</a:t>
            </a:r>
            <a:r>
              <a:rPr kumimoji="1" lang="ja-JP" altLang="en-US" sz="2200" b="1" spc="200" dirty="0">
                <a:solidFill>
                  <a:schemeClr val="bg1"/>
                </a:solidFill>
                <a:latin typeface="メイリオ" panose="020B0604030504040204" pitchFamily="50" charset="-128"/>
                <a:ea typeface="メイリオ" panose="020B0604030504040204" pitchFamily="50" charset="-128"/>
              </a:rPr>
              <a:t>万円</a:t>
            </a:r>
            <a:r>
              <a:rPr kumimoji="1" lang="en-US" altLang="ja-JP" sz="2200" b="1" spc="200" dirty="0">
                <a:solidFill>
                  <a:schemeClr val="bg1"/>
                </a:solidFill>
                <a:latin typeface="メイリオ" panose="020B0604030504040204" pitchFamily="50" charset="-128"/>
                <a:ea typeface="メイリオ" panose="020B0604030504040204" pitchFamily="50" charset="-128"/>
              </a:rPr>
              <a:t>/1</a:t>
            </a:r>
            <a:r>
              <a:rPr kumimoji="1" lang="ja-JP" altLang="en-US" sz="2200" b="1" spc="200" dirty="0">
                <a:solidFill>
                  <a:schemeClr val="bg1"/>
                </a:solidFill>
                <a:latin typeface="メイリオ" panose="020B0604030504040204" pitchFamily="50" charset="-128"/>
                <a:ea typeface="メイリオ" panose="020B0604030504040204" pitchFamily="50" charset="-128"/>
              </a:rPr>
              <a:t>世帯）の</a:t>
            </a:r>
            <a:r>
              <a:rPr kumimoji="1" lang="ja-JP" altLang="en-US" sz="2200" b="1" spc="200" dirty="0">
                <a:solidFill>
                  <a:prstClr val="white"/>
                </a:solidFill>
                <a:latin typeface="メイリオ" panose="020B0604030504040204" pitchFamily="50" charset="-128"/>
                <a:ea typeface="メイリオ" panose="020B0604030504040204" pitchFamily="50" charset="-128"/>
              </a:rPr>
              <a:t>ご案内</a:t>
            </a:r>
            <a:endParaRPr kumimoji="1" lang="ja-JP" altLang="en-US" sz="2200" dirty="0">
              <a:solidFill>
                <a:srgbClr val="00B0F0"/>
              </a:solidFill>
              <a:latin typeface="メイリオ" panose="020B0604030504040204" pitchFamily="50" charset="-128"/>
              <a:ea typeface="メイリオ" panose="020B0604030504040204" pitchFamily="50" charset="-128"/>
            </a:endParaRPr>
          </a:p>
        </p:txBody>
      </p:sp>
      <p:pic>
        <p:nvPicPr>
          <p:cNvPr id="53" name="図 52"/>
          <p:cNvPicPr>
            <a:picLocks noChangeAspect="1"/>
          </p:cNvPicPr>
          <p:nvPr/>
        </p:nvPicPr>
        <p:blipFill>
          <a:blip r:embed="rId3">
            <a:clrChange>
              <a:clrFrom>
                <a:srgbClr val="FFFFFF"/>
              </a:clrFrom>
              <a:clrTo>
                <a:srgbClr val="FFFFFF">
                  <a:alpha val="0"/>
                </a:srgbClr>
              </a:clrTo>
            </a:clrChange>
          </a:blip>
          <a:stretch>
            <a:fillRect/>
          </a:stretch>
        </p:blipFill>
        <p:spPr>
          <a:xfrm>
            <a:off x="255648" y="8426876"/>
            <a:ext cx="432586" cy="432000"/>
          </a:xfrm>
          <a:prstGeom prst="rect">
            <a:avLst/>
          </a:prstGeom>
        </p:spPr>
      </p:pic>
      <p:graphicFrame>
        <p:nvGraphicFramePr>
          <p:cNvPr id="54" name="表 53"/>
          <p:cNvGraphicFramePr>
            <a:graphicFrameLocks noGrp="1"/>
          </p:cNvGraphicFramePr>
          <p:nvPr>
            <p:extLst>
              <p:ext uri="{D42A27DB-BD31-4B8C-83A1-F6EECF244321}">
                <p14:modId xmlns:p14="http://schemas.microsoft.com/office/powerpoint/2010/main" val="1881454708"/>
              </p:ext>
            </p:extLst>
          </p:nvPr>
        </p:nvGraphicFramePr>
        <p:xfrm>
          <a:off x="38791" y="7666540"/>
          <a:ext cx="6778632" cy="1966230"/>
        </p:xfrm>
        <a:graphic>
          <a:graphicData uri="http://schemas.openxmlformats.org/drawingml/2006/table">
            <a:tbl>
              <a:tblPr firstRow="1" bandRow="1">
                <a:tableStyleId>{5C22544A-7EE6-4342-B048-85BDC9FD1C3A}</a:tableStyleId>
              </a:tblPr>
              <a:tblGrid>
                <a:gridCol w="6570352">
                  <a:extLst>
                    <a:ext uri="{9D8B030D-6E8A-4147-A177-3AD203B41FA5}">
                      <a16:colId xmlns:a16="http://schemas.microsoft.com/office/drawing/2014/main" val="3321389872"/>
                    </a:ext>
                  </a:extLst>
                </a:gridCol>
                <a:gridCol w="208280">
                  <a:extLst>
                    <a:ext uri="{9D8B030D-6E8A-4147-A177-3AD203B41FA5}">
                      <a16:colId xmlns:a16="http://schemas.microsoft.com/office/drawing/2014/main" val="520422741"/>
                    </a:ext>
                  </a:extLst>
                </a:gridCol>
              </a:tblGrid>
              <a:tr h="285665">
                <a:tc gridSpan="2">
                  <a:txBody>
                    <a:bodyPr/>
                    <a:lstStyle/>
                    <a:p>
                      <a:pPr>
                        <a:lnSpc>
                          <a:spcPct val="110000"/>
                        </a:lnSpc>
                      </a:pPr>
                      <a:r>
                        <a:rPr kumimoji="1" lang="ja-JP" altLang="en-US" sz="1600" spc="200" baseline="0" dirty="0">
                          <a:solidFill>
                            <a:schemeClr val="bg1"/>
                          </a:solidFill>
                          <a:latin typeface="メイリオ" panose="020B0604030504040204" pitchFamily="50" charset="-128"/>
                          <a:ea typeface="メイリオ" panose="020B0604030504040204" pitchFamily="50" charset="-128"/>
                        </a:rPr>
                        <a:t>お問い合わせ</a:t>
                      </a:r>
                    </a:p>
                  </a:txBody>
                  <a:tcPr marT="18000" marB="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marL="92075" indent="-92075">
                        <a:lnSpc>
                          <a:spcPct val="110000"/>
                        </a:lnSpc>
                      </a:pPr>
                      <a:endParaRPr kumimoji="1" lang="en-US" altLang="ja-JP" sz="1400" dirty="0">
                        <a:solidFill>
                          <a:schemeClr val="tx1"/>
                        </a:solidFill>
                        <a:latin typeface="メイリオ" panose="020B0604030504040204" pitchFamily="50" charset="-128"/>
                        <a:ea typeface="メイリオ" panose="020B0604030504040204" pitchFamily="50" charset="-128"/>
                      </a:endParaRPr>
                    </a:p>
                  </a:txBody>
                  <a:tcPr marT="72000" marB="36000">
                    <a:lnL w="6350" cap="flat" cmpd="sng" algn="ctr">
                      <a:solidFill>
                        <a:srgbClr val="548235"/>
                      </a:solidFill>
                      <a:prstDash val="dash"/>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145696"/>
                  </a:ext>
                </a:extLst>
              </a:tr>
              <a:tr h="1676727">
                <a:tc>
                  <a:txBody>
                    <a:bodyPr/>
                    <a:lstStyle/>
                    <a:p>
                      <a:pPr>
                        <a:lnSpc>
                          <a:spcPct val="110000"/>
                        </a:lnSpc>
                      </a:pPr>
                      <a:r>
                        <a:rPr kumimoji="1" lang="ja-JP" altLang="en-US" sz="1800" dirty="0">
                          <a:solidFill>
                            <a:schemeClr val="tx1"/>
                          </a:solidFill>
                          <a:latin typeface="メイリオ" panose="020B0604030504040204" pitchFamily="50" charset="-128"/>
                          <a:ea typeface="メイリオ" panose="020B0604030504040204" pitchFamily="50" charset="-128"/>
                        </a:rPr>
                        <a:t>日野市 住民税非課税世帯等給付金コールセンター</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92075">
                        <a:lnSpc>
                          <a:spcPct val="110000"/>
                        </a:lnSpc>
                        <a:spcBef>
                          <a:spcPts val="300"/>
                        </a:spcBef>
                      </a:pPr>
                      <a:r>
                        <a:rPr kumimoji="1" lang="ja-JP" altLang="en-US" sz="3200" dirty="0">
                          <a:solidFill>
                            <a:schemeClr val="tx1"/>
                          </a:solidFill>
                          <a:latin typeface="メイリオ" panose="020B0604030504040204" pitchFamily="50" charset="-128"/>
                          <a:ea typeface="メイリオ" panose="020B0604030504040204" pitchFamily="50" charset="-128"/>
                        </a:rPr>
                        <a:t> 　</a:t>
                      </a:r>
                      <a:r>
                        <a:rPr kumimoji="1" lang="en-US" altLang="ja-JP" sz="2800" b="1" dirty="0">
                          <a:solidFill>
                            <a:schemeClr val="tx1"/>
                          </a:solidFill>
                          <a:latin typeface="メイリオ" panose="020B0604030504040204" pitchFamily="50" charset="-128"/>
                          <a:ea typeface="メイリオ" panose="020B0604030504040204" pitchFamily="50" charset="-128"/>
                        </a:rPr>
                        <a:t>042-514-8868</a:t>
                      </a:r>
                    </a:p>
                    <a:p>
                      <a:pPr marL="92075" indent="-92075">
                        <a:lnSpc>
                          <a:spcPct val="110000"/>
                        </a:lnSpc>
                      </a:pPr>
                      <a:r>
                        <a:rPr kumimoji="1" lang="ja-JP" altLang="en-US" sz="1400" dirty="0">
                          <a:solidFill>
                            <a:schemeClr val="tx1"/>
                          </a:solidFill>
                          <a:latin typeface="メイリオ" panose="020B0604030504040204" pitchFamily="50" charset="-128"/>
                          <a:ea typeface="メイリオ" panose="020B0604030504040204" pitchFamily="50" charset="-128"/>
                        </a:rPr>
                        <a:t>受付時間　</a:t>
                      </a:r>
                      <a:r>
                        <a:rPr kumimoji="1" lang="en-US" altLang="ja-JP" sz="1400" dirty="0">
                          <a:solidFill>
                            <a:schemeClr val="tx1"/>
                          </a:solidFill>
                          <a:latin typeface="メイリオ" panose="020B0604030504040204" pitchFamily="50" charset="-128"/>
                          <a:ea typeface="メイリオ" panose="020B0604030504040204" pitchFamily="50" charset="-128"/>
                        </a:rPr>
                        <a:t>8</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30</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17:15</a:t>
                      </a:r>
                    </a:p>
                    <a:p>
                      <a:pPr marL="92075" indent="-92075">
                        <a:lnSpc>
                          <a:spcPct val="110000"/>
                        </a:lnSpc>
                      </a:pPr>
                      <a:r>
                        <a:rPr kumimoji="1" lang="ja-JP" altLang="en-US" sz="1400" dirty="0">
                          <a:solidFill>
                            <a:schemeClr val="tx1"/>
                          </a:solidFill>
                          <a:latin typeface="メイリオ" panose="020B0604030504040204" pitchFamily="50" charset="-128"/>
                          <a:ea typeface="メイリオ" panose="020B0604030504040204" pitchFamily="50" charset="-128"/>
                        </a:rPr>
                        <a:t>（令和</a:t>
                      </a:r>
                      <a:r>
                        <a:rPr kumimoji="1" lang="en-US" altLang="ja-JP" sz="1400" dirty="0">
                          <a:solidFill>
                            <a:schemeClr val="tx1"/>
                          </a:solidFill>
                          <a:latin typeface="メイリオ" panose="020B0604030504040204" pitchFamily="50" charset="-128"/>
                          <a:ea typeface="メイリオ" panose="020B0604030504040204" pitchFamily="50" charset="-128"/>
                        </a:rPr>
                        <a:t>5</a:t>
                      </a:r>
                      <a:r>
                        <a:rPr kumimoji="1" lang="ja-JP" altLang="en-US" sz="1400" dirty="0">
                          <a:solidFill>
                            <a:schemeClr val="tx1"/>
                          </a:solidFill>
                          <a:latin typeface="メイリオ" panose="020B0604030504040204" pitchFamily="50" charset="-128"/>
                          <a:ea typeface="メイリオ" panose="020B0604030504040204" pitchFamily="50" charset="-128"/>
                        </a:rPr>
                        <a:t>年</a:t>
                      </a:r>
                      <a:r>
                        <a:rPr kumimoji="1" lang="en-US" altLang="ja-JP" sz="1400" dirty="0">
                          <a:solidFill>
                            <a:schemeClr val="tx1"/>
                          </a:solidFill>
                          <a:latin typeface="メイリオ" panose="020B0604030504040204" pitchFamily="50" charset="-128"/>
                          <a:ea typeface="メイリオ" panose="020B0604030504040204" pitchFamily="50" charset="-128"/>
                        </a:rPr>
                        <a:t>7</a:t>
                      </a:r>
                      <a:r>
                        <a:rPr kumimoji="1" lang="ja-JP" altLang="en-US" sz="1400" dirty="0">
                          <a:solidFill>
                            <a:schemeClr val="tx1"/>
                          </a:solidFill>
                          <a:latin typeface="メイリオ" panose="020B0604030504040204" pitchFamily="50" charset="-128"/>
                          <a:ea typeface="メイリオ" panose="020B0604030504040204" pitchFamily="50" charset="-128"/>
                        </a:rPr>
                        <a:t>月</a:t>
                      </a:r>
                      <a:r>
                        <a:rPr kumimoji="1" lang="en-US" altLang="ja-JP" sz="1400" dirty="0">
                          <a:solidFill>
                            <a:schemeClr val="tx1"/>
                          </a:solidFill>
                          <a:latin typeface="メイリオ" panose="020B0604030504040204" pitchFamily="50" charset="-128"/>
                          <a:ea typeface="メイリオ" panose="020B0604030504040204" pitchFamily="50" charset="-128"/>
                        </a:rPr>
                        <a:t>5</a:t>
                      </a:r>
                      <a:r>
                        <a:rPr kumimoji="1" lang="ja-JP" altLang="en-US" sz="1400" dirty="0">
                          <a:solidFill>
                            <a:schemeClr val="tx1"/>
                          </a:solidFill>
                          <a:latin typeface="メイリオ" panose="020B0604030504040204" pitchFamily="50" charset="-128"/>
                          <a:ea typeface="メイリオ" panose="020B0604030504040204" pitchFamily="50" charset="-128"/>
                        </a:rPr>
                        <a:t>日～令和</a:t>
                      </a:r>
                      <a:r>
                        <a:rPr kumimoji="1" lang="en-US" altLang="ja-JP" sz="1400" dirty="0">
                          <a:solidFill>
                            <a:schemeClr val="tx1"/>
                          </a:solidFill>
                          <a:latin typeface="メイリオ" panose="020B0604030504040204" pitchFamily="50" charset="-128"/>
                          <a:ea typeface="メイリオ" panose="020B0604030504040204" pitchFamily="50" charset="-128"/>
                        </a:rPr>
                        <a:t>5</a:t>
                      </a:r>
                      <a:r>
                        <a:rPr kumimoji="1" lang="ja-JP" altLang="en-US" sz="1400" dirty="0">
                          <a:solidFill>
                            <a:schemeClr val="tx1"/>
                          </a:solidFill>
                          <a:latin typeface="メイリオ" panose="020B0604030504040204" pitchFamily="50" charset="-128"/>
                          <a:ea typeface="メイリオ" panose="020B0604030504040204" pitchFamily="50" charset="-128"/>
                        </a:rPr>
                        <a:t>年</a:t>
                      </a:r>
                      <a:r>
                        <a:rPr kumimoji="1" lang="en-US" altLang="ja-JP" sz="1400" dirty="0">
                          <a:solidFill>
                            <a:schemeClr val="tx1"/>
                          </a:solidFill>
                          <a:latin typeface="メイリオ" panose="020B0604030504040204" pitchFamily="50" charset="-128"/>
                          <a:ea typeface="メイリオ" panose="020B0604030504040204" pitchFamily="50" charset="-128"/>
                        </a:rPr>
                        <a:t>12</a:t>
                      </a:r>
                      <a:r>
                        <a:rPr kumimoji="1" lang="ja-JP" altLang="en-US" sz="1400" dirty="0">
                          <a:solidFill>
                            <a:schemeClr val="tx1"/>
                          </a:solidFill>
                          <a:latin typeface="メイリオ" panose="020B0604030504040204" pitchFamily="50" charset="-128"/>
                          <a:ea typeface="メイリオ" panose="020B0604030504040204" pitchFamily="50" charset="-128"/>
                        </a:rPr>
                        <a:t>月</a:t>
                      </a:r>
                      <a:r>
                        <a:rPr kumimoji="1" lang="en-US" altLang="ja-JP" sz="1400" dirty="0">
                          <a:solidFill>
                            <a:schemeClr val="tx1"/>
                          </a:solidFill>
                          <a:latin typeface="メイリオ" panose="020B0604030504040204" pitchFamily="50" charset="-128"/>
                          <a:ea typeface="メイリオ" panose="020B0604030504040204" pitchFamily="50" charset="-128"/>
                        </a:rPr>
                        <a:t>28</a:t>
                      </a:r>
                      <a:r>
                        <a:rPr kumimoji="1" lang="ja-JP" altLang="en-US" sz="1400" dirty="0">
                          <a:solidFill>
                            <a:schemeClr val="tx1"/>
                          </a:solidFill>
                          <a:latin typeface="メイリオ" panose="020B0604030504040204" pitchFamily="50" charset="-128"/>
                          <a:ea typeface="メイリオ" panose="020B0604030504040204" pitchFamily="50" charset="-128"/>
                        </a:rPr>
                        <a:t>日まで　土日祝日を除く）</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ct val="110000"/>
                        </a:lnSpc>
                      </a:pP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T="72000" marB="36000">
                    <a:lnL w="28575" cap="flat" cmpd="sng" algn="ctr">
                      <a:solidFill>
                        <a:schemeClr val="tx1">
                          <a:lumMod val="65000"/>
                          <a:lumOff val="35000"/>
                        </a:schemeClr>
                      </a:solidFill>
                      <a:prstDash val="solid"/>
                      <a:round/>
                      <a:headEnd type="none" w="med" len="med"/>
                      <a:tailEnd type="none" w="med" len="med"/>
                    </a:lnL>
                    <a:lnR w="6350" cap="flat" cmpd="sng" algn="ctr">
                      <a:solidFill>
                        <a:srgbClr val="548235"/>
                      </a:solidFill>
                      <a:prstDash val="dash"/>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marT="72000" marB="36000">
                    <a:lnL w="6350" cap="flat" cmpd="sng" algn="ctr">
                      <a:solidFill>
                        <a:srgbClr val="548235"/>
                      </a:solidFill>
                      <a:prstDash val="dash"/>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864660"/>
                  </a:ext>
                </a:extLst>
              </a:tr>
            </a:tbl>
          </a:graphicData>
        </a:graphic>
      </p:graphicFrame>
      <p:sp>
        <p:nvSpPr>
          <p:cNvPr id="55" name="正方形/長方形 54"/>
          <p:cNvSpPr/>
          <p:nvPr/>
        </p:nvSpPr>
        <p:spPr>
          <a:xfrm>
            <a:off x="38791" y="9632770"/>
            <a:ext cx="6876000" cy="307777"/>
          </a:xfrm>
          <a:prstGeom prst="rect">
            <a:avLst/>
          </a:prstGeom>
        </p:spPr>
        <p:txBody>
          <a:bodyPr wrap="square">
            <a:spAutoFit/>
          </a:bodyPr>
          <a:lstStyle/>
          <a:p>
            <a:pPr algn="ctr"/>
            <a:r>
              <a:rPr lang="ja-JP" altLang="en-US" sz="1400" spc="50" dirty="0">
                <a:latin typeface="メイリオ" panose="020B0604030504040204" pitchFamily="50" charset="-128"/>
                <a:ea typeface="メイリオ" panose="020B0604030504040204" pitchFamily="50" charset="-128"/>
              </a:rPr>
              <a:t>支給手続きや支給要件の詳細は裏面をご確認ください。</a:t>
            </a:r>
          </a:p>
        </p:txBody>
      </p:sp>
      <p:sp>
        <p:nvSpPr>
          <p:cNvPr id="61" name="正方形/長方形 60"/>
          <p:cNvSpPr/>
          <p:nvPr/>
        </p:nvSpPr>
        <p:spPr>
          <a:xfrm>
            <a:off x="67572" y="4981105"/>
            <a:ext cx="6696000" cy="105796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endParaRPr kumimoji="1" lang="en-US" altLang="ja-JP" sz="1400" dirty="0">
              <a:solidFill>
                <a:schemeClr val="tx1"/>
              </a:solidFill>
              <a:latin typeface="+mn-ea"/>
            </a:endParaRPr>
          </a:p>
          <a:p>
            <a:pPr marL="182563" indent="-182563"/>
            <a:endParaRPr kumimoji="1" lang="en-US" altLang="ja-JP" sz="1400" dirty="0">
              <a:solidFill>
                <a:schemeClr val="tx1"/>
              </a:solidFill>
              <a:latin typeface="+mn-ea"/>
            </a:endParaRPr>
          </a:p>
        </p:txBody>
      </p:sp>
      <p:sp>
        <p:nvSpPr>
          <p:cNvPr id="67" name="正方形/長方形 66"/>
          <p:cNvSpPr/>
          <p:nvPr/>
        </p:nvSpPr>
        <p:spPr>
          <a:xfrm>
            <a:off x="67572" y="5142942"/>
            <a:ext cx="6831768" cy="4308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以下に該当する世帯に対し</a:t>
            </a:r>
            <a:r>
              <a:rPr kumimoji="1" lang="ja-JP" altLang="en-US" sz="1400" spc="-3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１世帯あたり</a:t>
            </a:r>
            <a:r>
              <a:rPr kumimoji="1" lang="en-US" altLang="ja-JP" sz="2200" b="1" dirty="0">
                <a:solidFill>
                  <a:schemeClr val="tx1"/>
                </a:solidFill>
                <a:latin typeface="メイリオ" panose="020B0604030504040204" pitchFamily="50" charset="-128"/>
                <a:ea typeface="メイリオ" panose="020B0604030504040204" pitchFamily="50" charset="-128"/>
              </a:rPr>
              <a:t>3</a:t>
            </a:r>
            <a:r>
              <a:rPr kumimoji="1" lang="ja-JP" altLang="en-US" sz="1400" b="1" dirty="0">
                <a:solidFill>
                  <a:schemeClr val="tx1"/>
                </a:solidFill>
                <a:latin typeface="メイリオ" panose="020B0604030504040204" pitchFamily="50" charset="-128"/>
                <a:ea typeface="メイリオ" panose="020B0604030504040204" pitchFamily="50" charset="-128"/>
              </a:rPr>
              <a:t>万円</a:t>
            </a:r>
            <a:r>
              <a:rPr kumimoji="1" lang="ja-JP" altLang="en-US" sz="1400" dirty="0">
                <a:solidFill>
                  <a:schemeClr val="tx1"/>
                </a:solidFill>
                <a:latin typeface="メイリオ" panose="020B0604030504040204" pitchFamily="50" charset="-128"/>
                <a:ea typeface="メイリオ" panose="020B0604030504040204" pitchFamily="50" charset="-128"/>
              </a:rPr>
              <a:t>を支給します。</a:t>
            </a:r>
          </a:p>
        </p:txBody>
      </p:sp>
      <p:sp>
        <p:nvSpPr>
          <p:cNvPr id="68" name="正方形/長方形 67"/>
          <p:cNvSpPr/>
          <p:nvPr/>
        </p:nvSpPr>
        <p:spPr>
          <a:xfrm>
            <a:off x="74790" y="4670543"/>
            <a:ext cx="6688781" cy="50760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bg1"/>
                </a:solidFill>
                <a:latin typeface="メイリオ" panose="020B0604030504040204" pitchFamily="50" charset="-128"/>
                <a:ea typeface="メイリオ" panose="020B0604030504040204" pitchFamily="50" charset="-128"/>
              </a:rPr>
              <a:t>支給対象と支給額</a:t>
            </a:r>
          </a:p>
        </p:txBody>
      </p:sp>
      <p:sp>
        <p:nvSpPr>
          <p:cNvPr id="69" name="角丸四角形 68"/>
          <p:cNvSpPr/>
          <p:nvPr/>
        </p:nvSpPr>
        <p:spPr>
          <a:xfrm>
            <a:off x="138901" y="5562717"/>
            <a:ext cx="6552000" cy="432000"/>
          </a:xfrm>
          <a:prstGeom prst="roundRect">
            <a:avLst>
              <a:gd name="adj" fmla="val 8827"/>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36000" rtlCol="0" anchor="ctr"/>
          <a:lstStyle/>
          <a:p>
            <a:pPr>
              <a:lnSpc>
                <a:spcPct val="110000"/>
              </a:lnSpc>
            </a:pPr>
            <a:r>
              <a:rPr kumimoji="1" lang="ja-JP" altLang="en-US" sz="151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世帯全員が令和</a:t>
            </a:r>
            <a:r>
              <a:rPr kumimoji="1" lang="en-US" altLang="ja-JP" sz="1600" dirty="0">
                <a:solidFill>
                  <a:schemeClr val="tx1"/>
                </a:solidFill>
                <a:latin typeface="メイリオ" panose="020B0604030504040204" pitchFamily="50" charset="-128"/>
                <a:ea typeface="メイリオ" panose="020B0604030504040204" pitchFamily="50" charset="-128"/>
              </a:rPr>
              <a:t>5</a:t>
            </a:r>
            <a:r>
              <a:rPr kumimoji="1" lang="ja-JP" altLang="en-US" sz="1600" dirty="0">
                <a:solidFill>
                  <a:schemeClr val="tx1"/>
                </a:solidFill>
                <a:latin typeface="メイリオ" panose="020B0604030504040204" pitchFamily="50" charset="-128"/>
                <a:ea typeface="メイリオ" panose="020B0604030504040204" pitchFamily="50" charset="-128"/>
              </a:rPr>
              <a:t>年度</a:t>
            </a:r>
            <a:r>
              <a:rPr kumimoji="1" lang="ja-JP" altLang="en-US" sz="1600" b="1" dirty="0">
                <a:solidFill>
                  <a:schemeClr val="tx1"/>
                </a:solidFill>
                <a:latin typeface="メイリオ" panose="020B0604030504040204" pitchFamily="50" charset="-128"/>
                <a:ea typeface="メイリオ" panose="020B0604030504040204" pitchFamily="50" charset="-128"/>
              </a:rPr>
              <a:t>「住民税均等割が非課税」</a:t>
            </a:r>
            <a:r>
              <a:rPr kumimoji="1" lang="ja-JP" altLang="en-US" sz="1600" dirty="0">
                <a:solidFill>
                  <a:schemeClr val="tx1"/>
                </a:solidFill>
                <a:latin typeface="メイリオ" panose="020B0604030504040204" pitchFamily="50" charset="-128"/>
                <a:ea typeface="メイリオ" panose="020B0604030504040204" pitchFamily="50" charset="-128"/>
              </a:rPr>
              <a:t>の世帯</a:t>
            </a:r>
          </a:p>
        </p:txBody>
      </p:sp>
      <p:sp>
        <p:nvSpPr>
          <p:cNvPr id="73" name="正方形/長方形 72"/>
          <p:cNvSpPr/>
          <p:nvPr/>
        </p:nvSpPr>
        <p:spPr>
          <a:xfrm>
            <a:off x="38791" y="6071967"/>
            <a:ext cx="3348000" cy="288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74" name="正方形/長方形 73"/>
          <p:cNvSpPr/>
          <p:nvPr/>
        </p:nvSpPr>
        <p:spPr>
          <a:xfrm>
            <a:off x="255648" y="6093655"/>
            <a:ext cx="3153600" cy="288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b="1" spc="600" dirty="0">
                <a:solidFill>
                  <a:schemeClr val="bg1"/>
                </a:solidFill>
                <a:latin typeface="メイリオ" panose="020B0604030504040204" pitchFamily="50" charset="-128"/>
                <a:ea typeface="メイリオ" panose="020B0604030504040204" pitchFamily="50" charset="-128"/>
              </a:rPr>
              <a:t>申請先</a:t>
            </a:r>
            <a:r>
              <a:rPr kumimoji="1" lang="ja-JP" altLang="en-US" sz="1100" b="1" spc="600" dirty="0">
                <a:solidFill>
                  <a:schemeClr val="bg1"/>
                </a:solidFill>
                <a:latin typeface="メイリオ" panose="020B0604030504040204" pitchFamily="50" charset="-128"/>
                <a:ea typeface="メイリオ" panose="020B0604030504040204" pitchFamily="50" charset="-128"/>
              </a:rPr>
              <a:t>（避難先が日野市）</a:t>
            </a:r>
          </a:p>
        </p:txBody>
      </p:sp>
      <p:sp>
        <p:nvSpPr>
          <p:cNvPr id="75" name="正方形/長方形 74"/>
          <p:cNvSpPr/>
          <p:nvPr/>
        </p:nvSpPr>
        <p:spPr>
          <a:xfrm>
            <a:off x="3437876" y="6075805"/>
            <a:ext cx="3348000" cy="288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76" name="正方形/長方形 75"/>
          <p:cNvSpPr/>
          <p:nvPr/>
        </p:nvSpPr>
        <p:spPr>
          <a:xfrm>
            <a:off x="3659856" y="6093655"/>
            <a:ext cx="3153600" cy="288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b="1" spc="600" dirty="0">
                <a:solidFill>
                  <a:schemeClr val="bg1"/>
                </a:solidFill>
                <a:latin typeface="メイリオ" panose="020B0604030504040204" pitchFamily="50" charset="-128"/>
                <a:ea typeface="メイリオ" panose="020B0604030504040204" pitchFamily="50" charset="-128"/>
              </a:rPr>
              <a:t>申請期間</a:t>
            </a:r>
            <a:endParaRPr kumimoji="1" lang="ja-JP" altLang="en-US" sz="1100" b="1" spc="600" dirty="0">
              <a:solidFill>
                <a:schemeClr val="bg1"/>
              </a:solidFill>
              <a:latin typeface="メイリオ" panose="020B0604030504040204" pitchFamily="50" charset="-128"/>
              <a:ea typeface="メイリオ" panose="020B0604030504040204" pitchFamily="50" charset="-128"/>
            </a:endParaRPr>
          </a:p>
        </p:txBody>
      </p:sp>
      <p:sp>
        <p:nvSpPr>
          <p:cNvPr id="77" name="正方形/長方形 76"/>
          <p:cNvSpPr/>
          <p:nvPr/>
        </p:nvSpPr>
        <p:spPr>
          <a:xfrm>
            <a:off x="14149" y="6470081"/>
            <a:ext cx="3431157" cy="1481431"/>
          </a:xfrm>
          <a:prstGeom prst="rect">
            <a:avLst/>
          </a:prstGeom>
        </p:spPr>
        <p:txBody>
          <a:bodyPr wrap="square">
            <a:spAutoFit/>
          </a:bodyPr>
          <a:lstStyle/>
          <a:p>
            <a:pPr>
              <a:lnSpc>
                <a:spcPct val="110000"/>
              </a:lnSpc>
            </a:pPr>
            <a:r>
              <a:rPr lang="ja-JP" altLang="en-US" sz="1050" dirty="0">
                <a:latin typeface="メイリオ" panose="020B0604030504040204" pitchFamily="50" charset="-128"/>
                <a:ea typeface="メイリオ" panose="020B0604030504040204" pitchFamily="50" charset="-128"/>
              </a:rPr>
              <a:t>申請時日野市にお住まいの方は、郵送または受付窓口で申請してください。申請書は市 </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 からダウンロード又は下記に設置しています。</a:t>
            </a:r>
            <a:endParaRPr lang="en-US" altLang="ja-JP" sz="1050" dirty="0">
              <a:latin typeface="メイリオ" panose="020B0604030504040204" pitchFamily="50" charset="-128"/>
              <a:ea typeface="メイリオ" panose="020B0604030504040204" pitchFamily="50" charset="-128"/>
            </a:endParaRPr>
          </a:p>
          <a:p>
            <a:pPr>
              <a:lnSpc>
                <a:spcPct val="110000"/>
              </a:lnSpc>
              <a:spcBef>
                <a:spcPts val="200"/>
              </a:spcBef>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申請書配布先</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市セーフティネットコールセンター、日野市社会福祉協議会、くらしの自立相談支援窓口みらいとのサテライトセンターなど</a:t>
            </a:r>
            <a:endParaRPr lang="en-US" altLang="ja-JP" sz="1050" dirty="0">
              <a:latin typeface="メイリオ" panose="020B0604030504040204" pitchFamily="50" charset="-128"/>
              <a:ea typeface="メイリオ" panose="020B0604030504040204" pitchFamily="50" charset="-128"/>
            </a:endParaRPr>
          </a:p>
          <a:p>
            <a:pPr>
              <a:lnSpc>
                <a:spcPct val="110000"/>
              </a:lnSpc>
              <a:spcBef>
                <a:spcPts val="600"/>
              </a:spcBef>
            </a:pPr>
            <a:endParaRPr kumimoji="1" lang="en-US" altLang="ja-JP" sz="1300" dirty="0">
              <a:latin typeface="メイリオ" panose="020B0604030504040204" pitchFamily="50" charset="-128"/>
              <a:ea typeface="メイリオ" panose="020B0604030504040204" pitchFamily="50" charset="-128"/>
            </a:endParaRPr>
          </a:p>
        </p:txBody>
      </p:sp>
      <p:sp>
        <p:nvSpPr>
          <p:cNvPr id="78" name="正方形/長方形 77"/>
          <p:cNvSpPr/>
          <p:nvPr/>
        </p:nvSpPr>
        <p:spPr>
          <a:xfrm>
            <a:off x="67572" y="88564"/>
            <a:ext cx="6953186" cy="400110"/>
          </a:xfrm>
          <a:prstGeom prst="rect">
            <a:avLst/>
          </a:prstGeom>
        </p:spPr>
        <p:txBody>
          <a:bodyPr wrap="none">
            <a:spAutoFit/>
          </a:bodyPr>
          <a:lstStyle/>
          <a:p>
            <a:r>
              <a:rPr kumimoji="1" lang="ja-JP" altLang="en-US" sz="2000" b="1" spc="30" dirty="0">
                <a:solidFill>
                  <a:srgbClr val="548235"/>
                </a:solidFill>
                <a:latin typeface="メイリオ" panose="020B0604030504040204" pitchFamily="50" charset="-128"/>
                <a:ea typeface="メイリオ" panose="020B0604030504040204" pitchFamily="50" charset="-128"/>
              </a:rPr>
              <a:t>住民税均等割非課税世帯の皆さまへ　　　　　　日野市</a:t>
            </a:r>
          </a:p>
        </p:txBody>
      </p:sp>
      <p:sp>
        <p:nvSpPr>
          <p:cNvPr id="81" name="正方形/長方形 80"/>
          <p:cNvSpPr/>
          <p:nvPr/>
        </p:nvSpPr>
        <p:spPr>
          <a:xfrm>
            <a:off x="153456" y="4035283"/>
            <a:ext cx="6660000" cy="587853"/>
          </a:xfrm>
          <a:prstGeom prst="rect">
            <a:avLst/>
          </a:prstGeom>
        </p:spPr>
        <p:txBody>
          <a:bodyPr wrap="square">
            <a:spAutoFit/>
          </a:bodyPr>
          <a:lstStyle/>
          <a:p>
            <a:pPr>
              <a:lnSpc>
                <a:spcPct val="110000"/>
              </a:lnSpc>
              <a:spcBef>
                <a:spcPts val="300"/>
              </a:spcBef>
            </a:pP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１ 「ＤＶ等避難中」とは、ドメスティック・バイオレンス、ストーカー行為、児童虐待やこれに準ずる行為等の被害者が</a:t>
            </a:r>
            <a:br>
              <a:rPr kumimoji="1" lang="en-US" altLang="ja-JP" sz="900" dirty="0">
                <a:latin typeface="メイリオ" panose="020B0604030504040204" pitchFamily="50" charset="-128"/>
                <a:ea typeface="メイリオ" panose="020B0604030504040204" pitchFamily="50" charset="-128"/>
              </a:rPr>
            </a:br>
            <a:r>
              <a:rPr kumimoji="1" lang="ja-JP" altLang="en-US" sz="900" dirty="0">
                <a:latin typeface="メイリオ" panose="020B0604030504040204" pitchFamily="50" charset="-128"/>
                <a:ea typeface="メイリオ" panose="020B0604030504040204" pitchFamily="50" charset="-128"/>
              </a:rPr>
              <a:t>　　　住所地以外の世帯にお住まいの場合をいいます。</a:t>
            </a:r>
            <a:endParaRPr kumimoji="1" lang="en-US" altLang="ja-JP" sz="900" dirty="0">
              <a:latin typeface="メイリオ" panose="020B0604030504040204" pitchFamily="50" charset="-128"/>
              <a:ea typeface="メイリオ" panose="020B0604030504040204" pitchFamily="50" charset="-128"/>
            </a:endParaRPr>
          </a:p>
          <a:p>
            <a:pPr lvl="0">
              <a:lnSpc>
                <a:spcPct val="110000"/>
              </a:lnSpc>
              <a:spcBef>
                <a:spcPts val="300"/>
              </a:spcBef>
            </a:pP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２ 　このリーフレットでは、「住所地」とは、住民票の有無にかかわらず、避難する前に居住していた場所をいいます。</a:t>
            </a:r>
          </a:p>
        </p:txBody>
      </p:sp>
      <p:sp>
        <p:nvSpPr>
          <p:cNvPr id="3" name="角丸四角形 2"/>
          <p:cNvSpPr/>
          <p:nvPr/>
        </p:nvSpPr>
        <p:spPr>
          <a:xfrm>
            <a:off x="117000" y="1441194"/>
            <a:ext cx="6624000" cy="324000"/>
          </a:xfrm>
          <a:prstGeom prst="roundRect">
            <a:avLst>
              <a:gd name="adj" fmla="val 28745"/>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lvl="0" algn="ctr">
              <a:spcBef>
                <a:spcPts val="300"/>
              </a:spcBef>
            </a:pPr>
            <a:r>
              <a:rPr kumimoji="1" lang="ja-JP" altLang="en-US" sz="1500" b="1" spc="-150" dirty="0">
                <a:solidFill>
                  <a:srgbClr val="FF0000"/>
                </a:solidFill>
                <a:latin typeface="メイリオ" panose="020B0604030504040204" pitchFamily="50" charset="-128"/>
                <a:ea typeface="メイリオ" panose="020B0604030504040204" pitchFamily="50" charset="-128"/>
              </a:rPr>
              <a:t>ＤＶ</a:t>
            </a:r>
            <a:r>
              <a:rPr kumimoji="1" lang="ja-JP" altLang="en-US" sz="1200" b="1" spc="-80" dirty="0">
                <a:solidFill>
                  <a:srgbClr val="FF0000"/>
                </a:solidFill>
                <a:latin typeface="メイリオ" panose="020B0604030504040204" pitchFamily="50" charset="-128"/>
                <a:ea typeface="メイリオ" panose="020B0604030504040204" pitchFamily="50" charset="-128"/>
              </a:rPr>
              <a:t>（ドメスティック・バイオレンス）</a:t>
            </a:r>
            <a:r>
              <a:rPr kumimoji="1" lang="ja-JP" altLang="en-US" sz="1500" b="1" dirty="0">
                <a:solidFill>
                  <a:srgbClr val="FF0000"/>
                </a:solidFill>
                <a:latin typeface="メイリオ" panose="020B0604030504040204" pitchFamily="50" charset="-128"/>
                <a:ea typeface="メイリオ" panose="020B0604030504040204" pitchFamily="50" charset="-128"/>
              </a:rPr>
              <a:t>等避難中</a:t>
            </a:r>
            <a:r>
              <a:rPr kumimoji="1" lang="en-US" altLang="ja-JP" sz="1600" baseline="30000" dirty="0">
                <a:solidFill>
                  <a:srgbClr val="FF0000"/>
                </a:solidFill>
                <a:latin typeface="メイリオ" panose="020B0604030504040204" pitchFamily="50" charset="-128"/>
                <a:ea typeface="メイリオ" panose="020B0604030504040204" pitchFamily="50" charset="-128"/>
              </a:rPr>
              <a:t>※</a:t>
            </a:r>
            <a:r>
              <a:rPr kumimoji="1" lang="ja-JP" altLang="en-US" sz="1600" baseline="30000" dirty="0">
                <a:solidFill>
                  <a:srgbClr val="FF0000"/>
                </a:solidFill>
                <a:latin typeface="メイリオ" panose="020B0604030504040204" pitchFamily="50" charset="-128"/>
                <a:ea typeface="メイリオ" panose="020B0604030504040204" pitchFamily="50" charset="-128"/>
              </a:rPr>
              <a:t>１</a:t>
            </a:r>
            <a:r>
              <a:rPr kumimoji="1" lang="ja-JP" altLang="en-US" sz="1500" b="1" dirty="0">
                <a:solidFill>
                  <a:srgbClr val="FF0000"/>
                </a:solidFill>
                <a:latin typeface="メイリオ" panose="020B0604030504040204" pitchFamily="50" charset="-128"/>
                <a:ea typeface="メイリオ" panose="020B0604030504040204" pitchFamily="50" charset="-128"/>
              </a:rPr>
              <a:t>でも受給できる場合があります</a:t>
            </a:r>
          </a:p>
        </p:txBody>
      </p:sp>
      <p:sp>
        <p:nvSpPr>
          <p:cNvPr id="4" name="正方形/長方形 3">
            <a:extLst>
              <a:ext uri="{FF2B5EF4-FFF2-40B4-BE49-F238E27FC236}">
                <a16:creationId xmlns:a16="http://schemas.microsoft.com/office/drawing/2014/main" id="{75049A40-EF0F-47F2-B84D-E249FCE850EA}"/>
              </a:ext>
            </a:extLst>
          </p:cNvPr>
          <p:cNvSpPr/>
          <p:nvPr/>
        </p:nvSpPr>
        <p:spPr>
          <a:xfrm>
            <a:off x="3409248" y="6949097"/>
            <a:ext cx="3753551" cy="889603"/>
          </a:xfrm>
          <a:prstGeom prst="rect">
            <a:avLst/>
          </a:prstGeom>
        </p:spPr>
        <p:txBody>
          <a:bodyPr wrap="square">
            <a:spAutoFit/>
          </a:bodyPr>
          <a:lstStyle/>
          <a:p>
            <a:pPr>
              <a:lnSpc>
                <a:spcPct val="110000"/>
              </a:lnSpc>
            </a:pPr>
            <a:r>
              <a:rPr kumimoji="1" lang="ja-JP" altLang="en-US" sz="1500" b="1" dirty="0">
                <a:latin typeface="メイリオ" panose="020B0604030504040204" pitchFamily="50" charset="-128"/>
                <a:ea typeface="メイリオ" panose="020B0604030504040204" pitchFamily="50" charset="-128"/>
              </a:rPr>
              <a:t>申請期間： 令和</a:t>
            </a:r>
            <a:r>
              <a:rPr kumimoji="1" lang="en-US" altLang="ja-JP" sz="1500" b="1" dirty="0">
                <a:latin typeface="メイリオ" panose="020B0604030504040204" pitchFamily="50" charset="-128"/>
                <a:ea typeface="メイリオ" panose="020B0604030504040204" pitchFamily="50" charset="-128"/>
              </a:rPr>
              <a:t>5</a:t>
            </a:r>
            <a:r>
              <a:rPr kumimoji="1" lang="ja-JP" altLang="en-US" sz="1500" b="1" dirty="0">
                <a:latin typeface="メイリオ" panose="020B0604030504040204" pitchFamily="50" charset="-128"/>
                <a:ea typeface="メイリオ" panose="020B0604030504040204" pitchFamily="50" charset="-128"/>
              </a:rPr>
              <a:t>年７月</a:t>
            </a:r>
            <a:r>
              <a:rPr kumimoji="1" lang="en-US" altLang="ja-JP" sz="1500" b="1" dirty="0">
                <a:latin typeface="メイリオ" panose="020B0604030504040204" pitchFamily="50" charset="-128"/>
                <a:ea typeface="メイリオ" panose="020B0604030504040204" pitchFamily="50" charset="-128"/>
              </a:rPr>
              <a:t>5</a:t>
            </a:r>
            <a:r>
              <a:rPr kumimoji="1" lang="ja-JP" altLang="en-US" sz="1500" b="1" dirty="0">
                <a:latin typeface="メイリオ" panose="020B0604030504040204" pitchFamily="50" charset="-128"/>
                <a:ea typeface="メイリオ" panose="020B0604030504040204" pitchFamily="50" charset="-128"/>
              </a:rPr>
              <a:t>日（水）</a:t>
            </a:r>
            <a:endParaRPr kumimoji="1" lang="en-US" altLang="ja-JP" sz="1500" b="1" dirty="0">
              <a:latin typeface="メイリオ" panose="020B0604030504040204" pitchFamily="50" charset="-128"/>
              <a:ea typeface="メイリオ" panose="020B0604030504040204" pitchFamily="50" charset="-128"/>
            </a:endParaRPr>
          </a:p>
          <a:p>
            <a:pPr>
              <a:lnSpc>
                <a:spcPct val="110000"/>
              </a:lnSpc>
            </a:pPr>
            <a:r>
              <a:rPr kumimoji="1" lang="ja-JP" altLang="en-US" sz="1500" b="1" dirty="0">
                <a:latin typeface="メイリオ" panose="020B0604030504040204" pitchFamily="50" charset="-128"/>
                <a:ea typeface="メイリオ" panose="020B0604030504040204" pitchFamily="50" charset="-128"/>
              </a:rPr>
              <a:t>　　　　　 ～令和</a:t>
            </a:r>
            <a:r>
              <a:rPr kumimoji="1" lang="en-US" altLang="ja-JP" sz="1500" b="1" dirty="0">
                <a:latin typeface="メイリオ" panose="020B0604030504040204" pitchFamily="50" charset="-128"/>
                <a:ea typeface="メイリオ" panose="020B0604030504040204" pitchFamily="50" charset="-128"/>
              </a:rPr>
              <a:t>5</a:t>
            </a:r>
            <a:r>
              <a:rPr kumimoji="1" lang="ja-JP" altLang="en-US" sz="1500" b="1" dirty="0">
                <a:latin typeface="メイリオ" panose="020B0604030504040204" pitchFamily="50" charset="-128"/>
                <a:ea typeface="メイリオ" panose="020B0604030504040204" pitchFamily="50" charset="-128"/>
              </a:rPr>
              <a:t>年</a:t>
            </a:r>
            <a:r>
              <a:rPr kumimoji="1" lang="en-US" altLang="ja-JP" sz="1500" b="1" dirty="0">
                <a:latin typeface="メイリオ" panose="020B0604030504040204" pitchFamily="50" charset="-128"/>
                <a:ea typeface="メイリオ" panose="020B0604030504040204" pitchFamily="50" charset="-128"/>
              </a:rPr>
              <a:t>1</a:t>
            </a:r>
            <a:r>
              <a:rPr kumimoji="1" lang="ja-JP" altLang="en-US" sz="1500" b="1" dirty="0">
                <a:latin typeface="メイリオ" panose="020B0604030504040204" pitchFamily="50" charset="-128"/>
                <a:ea typeface="メイリオ" panose="020B0604030504040204" pitchFamily="50" charset="-128"/>
              </a:rPr>
              <a:t>０月</a:t>
            </a:r>
            <a:r>
              <a:rPr kumimoji="1" lang="en-US" altLang="ja-JP" sz="1500" b="1" dirty="0">
                <a:latin typeface="メイリオ" panose="020B0604030504040204" pitchFamily="50" charset="-128"/>
                <a:ea typeface="メイリオ" panose="020B0604030504040204" pitchFamily="50" charset="-128"/>
              </a:rPr>
              <a:t>31</a:t>
            </a:r>
            <a:r>
              <a:rPr kumimoji="1" lang="ja-JP" altLang="en-US" sz="1500" b="1" dirty="0">
                <a:latin typeface="メイリオ" panose="020B0604030504040204" pitchFamily="50" charset="-128"/>
                <a:ea typeface="メイリオ" panose="020B0604030504040204" pitchFamily="50" charset="-128"/>
              </a:rPr>
              <a:t>日（火）</a:t>
            </a:r>
            <a:br>
              <a:rPr kumimoji="1" lang="en-US" altLang="ja-JP" sz="1600" b="1" dirty="0">
                <a:latin typeface="メイリオ" panose="020B0604030504040204" pitchFamily="50" charset="-128"/>
                <a:ea typeface="メイリオ" panose="020B0604030504040204" pitchFamily="50" charset="-128"/>
              </a:rPr>
            </a:br>
            <a:endParaRPr lang="ja-JP" altLang="en-US" dirty="0"/>
          </a:p>
        </p:txBody>
      </p:sp>
      <p:sp>
        <p:nvSpPr>
          <p:cNvPr id="24" name="正方形/長方形 23">
            <a:extLst>
              <a:ext uri="{FF2B5EF4-FFF2-40B4-BE49-F238E27FC236}">
                <a16:creationId xmlns:a16="http://schemas.microsoft.com/office/drawing/2014/main" id="{1D7859A6-18B8-40C7-9D30-4DDED7304382}"/>
              </a:ext>
            </a:extLst>
          </p:cNvPr>
          <p:cNvSpPr/>
          <p:nvPr/>
        </p:nvSpPr>
        <p:spPr>
          <a:xfrm>
            <a:off x="4076977" y="6397043"/>
            <a:ext cx="2069797" cy="380480"/>
          </a:xfrm>
          <a:prstGeom prst="rect">
            <a:avLst/>
          </a:prstGeom>
          <a:solidFill>
            <a:srgbClr val="FF0000"/>
          </a:solidFill>
          <a:ln w="28575">
            <a:noFill/>
          </a:ln>
        </p:spPr>
        <p:txBody>
          <a:bodyPr wrap="none" tIns="72000" bIns="0" anchor="ctr" anchorCtr="0">
            <a:spAutoFit/>
          </a:bodyPr>
          <a:lstStyle/>
          <a:p>
            <a:pPr algn="ctr"/>
            <a:r>
              <a:rPr kumimoji="1" lang="ja-JP" altLang="en-US" sz="2000" b="1" spc="100" dirty="0">
                <a:solidFill>
                  <a:schemeClr val="bg1"/>
                </a:solidFill>
                <a:latin typeface="メイリオ" panose="020B0604030504040204" pitchFamily="50" charset="-128"/>
                <a:ea typeface="メイリオ" panose="020B0604030504040204" pitchFamily="50" charset="-128"/>
              </a:rPr>
              <a:t>申請が必要です</a:t>
            </a:r>
            <a:endParaRPr kumimoji="1" lang="en-US" altLang="ja-JP" sz="2000" b="1" spc="100" dirty="0">
              <a:solidFill>
                <a:schemeClr val="bg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5E6C64FE-DD4D-43F6-82C2-96779E307A8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51125" y="6419462"/>
            <a:ext cx="789891" cy="591980"/>
          </a:xfrm>
          <a:prstGeom prst="rect">
            <a:avLst/>
          </a:prstGeom>
        </p:spPr>
      </p:pic>
    </p:spTree>
    <p:extLst>
      <p:ext uri="{BB962C8B-B14F-4D97-AF65-F5344CB8AC3E}">
        <p14:creationId xmlns:p14="http://schemas.microsoft.com/office/powerpoint/2010/main" val="89683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18549" y="4211016"/>
            <a:ext cx="5904000" cy="0"/>
          </a:xfrm>
          <a:prstGeom prst="line">
            <a:avLst/>
          </a:prstGeom>
          <a:ln w="38100">
            <a:solidFill>
              <a:srgbClr val="548235"/>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4030" y="3569003"/>
            <a:ext cx="6096002" cy="1866863"/>
          </a:xfrm>
          <a:prstGeom prst="rect">
            <a:avLst/>
          </a:prstGeom>
          <a:noFill/>
          <a:ln w="12700">
            <a:solidFill>
              <a:srgbClr val="548235"/>
            </a:solidFill>
            <a:prstDash val="solid"/>
          </a:ln>
        </p:spPr>
        <p:txBody>
          <a:bodyPr wrap="square" anchor="ctr" anchorCtr="0">
            <a:noAutofit/>
          </a:bodyPr>
          <a:lstStyle/>
          <a:p>
            <a:pPr marL="72000">
              <a:lnSpc>
                <a:spcPct val="110000"/>
              </a:lnSpc>
            </a:pPr>
            <a:r>
              <a:rPr kumimoji="1" lang="ja-JP" altLang="en-US" sz="1500" b="1" dirty="0">
                <a:latin typeface="メイリオ" panose="020B0604030504040204" pitchFamily="50" charset="-128"/>
                <a:ea typeface="メイリオ" panose="020B0604030504040204" pitchFamily="50" charset="-128"/>
              </a:rPr>
              <a:t>ＤＶ</a:t>
            </a:r>
            <a:r>
              <a:rPr kumimoji="1" lang="ja-JP" altLang="en-US" sz="1500" b="1" spc="120" dirty="0">
                <a:latin typeface="メイリオ" panose="020B0604030504040204" pitchFamily="50" charset="-128"/>
                <a:ea typeface="メイリオ" panose="020B0604030504040204" pitchFamily="50" charset="-128"/>
              </a:rPr>
              <a:t>等避難中であることを明らかにできる書類の例</a:t>
            </a:r>
            <a:r>
              <a:rPr kumimoji="1" lang="ja-JP" altLang="en-US" sz="1100" dirty="0">
                <a:latin typeface="メイリオ" panose="020B0604030504040204" pitchFamily="50" charset="-128"/>
                <a:ea typeface="メイリオ" panose="020B0604030504040204" pitchFamily="50" charset="-128"/>
              </a:rPr>
              <a:t>（児童手当準拠）</a:t>
            </a:r>
            <a:endParaRPr kumimoji="1" lang="en-US" altLang="ja-JP" sz="1600" dirty="0">
              <a:latin typeface="メイリオ" panose="020B0604030504040204" pitchFamily="50" charset="-128"/>
              <a:ea typeface="メイリオ" panose="020B0604030504040204" pitchFamily="50" charset="-128"/>
            </a:endParaRPr>
          </a:p>
          <a:p>
            <a:pPr marL="466725" indent="-285750">
              <a:lnSpc>
                <a:spcPct val="120000"/>
              </a:lnSpc>
              <a:spcBef>
                <a:spcPts val="600"/>
              </a:spcBef>
              <a:buFont typeface="Wingdings" panose="05000000000000000000" pitchFamily="2" charset="2"/>
              <a:buChar char="n"/>
            </a:pPr>
            <a:r>
              <a:rPr kumimoji="1" lang="ja-JP" altLang="en-US" sz="1450" spc="40" dirty="0">
                <a:latin typeface="メイリオ" panose="020B0604030504040204" pitchFamily="50" charset="-128"/>
                <a:ea typeface="メイリオ" panose="020B0604030504040204" pitchFamily="50" charset="-128"/>
              </a:rPr>
              <a:t>配偶者に対する保護命令決定書の謄本と確定証明書等</a:t>
            </a:r>
            <a:endParaRPr kumimoji="1" lang="en-US" altLang="ja-JP" sz="1450" spc="40" dirty="0">
              <a:latin typeface="メイリオ" panose="020B0604030504040204" pitchFamily="50" charset="-128"/>
              <a:ea typeface="メイリオ" panose="020B0604030504040204" pitchFamily="50" charset="-128"/>
            </a:endParaRPr>
          </a:p>
          <a:p>
            <a:pPr marL="466725" indent="-285750">
              <a:lnSpc>
                <a:spcPct val="120000"/>
              </a:lnSpc>
              <a:buFont typeface="Wingdings" panose="05000000000000000000" pitchFamily="2" charset="2"/>
              <a:buChar char="n"/>
            </a:pPr>
            <a:r>
              <a:rPr kumimoji="1" lang="ja-JP" altLang="en-US" sz="1450" spc="40" dirty="0">
                <a:latin typeface="メイリオ" panose="020B0604030504040204" pitchFamily="50" charset="-128"/>
                <a:ea typeface="メイリオ" panose="020B0604030504040204" pitchFamily="50" charset="-128"/>
              </a:rPr>
              <a:t>婦人相談所、配偶者暴力相談支援センター等が発行する証明書</a:t>
            </a:r>
            <a:endParaRPr kumimoji="1" lang="en-US" altLang="ja-JP" sz="1450" spc="40" dirty="0">
              <a:latin typeface="メイリオ" panose="020B0604030504040204" pitchFamily="50" charset="-128"/>
              <a:ea typeface="メイリオ" panose="020B0604030504040204" pitchFamily="50" charset="-128"/>
            </a:endParaRPr>
          </a:p>
          <a:p>
            <a:pPr marL="466725" indent="-285750">
              <a:lnSpc>
                <a:spcPct val="120000"/>
              </a:lnSpc>
              <a:buFont typeface="Wingdings" panose="05000000000000000000" pitchFamily="2" charset="2"/>
              <a:buChar char="n"/>
            </a:pPr>
            <a:r>
              <a:rPr kumimoji="1" lang="ja-JP" altLang="en-US" sz="1450" spc="40" dirty="0">
                <a:latin typeface="メイリオ" panose="020B0604030504040204" pitchFamily="50" charset="-128"/>
                <a:ea typeface="メイリオ" panose="020B0604030504040204" pitchFamily="50" charset="-128"/>
              </a:rPr>
              <a:t>配偶者に児童への接近禁止命令が発令されている場合等</a:t>
            </a:r>
            <a:endParaRPr kumimoji="1" lang="en-US" altLang="ja-JP" sz="1450" spc="4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64537748"/>
              </p:ext>
            </p:extLst>
          </p:nvPr>
        </p:nvGraphicFramePr>
        <p:xfrm>
          <a:off x="262800" y="1784499"/>
          <a:ext cx="6372000" cy="2046701"/>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444577679"/>
                    </a:ext>
                  </a:extLst>
                </a:gridCol>
                <a:gridCol w="5940000">
                  <a:extLst>
                    <a:ext uri="{9D8B030D-6E8A-4147-A177-3AD203B41FA5}">
                      <a16:colId xmlns:a16="http://schemas.microsoft.com/office/drawing/2014/main" val="1666635285"/>
                    </a:ext>
                  </a:extLst>
                </a:gridCol>
              </a:tblGrid>
              <a:tr h="930608">
                <a:tc>
                  <a:txBody>
                    <a:bodyPr/>
                    <a:lstStyle/>
                    <a:p>
                      <a:pPr>
                        <a:lnSpc>
                          <a:spcPct val="110000"/>
                        </a:lnSpc>
                      </a:pPr>
                      <a:r>
                        <a:rPr kumimoji="1" lang="ja-JP" altLang="en-US" sz="1800" b="1" dirty="0">
                          <a:solidFill>
                            <a:schemeClr val="tx1"/>
                          </a:solidFill>
                          <a:latin typeface="メイリオ" panose="020B0604030504040204" pitchFamily="50" charset="-128"/>
                          <a:ea typeface="メイリオ" panose="020B0604030504040204" pitchFamily="50" charset="-128"/>
                        </a:rPr>
                        <a:t>Ｑ</a:t>
                      </a: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1" lang="ja-JP" altLang="en-US" sz="2000" b="1" spc="80" baseline="0" dirty="0">
                          <a:solidFill>
                            <a:schemeClr val="tx1"/>
                          </a:solidFill>
                          <a:latin typeface="メイリオ" panose="020B0604030504040204" pitchFamily="50" charset="-128"/>
                          <a:ea typeface="メイリオ" panose="020B0604030504040204" pitchFamily="50" charset="-128"/>
                        </a:rPr>
                        <a:t>住民票がある世帯で</a:t>
                      </a:r>
                      <a:r>
                        <a:rPr kumimoji="1" lang="ja-JP" altLang="en-US" sz="2000" b="1" dirty="0">
                          <a:solidFill>
                            <a:schemeClr val="tx1"/>
                          </a:solidFill>
                          <a:latin typeface="メイリオ" panose="020B0604030504040204" pitchFamily="50" charset="-128"/>
                          <a:ea typeface="メイリオ" panose="020B0604030504040204" pitchFamily="50" charset="-128"/>
                        </a:rPr>
                        <a:t>、</a:t>
                      </a:r>
                      <a:r>
                        <a:rPr kumimoji="1" lang="ja-JP" altLang="en-US" sz="2000" b="1" spc="80" baseline="0" dirty="0">
                          <a:solidFill>
                            <a:schemeClr val="tx1"/>
                          </a:solidFill>
                          <a:latin typeface="メイリオ" panose="020B0604030504040204" pitchFamily="50" charset="-128"/>
                          <a:ea typeface="メイリオ" panose="020B0604030504040204" pitchFamily="50" charset="-128"/>
                        </a:rPr>
                        <a:t>配偶者が給付金を受給しました</a:t>
                      </a:r>
                      <a:r>
                        <a:rPr kumimoji="1" lang="ja-JP" altLang="en-US" sz="2000" b="1" dirty="0">
                          <a:solidFill>
                            <a:schemeClr val="tx1"/>
                          </a:solidFill>
                          <a:latin typeface="メイリオ" panose="020B0604030504040204" pitchFamily="50" charset="-128"/>
                          <a:ea typeface="メイリオ" panose="020B0604030504040204" pitchFamily="50" charset="-128"/>
                        </a:rPr>
                        <a:t>。</a:t>
                      </a:r>
                      <a:r>
                        <a:rPr kumimoji="1" lang="ja-JP" altLang="en-US" sz="2000" b="1" spc="120" baseline="0" dirty="0">
                          <a:solidFill>
                            <a:schemeClr val="tx1"/>
                          </a:solidFill>
                          <a:latin typeface="メイリオ" panose="020B0604030504040204" pitchFamily="50" charset="-128"/>
                          <a:ea typeface="メイリオ" panose="020B0604030504040204" pitchFamily="50" charset="-128"/>
                        </a:rPr>
                        <a:t>私は給付金を受給できませんか</a:t>
                      </a:r>
                      <a:r>
                        <a:rPr kumimoji="1" lang="ja-JP" altLang="en-US" sz="2000" b="1" dirty="0">
                          <a:solidFill>
                            <a:schemeClr val="tx1"/>
                          </a:solidFill>
                          <a:latin typeface="メイリオ" panose="020B0604030504040204" pitchFamily="50" charset="-128"/>
                          <a:ea typeface="メイリオ" panose="020B0604030504040204" pitchFamily="50" charset="-128"/>
                        </a:rPr>
                        <a:t>？</a:t>
                      </a: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696686007"/>
                  </a:ext>
                </a:extLst>
              </a:tr>
              <a:tr h="1116093">
                <a:tc>
                  <a:txBody>
                    <a:bodyPr/>
                    <a:lstStyle/>
                    <a:p>
                      <a:pPr>
                        <a:lnSpc>
                          <a:spcPct val="110000"/>
                        </a:lnSpc>
                      </a:pPr>
                      <a:r>
                        <a:rPr kumimoji="1" lang="ja-JP" altLang="en-US" sz="1500" dirty="0">
                          <a:solidFill>
                            <a:schemeClr val="tx1"/>
                          </a:solidFill>
                          <a:latin typeface="メイリオ" panose="020B0604030504040204" pitchFamily="50" charset="-128"/>
                          <a:ea typeface="メイリオ" panose="020B0604030504040204" pitchFamily="50" charset="-128"/>
                        </a:rPr>
                        <a:t>Ａ</a:t>
                      </a:r>
                    </a:p>
                  </a:txBody>
                  <a:tcPr marT="108000" marB="72000">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480" dirty="0">
                          <a:solidFill>
                            <a:schemeClr val="tx1"/>
                          </a:solidFill>
                          <a:latin typeface="メイリオ" panose="020B0604030504040204" pitchFamily="50" charset="-128"/>
                          <a:ea typeface="メイリオ" panose="020B0604030504040204" pitchFamily="50" charset="-128"/>
                        </a:rPr>
                        <a:t>住民票がある世帯の方（配偶者等）が給付金を受給済の場合であっても、ご自身が要件（ＤＶ避難中であることの証明）を満たせば、日野市から給付金を受給できます。</a:t>
                      </a:r>
                      <a:endParaRPr kumimoji="1" lang="ja-JP" altLang="en-US" sz="1480" dirty="0">
                        <a:solidFill>
                          <a:schemeClr val="tx1"/>
                        </a:solidFill>
                        <a:latin typeface="メイリオ" panose="020B0604030504040204" pitchFamily="50" charset="-128"/>
                        <a:ea typeface="メイリオ" panose="020B0604030504040204" pitchFamily="50" charset="-128"/>
                      </a:endParaRPr>
                    </a:p>
                  </a:txBody>
                  <a:tcPr marT="108000" marB="72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980742"/>
                  </a:ext>
                </a:extLst>
              </a:tr>
            </a:tbl>
          </a:graphicData>
        </a:graphic>
      </p:graphicFrame>
      <p:sp>
        <p:nvSpPr>
          <p:cNvPr id="37" name="角丸四角形 36"/>
          <p:cNvSpPr/>
          <p:nvPr/>
        </p:nvSpPr>
        <p:spPr>
          <a:xfrm>
            <a:off x="39600" y="7618957"/>
            <a:ext cx="6768000" cy="2087526"/>
          </a:xfrm>
          <a:prstGeom prst="roundRect">
            <a:avLst>
              <a:gd name="adj" fmla="val 0"/>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nSpc>
                <a:spcPct val="110000"/>
              </a:lnSpc>
            </a:pPr>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令和</a:t>
            </a:r>
            <a:r>
              <a:rPr kumimoji="1" lang="en-US" altLang="ja-JP" sz="1600" dirty="0">
                <a:solidFill>
                  <a:schemeClr val="tx1"/>
                </a:solidFill>
                <a:latin typeface="メイリオ" panose="020B0604030504040204" pitchFamily="50" charset="-128"/>
                <a:ea typeface="メイリオ" panose="020B0604030504040204" pitchFamily="50" charset="-128"/>
              </a:rPr>
              <a:t>5</a:t>
            </a:r>
            <a:r>
              <a:rPr kumimoji="1" lang="ja-JP" altLang="en-US" sz="1600" dirty="0">
                <a:solidFill>
                  <a:schemeClr val="tx1"/>
                </a:solidFill>
                <a:latin typeface="メイリオ" panose="020B0604030504040204" pitchFamily="50" charset="-128"/>
                <a:ea typeface="メイリオ" panose="020B0604030504040204" pitchFamily="50" charset="-128"/>
              </a:rPr>
              <a:t>年度日野市電力・ガス・食料品等価格高騰重点支援給付金</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600" dirty="0">
                <a:solidFill>
                  <a:schemeClr val="tx1"/>
                </a:solidFill>
                <a:latin typeface="メイリオ" panose="020B0604030504040204" pitchFamily="50" charset="-128"/>
                <a:ea typeface="メイリオ" panose="020B0604030504040204" pitchFamily="50" charset="-128"/>
              </a:rPr>
              <a:t>　　　　の</a:t>
            </a:r>
            <a:r>
              <a:rPr kumimoji="1" lang="ja-JP" altLang="en-US" sz="1600" b="1" dirty="0">
                <a:solidFill>
                  <a:srgbClr val="FF0000"/>
                </a:solidFill>
                <a:latin typeface="メイリオ" panose="020B0604030504040204" pitchFamily="50" charset="-128"/>
                <a:ea typeface="メイリオ" panose="020B0604030504040204" pitchFamily="50" charset="-128"/>
              </a:rPr>
              <a:t>「振り込め詐欺」や「個人情報の詐取」</a:t>
            </a:r>
            <a:r>
              <a:rPr kumimoji="1" lang="ja-JP" altLang="en-US" sz="1600" dirty="0">
                <a:solidFill>
                  <a:schemeClr val="tx1"/>
                </a:solidFill>
                <a:latin typeface="メイリオ" panose="020B0604030504040204" pitchFamily="50" charset="-128"/>
                <a:ea typeface="メイリオ" panose="020B0604030504040204" pitchFamily="50" charset="-128"/>
              </a:rPr>
              <a:t>にご注意ください！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kumimoji="1" lang="ja-JP" altLang="en-US" sz="1600" dirty="0">
                <a:solidFill>
                  <a:schemeClr val="tx1"/>
                </a:solidFill>
                <a:latin typeface="メイリオ" panose="020B0604030504040204" pitchFamily="50" charset="-128"/>
                <a:ea typeface="メイリオ" panose="020B0604030504040204" pitchFamily="50" charset="-128"/>
              </a:rPr>
              <a:t>自宅や職場などに都道府県・市区町村や国</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の職員</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などをかたる不審な電話や郵便があった場合は、お住まいの市区町村や最寄りの警察署か警察相談専用電話</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9110)</a:t>
            </a:r>
            <a:r>
              <a:rPr kumimoji="1" lang="ja-JP" altLang="en-US" sz="1600" dirty="0">
                <a:solidFill>
                  <a:schemeClr val="tx1"/>
                </a:solidFill>
                <a:latin typeface="メイリオ" panose="020B0604030504040204" pitchFamily="50" charset="-128"/>
                <a:ea typeface="メイリオ" panose="020B0604030504040204" pitchFamily="50" charset="-128"/>
              </a:rPr>
              <a:t>にご連絡ください。</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8" name="楕円 37"/>
          <p:cNvSpPr/>
          <p:nvPr/>
        </p:nvSpPr>
        <p:spPr>
          <a:xfrm>
            <a:off x="234000" y="7897320"/>
            <a:ext cx="540000" cy="5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206481" y="7857474"/>
            <a:ext cx="595035" cy="584775"/>
          </a:xfrm>
          <a:prstGeom prst="rect">
            <a:avLst/>
          </a:prstGeom>
        </p:spPr>
        <p:txBody>
          <a:bodyPr wrap="none">
            <a:spAutoFit/>
          </a:bodyPr>
          <a:lstStyle/>
          <a:p>
            <a:r>
              <a:rPr kumimoji="1" lang="ja-JP" altLang="en-US" sz="3200" b="1" dirty="0">
                <a:solidFill>
                  <a:schemeClr val="bg1"/>
                </a:solidFill>
                <a:latin typeface="HGP創英角ｺﾞｼｯｸUB" panose="020B0900000000000000" pitchFamily="50" charset="-128"/>
                <a:ea typeface="HGP創英角ｺﾞｼｯｸUB" panose="020B0900000000000000" pitchFamily="50" charset="-128"/>
              </a:rPr>
              <a:t>！</a:t>
            </a:r>
          </a:p>
        </p:txBody>
      </p:sp>
      <p:pic>
        <p:nvPicPr>
          <p:cNvPr id="40" name="図 39"/>
          <p:cNvPicPr>
            <a:picLocks noChangeAspect="1"/>
          </p:cNvPicPr>
          <p:nvPr/>
        </p:nvPicPr>
        <p:blipFill>
          <a:blip r:embed="rId3">
            <a:clrChange>
              <a:clrFrom>
                <a:srgbClr val="FFFFFF"/>
              </a:clrFrom>
              <a:clrTo>
                <a:srgbClr val="FFFFFF">
                  <a:alpha val="0"/>
                </a:srgbClr>
              </a:clrTo>
            </a:clrChange>
          </a:blip>
          <a:stretch>
            <a:fillRect/>
          </a:stretch>
        </p:blipFill>
        <p:spPr>
          <a:xfrm>
            <a:off x="5254366" y="9026939"/>
            <a:ext cx="766267" cy="765174"/>
          </a:xfrm>
          <a:prstGeom prst="rect">
            <a:avLst/>
          </a:prstGeom>
        </p:spPr>
      </p:pic>
      <p:pic>
        <p:nvPicPr>
          <p:cNvPr id="41" name="図 40"/>
          <p:cNvPicPr>
            <a:picLocks noChangeAspect="1"/>
          </p:cNvPicPr>
          <p:nvPr/>
        </p:nvPicPr>
        <p:blipFill>
          <a:blip r:embed="rId4">
            <a:clrChange>
              <a:clrFrom>
                <a:srgbClr val="FFFFFF"/>
              </a:clrFrom>
              <a:clrTo>
                <a:srgbClr val="FFFFFF">
                  <a:alpha val="0"/>
                </a:srgbClr>
              </a:clrTo>
            </a:clrChange>
          </a:blip>
          <a:stretch>
            <a:fillRect/>
          </a:stretch>
        </p:blipFill>
        <p:spPr>
          <a:xfrm>
            <a:off x="6022800" y="9095436"/>
            <a:ext cx="612000" cy="611046"/>
          </a:xfrm>
          <a:prstGeom prst="rect">
            <a:avLst/>
          </a:prstGeom>
        </p:spPr>
      </p:pic>
      <p:graphicFrame>
        <p:nvGraphicFramePr>
          <p:cNvPr id="43" name="表 42"/>
          <p:cNvGraphicFramePr>
            <a:graphicFrameLocks noGrp="1"/>
          </p:cNvGraphicFramePr>
          <p:nvPr>
            <p:extLst>
              <p:ext uri="{D42A27DB-BD31-4B8C-83A1-F6EECF244321}">
                <p14:modId xmlns:p14="http://schemas.microsoft.com/office/powerpoint/2010/main" val="1737764255"/>
              </p:ext>
            </p:extLst>
          </p:nvPr>
        </p:nvGraphicFramePr>
        <p:xfrm>
          <a:off x="206481" y="5531432"/>
          <a:ext cx="6372000" cy="2122433"/>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444577679"/>
                    </a:ext>
                  </a:extLst>
                </a:gridCol>
                <a:gridCol w="5940000">
                  <a:extLst>
                    <a:ext uri="{9D8B030D-6E8A-4147-A177-3AD203B41FA5}">
                      <a16:colId xmlns:a16="http://schemas.microsoft.com/office/drawing/2014/main" val="1666635285"/>
                    </a:ext>
                  </a:extLst>
                </a:gridCol>
              </a:tblGrid>
              <a:tr h="948531">
                <a:tc>
                  <a:txBody>
                    <a:bodyPr/>
                    <a:lstStyle/>
                    <a:p>
                      <a:pPr>
                        <a:lnSpc>
                          <a:spcPct val="110000"/>
                        </a:lnSpc>
                      </a:pPr>
                      <a:r>
                        <a:rPr kumimoji="1" lang="ja-JP" altLang="en-US" sz="1800" b="1" dirty="0">
                          <a:solidFill>
                            <a:schemeClr val="tx1"/>
                          </a:solidFill>
                          <a:latin typeface="メイリオ" panose="020B0604030504040204" pitchFamily="50" charset="-128"/>
                          <a:ea typeface="メイリオ" panose="020B0604030504040204" pitchFamily="50" charset="-128"/>
                        </a:rPr>
                        <a:t>Ｑ</a:t>
                      </a: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1" lang="ja-JP" altLang="en-US" sz="2000" b="1" spc="120" baseline="0" dirty="0">
                          <a:solidFill>
                            <a:schemeClr val="tx1"/>
                          </a:solidFill>
                          <a:latin typeface="メイリオ" panose="020B0604030504040204" pitchFamily="50" charset="-128"/>
                          <a:ea typeface="メイリオ" panose="020B0604030504040204" pitchFamily="50" charset="-128"/>
                        </a:rPr>
                        <a:t>現在の住まいで受給するためには</a:t>
                      </a:r>
                      <a:r>
                        <a:rPr kumimoji="1" lang="ja-JP" altLang="en-US" sz="2000" b="1" dirty="0">
                          <a:solidFill>
                            <a:schemeClr val="tx1"/>
                          </a:solidFill>
                          <a:latin typeface="メイリオ" panose="020B0604030504040204" pitchFamily="50" charset="-128"/>
                          <a:ea typeface="メイリオ" panose="020B0604030504040204" pitchFamily="50" charset="-128"/>
                        </a:rPr>
                        <a:t>、</a:t>
                      </a:r>
                      <a:r>
                        <a:rPr kumimoji="1" lang="ja-JP" altLang="en-US" sz="2000" b="1" spc="120" baseline="0" dirty="0">
                          <a:solidFill>
                            <a:schemeClr val="tx1"/>
                          </a:solidFill>
                          <a:latin typeface="メイリオ" panose="020B0604030504040204" pitchFamily="50" charset="-128"/>
                          <a:ea typeface="メイリオ" panose="020B0604030504040204" pitchFamily="50" charset="-128"/>
                        </a:rPr>
                        <a:t>どのような手続きが必要ですか</a:t>
                      </a:r>
                      <a:r>
                        <a:rPr kumimoji="1" lang="ja-JP" altLang="en-US" sz="2000" b="1" dirty="0">
                          <a:solidFill>
                            <a:schemeClr val="tx1"/>
                          </a:solidFill>
                          <a:latin typeface="メイリオ" panose="020B0604030504040204" pitchFamily="50" charset="-128"/>
                          <a:ea typeface="メイリオ" panose="020B0604030504040204" pitchFamily="50" charset="-128"/>
                        </a:rPr>
                        <a:t>？</a:t>
                      </a: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696686007"/>
                  </a:ext>
                </a:extLst>
              </a:tr>
              <a:tr h="1138994">
                <a:tc>
                  <a:txBody>
                    <a:bodyPr/>
                    <a:lstStyle/>
                    <a:p>
                      <a:pPr>
                        <a:lnSpc>
                          <a:spcPct val="110000"/>
                        </a:lnSpc>
                      </a:pPr>
                      <a:r>
                        <a:rPr kumimoji="1" lang="ja-JP" altLang="en-US" sz="1500" dirty="0">
                          <a:solidFill>
                            <a:schemeClr val="tx1"/>
                          </a:solidFill>
                          <a:latin typeface="メイリオ" panose="020B0604030504040204" pitchFamily="50" charset="-128"/>
                          <a:ea typeface="メイリオ" panose="020B0604030504040204" pitchFamily="50" charset="-128"/>
                        </a:rPr>
                        <a:t>Ａ</a:t>
                      </a:r>
                    </a:p>
                  </a:txBody>
                  <a:tcPr marT="108000" marB="72000">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482" dirty="0">
                          <a:solidFill>
                            <a:schemeClr val="tx1"/>
                          </a:solidFill>
                          <a:latin typeface="メイリオ" panose="020B0604030504040204" pitchFamily="50" charset="-128"/>
                          <a:ea typeface="メイリオ" panose="020B0604030504040204" pitchFamily="50" charset="-128"/>
                        </a:rPr>
                        <a:t>日野市にご連絡いただき、</a:t>
                      </a:r>
                      <a:r>
                        <a:rPr lang="en-US" altLang="ja-JP" sz="1482" dirty="0">
                          <a:solidFill>
                            <a:schemeClr val="tx1"/>
                          </a:solidFill>
                          <a:latin typeface="メイリオ" panose="020B0604030504040204" pitchFamily="50" charset="-128"/>
                          <a:ea typeface="メイリオ" panose="020B0604030504040204" pitchFamily="50" charset="-128"/>
                        </a:rPr>
                        <a:t>｢</a:t>
                      </a:r>
                      <a:r>
                        <a:rPr lang="ja-JP" altLang="en-US" sz="1482" dirty="0">
                          <a:solidFill>
                            <a:schemeClr val="tx1"/>
                          </a:solidFill>
                          <a:latin typeface="メイリオ" panose="020B0604030504040204" pitchFamily="50" charset="-128"/>
                          <a:ea typeface="メイリオ" panose="020B0604030504040204" pitchFamily="50" charset="-128"/>
                        </a:rPr>
                        <a:t>配偶者からの暴力を理由に避難している旨の申出書</a:t>
                      </a:r>
                      <a:r>
                        <a:rPr lang="en-US" altLang="ja-JP" sz="1482" dirty="0">
                          <a:solidFill>
                            <a:schemeClr val="tx1"/>
                          </a:solidFill>
                          <a:latin typeface="メイリオ" panose="020B0604030504040204" pitchFamily="50" charset="-128"/>
                          <a:ea typeface="メイリオ" panose="020B0604030504040204" pitchFamily="50" charset="-128"/>
                        </a:rPr>
                        <a:t>｣</a:t>
                      </a:r>
                      <a:r>
                        <a:rPr lang="ja-JP" altLang="en-US" sz="1482" dirty="0">
                          <a:solidFill>
                            <a:schemeClr val="tx1"/>
                          </a:solidFill>
                          <a:latin typeface="メイリオ" panose="020B0604030504040204" pitchFamily="50" charset="-128"/>
                          <a:ea typeface="メイリオ" panose="020B0604030504040204" pitchFamily="50" charset="-128"/>
                        </a:rPr>
                        <a:t>、「令和</a:t>
                      </a:r>
                      <a:r>
                        <a:rPr lang="en-US" altLang="ja-JP" sz="1482" dirty="0">
                          <a:solidFill>
                            <a:schemeClr val="tx1"/>
                          </a:solidFill>
                          <a:latin typeface="メイリオ" panose="020B0604030504040204" pitchFamily="50" charset="-128"/>
                          <a:ea typeface="メイリオ" panose="020B0604030504040204" pitchFamily="50" charset="-128"/>
                        </a:rPr>
                        <a:t>5</a:t>
                      </a:r>
                      <a:r>
                        <a:rPr lang="ja-JP" altLang="en-US" sz="1482" dirty="0">
                          <a:solidFill>
                            <a:schemeClr val="tx1"/>
                          </a:solidFill>
                          <a:latin typeface="メイリオ" panose="020B0604030504040204" pitchFamily="50" charset="-128"/>
                          <a:ea typeface="メイリオ" panose="020B0604030504040204" pitchFamily="50" charset="-128"/>
                        </a:rPr>
                        <a:t>年度日野市電力・ガス・食料品等価格高騰重点支援給付金申請書</a:t>
                      </a:r>
                      <a:r>
                        <a:rPr lang="en-US" altLang="ja-JP" sz="1482" dirty="0">
                          <a:solidFill>
                            <a:schemeClr val="tx1"/>
                          </a:solidFill>
                          <a:latin typeface="メイリオ" panose="020B0604030504040204" pitchFamily="50" charset="-128"/>
                          <a:ea typeface="メイリオ" panose="020B0604030504040204" pitchFamily="50" charset="-128"/>
                        </a:rPr>
                        <a:t>｣</a:t>
                      </a:r>
                      <a:r>
                        <a:rPr lang="ja-JP" altLang="en-US" sz="1482" dirty="0" err="1">
                          <a:solidFill>
                            <a:schemeClr val="tx1"/>
                          </a:solidFill>
                          <a:latin typeface="メイリオ" panose="020B0604030504040204" pitchFamily="50" charset="-128"/>
                          <a:ea typeface="メイリオ" panose="020B0604030504040204" pitchFamily="50" charset="-128"/>
                        </a:rPr>
                        <a:t>、</a:t>
                      </a:r>
                      <a:r>
                        <a:rPr lang="ja-JP" altLang="en-US" sz="1482" dirty="0">
                          <a:solidFill>
                            <a:schemeClr val="tx1"/>
                          </a:solidFill>
                          <a:latin typeface="メイリオ" panose="020B0604030504040204" pitchFamily="50" charset="-128"/>
                          <a:ea typeface="メイリオ" panose="020B0604030504040204" pitchFamily="50" charset="-128"/>
                        </a:rPr>
                        <a:t>世帯全員の「令和</a:t>
                      </a:r>
                      <a:r>
                        <a:rPr lang="en-US" altLang="ja-JP" sz="1482" dirty="0">
                          <a:solidFill>
                            <a:schemeClr val="tx1"/>
                          </a:solidFill>
                          <a:latin typeface="メイリオ" panose="020B0604030504040204" pitchFamily="50" charset="-128"/>
                          <a:ea typeface="メイリオ" panose="020B0604030504040204" pitchFamily="50" charset="-128"/>
                        </a:rPr>
                        <a:t>5</a:t>
                      </a:r>
                      <a:r>
                        <a:rPr lang="ja-JP" altLang="en-US" sz="1482" dirty="0">
                          <a:solidFill>
                            <a:schemeClr val="tx1"/>
                          </a:solidFill>
                          <a:latin typeface="メイリオ" panose="020B0604030504040204" pitchFamily="50" charset="-128"/>
                          <a:ea typeface="メイリオ" panose="020B0604030504040204" pitchFamily="50" charset="-128"/>
                        </a:rPr>
                        <a:t>年度非課税証明書」をご提出ください。</a:t>
                      </a:r>
                      <a:endParaRPr kumimoji="1" lang="ja-JP" altLang="en-US" sz="1482" dirty="0">
                        <a:solidFill>
                          <a:schemeClr val="tx1"/>
                        </a:solidFill>
                        <a:latin typeface="メイリオ" panose="020B0604030504040204" pitchFamily="50" charset="-128"/>
                        <a:ea typeface="メイリオ" panose="020B0604030504040204" pitchFamily="50" charset="-128"/>
                      </a:endParaRPr>
                    </a:p>
                  </a:txBody>
                  <a:tcPr marT="108000" marB="72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980742"/>
                  </a:ext>
                </a:extLst>
              </a:tr>
            </a:tbl>
          </a:graphicData>
        </a:graphic>
      </p:graphicFrame>
      <p:sp>
        <p:nvSpPr>
          <p:cNvPr id="44" name="正方形/長方形 43"/>
          <p:cNvSpPr/>
          <p:nvPr/>
        </p:nvSpPr>
        <p:spPr>
          <a:xfrm>
            <a:off x="39600" y="35999"/>
            <a:ext cx="6818400" cy="664575"/>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234000" y="35998"/>
            <a:ext cx="6624000" cy="66457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400" b="1" spc="200" dirty="0">
                <a:solidFill>
                  <a:schemeClr val="bg1"/>
                </a:solidFill>
                <a:latin typeface="メイリオ" panose="020B0604030504040204" pitchFamily="50" charset="-128"/>
                <a:ea typeface="メイリオ" panose="020B0604030504040204" pitchFamily="50" charset="-128"/>
              </a:rPr>
              <a:t>申請・支給要件・必要書類等</a:t>
            </a:r>
          </a:p>
        </p:txBody>
      </p:sp>
      <p:sp>
        <p:nvSpPr>
          <p:cNvPr id="48" name="正方形/長方形 47"/>
          <p:cNvSpPr/>
          <p:nvPr/>
        </p:nvSpPr>
        <p:spPr>
          <a:xfrm>
            <a:off x="161680" y="762362"/>
            <a:ext cx="6523839" cy="107567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nSpc>
                <a:spcPct val="120000"/>
              </a:lnSpc>
            </a:pPr>
            <a:r>
              <a:rPr kumimoji="1" lang="ja-JP" altLang="en-US" b="1" dirty="0">
                <a:solidFill>
                  <a:srgbClr val="548235"/>
                </a:solidFill>
                <a:latin typeface="メイリオ" panose="020B0604030504040204" pitchFamily="50" charset="-128"/>
                <a:ea typeface="メイリオ" panose="020B0604030504040204" pitchFamily="50" charset="-128"/>
              </a:rPr>
              <a:t>以下のＱ＆Ａを参考に、必要な書類をご用意の上、手続きください。ご不明な点は、日野市の給付金担当窓口にご相談ください。</a:t>
            </a:r>
          </a:p>
        </p:txBody>
      </p:sp>
    </p:spTree>
    <p:extLst>
      <p:ext uri="{BB962C8B-B14F-4D97-AF65-F5344CB8AC3E}">
        <p14:creationId xmlns:p14="http://schemas.microsoft.com/office/powerpoint/2010/main" val="1536663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525</Words>
  <Application>Microsoft Office PowerPoint</Application>
  <PresentationFormat>A4 210 x 297 mm</PresentationFormat>
  <Paragraphs>44</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HGP創英角ｺﾞｼｯｸUB</vt:lpstr>
      <vt:lpstr>HG丸ｺﾞｼｯｸM-PRO</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正毅(watanabe-masaki)</dc:creator>
  <cp:lastModifiedBy>Administrator</cp:lastModifiedBy>
  <cp:revision>113</cp:revision>
  <cp:lastPrinted>2023-05-24T02:57:49Z</cp:lastPrinted>
  <dcterms:created xsi:type="dcterms:W3CDTF">2021-11-18T09:11:46Z</dcterms:created>
  <dcterms:modified xsi:type="dcterms:W3CDTF">2023-06-09T07:46:36Z</dcterms:modified>
</cp:coreProperties>
</file>