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交通事故件数（件）</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平成26年度</c:v>
                </c:pt>
                <c:pt idx="1">
                  <c:v>平成27年度</c:v>
                </c:pt>
                <c:pt idx="2">
                  <c:v>平成28年度</c:v>
                </c:pt>
                <c:pt idx="3">
                  <c:v>平成29年度</c:v>
                </c:pt>
                <c:pt idx="4">
                  <c:v>平成30年度</c:v>
                </c:pt>
                <c:pt idx="5">
                  <c:v>平成31年度</c:v>
                </c:pt>
                <c:pt idx="6">
                  <c:v>令和2年度</c:v>
                </c:pt>
              </c:strCache>
            </c:strRef>
          </c:cat>
          <c:val>
            <c:numRef>
              <c:f>Sheet1!$B$2:$B$9</c:f>
              <c:numCache>
                <c:formatCode>General</c:formatCode>
                <c:ptCount val="7"/>
                <c:pt idx="0">
                  <c:v>504</c:v>
                </c:pt>
                <c:pt idx="1">
                  <c:v>427</c:v>
                </c:pt>
                <c:pt idx="2">
                  <c:v>421</c:v>
                </c:pt>
                <c:pt idx="3">
                  <c:v>401</c:v>
                </c:pt>
                <c:pt idx="4">
                  <c:v>392</c:v>
                </c:pt>
                <c:pt idx="5">
                  <c:v>441</c:v>
                </c:pt>
                <c:pt idx="6">
                  <c:v>426</c:v>
                </c:pt>
              </c:numCache>
            </c:numRef>
          </c:val>
          <c:smooth val="0"/>
          <c:extLst>
            <c:ext xmlns:c16="http://schemas.microsoft.com/office/drawing/2014/chart" uri="{C3380CC4-5D6E-409C-BE32-E72D297353CC}">
              <c16:uniqueId val="{00000000-B995-4D83-8B91-34ABAF60B5D3}"/>
            </c:ext>
          </c:extLst>
        </c:ser>
        <c:ser>
          <c:idx val="1"/>
          <c:order val="1"/>
          <c:tx>
            <c:strRef>
              <c:f>Sheet1!$C$1</c:f>
              <c:strCache>
                <c:ptCount val="1"/>
                <c:pt idx="0">
                  <c:v>交通事故死傷者数（人）</c:v>
                </c:pt>
              </c:strCache>
            </c:strRef>
          </c:tx>
          <c:spPr>
            <a:ln w="28575" cap="rnd">
              <a:solidFill>
                <a:schemeClr val="accent2"/>
              </a:solidFill>
              <a:prstDash val="dash"/>
              <a:round/>
            </a:ln>
            <a:effectLst/>
          </c:spPr>
          <c:marker>
            <c:symbol val="none"/>
          </c:marker>
          <c:dPt>
            <c:idx val="5"/>
            <c:marker>
              <c:symbol val="none"/>
            </c:marker>
            <c:bubble3D val="0"/>
            <c:extLst>
              <c:ext xmlns:c16="http://schemas.microsoft.com/office/drawing/2014/chart" uri="{C3380CC4-5D6E-409C-BE32-E72D297353CC}">
                <c16:uniqueId val="{00000006-B995-4D83-8B91-34ABAF60B5D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7"/>
                <c:pt idx="0">
                  <c:v>平成26年度</c:v>
                </c:pt>
                <c:pt idx="1">
                  <c:v>平成27年度</c:v>
                </c:pt>
                <c:pt idx="2">
                  <c:v>平成28年度</c:v>
                </c:pt>
                <c:pt idx="3">
                  <c:v>平成29年度</c:v>
                </c:pt>
                <c:pt idx="4">
                  <c:v>平成30年度</c:v>
                </c:pt>
                <c:pt idx="5">
                  <c:v>平成31年度</c:v>
                </c:pt>
                <c:pt idx="6">
                  <c:v>令和2年度</c:v>
                </c:pt>
              </c:strCache>
            </c:strRef>
          </c:cat>
          <c:val>
            <c:numRef>
              <c:f>Sheet1!$C$2:$C$9</c:f>
              <c:numCache>
                <c:formatCode>General</c:formatCode>
                <c:ptCount val="7"/>
                <c:pt idx="0">
                  <c:v>569</c:v>
                </c:pt>
                <c:pt idx="1">
                  <c:v>489</c:v>
                </c:pt>
                <c:pt idx="2">
                  <c:v>496</c:v>
                </c:pt>
                <c:pt idx="3">
                  <c:v>461</c:v>
                </c:pt>
                <c:pt idx="4">
                  <c:v>442</c:v>
                </c:pt>
                <c:pt idx="5">
                  <c:v>499</c:v>
                </c:pt>
                <c:pt idx="6">
                  <c:v>462</c:v>
                </c:pt>
              </c:numCache>
            </c:numRef>
          </c:val>
          <c:smooth val="0"/>
          <c:extLst>
            <c:ext xmlns:c16="http://schemas.microsoft.com/office/drawing/2014/chart" uri="{C3380CC4-5D6E-409C-BE32-E72D297353CC}">
              <c16:uniqueId val="{00000001-B995-4D83-8B91-34ABAF60B5D3}"/>
            </c:ext>
          </c:extLst>
        </c:ser>
        <c:dLbls>
          <c:dLblPos val="ctr"/>
          <c:showLegendKey val="0"/>
          <c:showVal val="1"/>
          <c:showCatName val="0"/>
          <c:showSerName val="0"/>
          <c:showPercent val="0"/>
          <c:showBubbleSize val="0"/>
        </c:dLbls>
        <c:smooth val="0"/>
        <c:axId val="414660224"/>
        <c:axId val="414660552"/>
      </c:lineChart>
      <c:catAx>
        <c:axId val="41466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4660552"/>
        <c:crossesAt val="0"/>
        <c:auto val="1"/>
        <c:lblAlgn val="ctr"/>
        <c:lblOffset val="100"/>
        <c:noMultiLvlLbl val="0"/>
      </c:catAx>
      <c:valAx>
        <c:axId val="414660552"/>
        <c:scaling>
          <c:orientation val="minMax"/>
          <c:min val="3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466022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2"/>
            <a:ext cx="2949575" cy="498475"/>
          </a:xfrm>
          <a:prstGeom prst="rect">
            <a:avLst/>
          </a:prstGeom>
        </p:spPr>
        <p:txBody>
          <a:bodyPr vert="horz" lIns="91440" tIns="45720" rIns="91440" bIns="45720" rtlCol="0"/>
          <a:lstStyle>
            <a:lvl1pPr algn="r">
              <a:defRPr sz="1200"/>
            </a:lvl1pPr>
          </a:lstStyle>
          <a:p>
            <a:fld id="{FBBD0495-8EDA-43B8-8536-424AEE61C7FD}" type="datetimeFigureOut">
              <a:rPr kumimoji="1" lang="ja-JP" altLang="en-US" smtClean="0"/>
              <a:t>2021/11/9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5"/>
            <a:ext cx="2949575" cy="498475"/>
          </a:xfrm>
          <a:prstGeom prst="rect">
            <a:avLst/>
          </a:prstGeom>
        </p:spPr>
        <p:txBody>
          <a:bodyPr vert="horz" lIns="91440" tIns="45720" rIns="91440" bIns="45720" rtlCol="0" anchor="b"/>
          <a:lstStyle>
            <a:lvl1pPr algn="r">
              <a:defRPr sz="1200"/>
            </a:lvl1pPr>
          </a:lstStyle>
          <a:p>
            <a:fld id="{7454474F-407B-4780-9969-C54CAD85410C}" type="slidenum">
              <a:rPr kumimoji="1" lang="ja-JP" altLang="en-US" smtClean="0"/>
              <a:t>‹#›</a:t>
            </a:fld>
            <a:endParaRPr kumimoji="1" lang="ja-JP" altLang="en-US"/>
          </a:p>
        </p:txBody>
      </p:sp>
    </p:spTree>
    <p:extLst>
      <p:ext uri="{BB962C8B-B14F-4D97-AF65-F5344CB8AC3E}">
        <p14:creationId xmlns:p14="http://schemas.microsoft.com/office/powerpoint/2010/main" val="21275588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66E037-46B1-4C5A-B35C-31635B2CFAA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D2E6712-BC59-404B-B25C-5C67922301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7F7FEE7-57B2-4C9F-A655-9D7CAA590B8B}"/>
              </a:ext>
            </a:extLst>
          </p:cNvPr>
          <p:cNvSpPr>
            <a:spLocks noGrp="1"/>
          </p:cNvSpPr>
          <p:nvPr>
            <p:ph type="dt" sz="half" idx="10"/>
          </p:nvPr>
        </p:nvSpPr>
        <p:spPr/>
        <p:txBody>
          <a:bodyPr/>
          <a:lstStyle/>
          <a:p>
            <a:fld id="{1BF24E2F-E5B3-4595-9795-9707C47C3F04}"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246FB1AE-1204-43D9-9E84-4DE301A6F8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1AA0E3-1E53-464C-8E08-E4625C0F49D5}"/>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730188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495CB-A7B8-42A3-BC2C-834CE0BFB3C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9C8D2AE-9B95-4EEB-B320-F07C2D3EC0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A1AE4D-3D6B-424F-A265-5EE42AEDB678}"/>
              </a:ext>
            </a:extLst>
          </p:cNvPr>
          <p:cNvSpPr>
            <a:spLocks noGrp="1"/>
          </p:cNvSpPr>
          <p:nvPr>
            <p:ph type="dt" sz="half" idx="10"/>
          </p:nvPr>
        </p:nvSpPr>
        <p:spPr/>
        <p:txBody>
          <a:bodyPr/>
          <a:lstStyle/>
          <a:p>
            <a:fld id="{AA0339CC-C504-41BA-8EE7-8259732633B0}"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D737CE83-C8A9-4E2E-A786-7336B9051D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93ADF2-4444-45A5-9AC9-C91F39E5DCE1}"/>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19363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8C480B5-FF08-4641-B148-F615B41DBA6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1EA0347-534C-4248-BCBE-1BED0B276F2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53EA6F-2726-45F6-8BD0-A482F68F82BD}"/>
              </a:ext>
            </a:extLst>
          </p:cNvPr>
          <p:cNvSpPr>
            <a:spLocks noGrp="1"/>
          </p:cNvSpPr>
          <p:nvPr>
            <p:ph type="dt" sz="half" idx="10"/>
          </p:nvPr>
        </p:nvSpPr>
        <p:spPr/>
        <p:txBody>
          <a:bodyPr/>
          <a:lstStyle/>
          <a:p>
            <a:fld id="{1144ECFB-21F6-4D9D-A381-C3EB9117438A}"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E9A60985-32C4-4D12-AB41-505A367EF1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9E8B77-D48A-43A7-B8B5-F8EC69C275A1}"/>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3178396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38EDA-A051-406C-A1D3-03E1943D19B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FD5E7B-0688-4F3D-ACED-AA2FDCA0C7C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CE7DCD-7945-41E7-A9FA-B6A1BA3152F3}"/>
              </a:ext>
            </a:extLst>
          </p:cNvPr>
          <p:cNvSpPr>
            <a:spLocks noGrp="1"/>
          </p:cNvSpPr>
          <p:nvPr>
            <p:ph type="dt" sz="half" idx="10"/>
          </p:nvPr>
        </p:nvSpPr>
        <p:spPr/>
        <p:txBody>
          <a:bodyPr/>
          <a:lstStyle/>
          <a:p>
            <a:fld id="{EB8FDBBC-12DE-4256-BA70-C70AEF2E71DE}"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0C5A0EDE-009E-478D-9BDC-4A39C8D663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9F3204-C465-4E71-A884-0CF91D366527}"/>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21278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03D32E-8B45-4435-889A-E3E984CC82B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489F05-8E4A-4093-BFDC-4D831DA4F0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2FD70B-93E2-4717-9422-985F400CD416}"/>
              </a:ext>
            </a:extLst>
          </p:cNvPr>
          <p:cNvSpPr>
            <a:spLocks noGrp="1"/>
          </p:cNvSpPr>
          <p:nvPr>
            <p:ph type="dt" sz="half" idx="10"/>
          </p:nvPr>
        </p:nvSpPr>
        <p:spPr/>
        <p:txBody>
          <a:bodyPr/>
          <a:lstStyle/>
          <a:p>
            <a:fld id="{C0CE1AAC-8C5E-46A8-849B-30CAF050498E}"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6A11A6E2-4A6F-46A1-8843-AF288E6342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335EF0-0FD9-4B0B-84E0-333D22EECD25}"/>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22813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2A1D0-83D8-4993-9E57-993481A47AF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F3FFEE-795F-40AB-A83C-828C467F5E2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C0D354-F3DE-437D-BEB2-24F899C907A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C2BE35-6492-46D2-AB5E-4D0B298043CF}"/>
              </a:ext>
            </a:extLst>
          </p:cNvPr>
          <p:cNvSpPr>
            <a:spLocks noGrp="1"/>
          </p:cNvSpPr>
          <p:nvPr>
            <p:ph type="dt" sz="half" idx="10"/>
          </p:nvPr>
        </p:nvSpPr>
        <p:spPr/>
        <p:txBody>
          <a:bodyPr/>
          <a:lstStyle/>
          <a:p>
            <a:fld id="{7763CE5C-01FA-449E-A826-80E6F9D2E3E3}" type="datetime1">
              <a:rPr kumimoji="1" lang="ja-JP" altLang="en-US" smtClean="0"/>
              <a:t>2021/11/9</a:t>
            </a:fld>
            <a:endParaRPr kumimoji="1" lang="ja-JP" altLang="en-US"/>
          </a:p>
        </p:txBody>
      </p:sp>
      <p:sp>
        <p:nvSpPr>
          <p:cNvPr id="6" name="フッター プレースホルダー 5">
            <a:extLst>
              <a:ext uri="{FF2B5EF4-FFF2-40B4-BE49-F238E27FC236}">
                <a16:creationId xmlns:a16="http://schemas.microsoft.com/office/drawing/2014/main" id="{4F97F2EB-ED14-41A2-A4E9-28F96C08AF6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C41DEE-0021-4BB7-BD33-6FE2E4830A23}"/>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350034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042D79-14CA-4B5D-94E9-1166761FD87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3F14344-FDA4-470E-AE85-2E998BC85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3DA5928-6848-4C71-8ACA-806C08E98D8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741BAF4-6353-4E5C-8D8D-E06B9BF2C0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3F38ECF-95B6-4710-959D-C84DFC1E0AF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8671C85-0035-4DBA-8660-297A092B1135}"/>
              </a:ext>
            </a:extLst>
          </p:cNvPr>
          <p:cNvSpPr>
            <a:spLocks noGrp="1"/>
          </p:cNvSpPr>
          <p:nvPr>
            <p:ph type="dt" sz="half" idx="10"/>
          </p:nvPr>
        </p:nvSpPr>
        <p:spPr/>
        <p:txBody>
          <a:bodyPr/>
          <a:lstStyle/>
          <a:p>
            <a:fld id="{D09AEA44-7DCF-482E-BBCF-B818A387F5A4}" type="datetime1">
              <a:rPr kumimoji="1" lang="ja-JP" altLang="en-US" smtClean="0"/>
              <a:t>2021/11/9</a:t>
            </a:fld>
            <a:endParaRPr kumimoji="1" lang="ja-JP" altLang="en-US"/>
          </a:p>
        </p:txBody>
      </p:sp>
      <p:sp>
        <p:nvSpPr>
          <p:cNvPr id="8" name="フッター プレースホルダー 7">
            <a:extLst>
              <a:ext uri="{FF2B5EF4-FFF2-40B4-BE49-F238E27FC236}">
                <a16:creationId xmlns:a16="http://schemas.microsoft.com/office/drawing/2014/main" id="{603D6815-FCDE-42C7-B596-3248BE84087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C8C7AC4-451A-465D-A15C-ECB2FF32C7F6}"/>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1970589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6F5B6F-7296-42FD-A1B7-BD1BEFA3A9E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A2EFDA-5818-41E9-8544-FA6DCAB7B4F5}"/>
              </a:ext>
            </a:extLst>
          </p:cNvPr>
          <p:cNvSpPr>
            <a:spLocks noGrp="1"/>
          </p:cNvSpPr>
          <p:nvPr>
            <p:ph type="dt" sz="half" idx="10"/>
          </p:nvPr>
        </p:nvSpPr>
        <p:spPr/>
        <p:txBody>
          <a:bodyPr/>
          <a:lstStyle/>
          <a:p>
            <a:fld id="{892F6CF5-2993-4067-9ED6-F960FE0EE0DD}" type="datetime1">
              <a:rPr kumimoji="1" lang="ja-JP" altLang="en-US" smtClean="0"/>
              <a:t>2021/11/9</a:t>
            </a:fld>
            <a:endParaRPr kumimoji="1" lang="ja-JP" altLang="en-US"/>
          </a:p>
        </p:txBody>
      </p:sp>
      <p:sp>
        <p:nvSpPr>
          <p:cNvPr id="4" name="フッター プレースホルダー 3">
            <a:extLst>
              <a:ext uri="{FF2B5EF4-FFF2-40B4-BE49-F238E27FC236}">
                <a16:creationId xmlns:a16="http://schemas.microsoft.com/office/drawing/2014/main" id="{CD04B66C-8722-4DEA-BB5D-C4AA2BB8294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72D8EF5-C04D-4BB8-8C86-F5E9399256C6}"/>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107133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EAC9E0-3FB6-41B0-9F75-5C6220B030AC}"/>
              </a:ext>
            </a:extLst>
          </p:cNvPr>
          <p:cNvSpPr>
            <a:spLocks noGrp="1"/>
          </p:cNvSpPr>
          <p:nvPr>
            <p:ph type="dt" sz="half" idx="10"/>
          </p:nvPr>
        </p:nvSpPr>
        <p:spPr/>
        <p:txBody>
          <a:bodyPr/>
          <a:lstStyle/>
          <a:p>
            <a:fld id="{05D54586-CFDD-4C0D-B083-5B82FFA41167}" type="datetime1">
              <a:rPr kumimoji="1" lang="ja-JP" altLang="en-US" smtClean="0"/>
              <a:t>2021/11/9</a:t>
            </a:fld>
            <a:endParaRPr kumimoji="1" lang="ja-JP" altLang="en-US"/>
          </a:p>
        </p:txBody>
      </p:sp>
      <p:sp>
        <p:nvSpPr>
          <p:cNvPr id="3" name="フッター プレースホルダー 2">
            <a:extLst>
              <a:ext uri="{FF2B5EF4-FFF2-40B4-BE49-F238E27FC236}">
                <a16:creationId xmlns:a16="http://schemas.microsoft.com/office/drawing/2014/main" id="{3C78F1B9-E661-4F8A-A47C-67E701B4A07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C858399-C858-4EFB-9783-C01DAAB55835}"/>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297230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8F1044-467A-411F-9F01-C10569EE51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C8430C-E89E-4736-86E5-DD98F36C89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1371566-B54C-4BCB-B69F-32A0BA464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07C1FC-CCF0-4DFE-BBFF-8B1D50839568}"/>
              </a:ext>
            </a:extLst>
          </p:cNvPr>
          <p:cNvSpPr>
            <a:spLocks noGrp="1"/>
          </p:cNvSpPr>
          <p:nvPr>
            <p:ph type="dt" sz="half" idx="10"/>
          </p:nvPr>
        </p:nvSpPr>
        <p:spPr/>
        <p:txBody>
          <a:bodyPr/>
          <a:lstStyle/>
          <a:p>
            <a:fld id="{D2F2D818-A539-4768-84E2-A15773BD1B8F}" type="datetime1">
              <a:rPr kumimoji="1" lang="ja-JP" altLang="en-US" smtClean="0"/>
              <a:t>2021/11/9</a:t>
            </a:fld>
            <a:endParaRPr kumimoji="1" lang="ja-JP" altLang="en-US"/>
          </a:p>
        </p:txBody>
      </p:sp>
      <p:sp>
        <p:nvSpPr>
          <p:cNvPr id="6" name="フッター プレースホルダー 5">
            <a:extLst>
              <a:ext uri="{FF2B5EF4-FFF2-40B4-BE49-F238E27FC236}">
                <a16:creationId xmlns:a16="http://schemas.microsoft.com/office/drawing/2014/main" id="{FEC5D196-3A9E-406F-A28D-6E740E6F771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359867-F15D-4519-80DC-FF9E257C25F8}"/>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340179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6AD942-9430-4797-94B2-DCEFF28CD4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490906-7A10-4565-85FB-96A3C0ECF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3CE0C33-37BF-45CD-BD80-87A193238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AEC729F-D0DD-4E4E-A900-868AB72577E7}"/>
              </a:ext>
            </a:extLst>
          </p:cNvPr>
          <p:cNvSpPr>
            <a:spLocks noGrp="1"/>
          </p:cNvSpPr>
          <p:nvPr>
            <p:ph type="dt" sz="half" idx="10"/>
          </p:nvPr>
        </p:nvSpPr>
        <p:spPr/>
        <p:txBody>
          <a:bodyPr/>
          <a:lstStyle/>
          <a:p>
            <a:fld id="{C15DF0F2-E0CF-4B4D-AC8C-670AB13D1DF6}" type="datetime1">
              <a:rPr kumimoji="1" lang="ja-JP" altLang="en-US" smtClean="0"/>
              <a:t>2021/11/9</a:t>
            </a:fld>
            <a:endParaRPr kumimoji="1" lang="ja-JP" altLang="en-US"/>
          </a:p>
        </p:txBody>
      </p:sp>
      <p:sp>
        <p:nvSpPr>
          <p:cNvPr id="6" name="フッター プレースホルダー 5">
            <a:extLst>
              <a:ext uri="{FF2B5EF4-FFF2-40B4-BE49-F238E27FC236}">
                <a16:creationId xmlns:a16="http://schemas.microsoft.com/office/drawing/2014/main" id="{EEE7CE1E-7672-465E-9A79-4DD770A15BC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1837A01-B33C-41C6-9199-E1D86A52CF32}"/>
              </a:ext>
            </a:extLst>
          </p:cNvPr>
          <p:cNvSpPr>
            <a:spLocks noGrp="1"/>
          </p:cNvSpPr>
          <p:nvPr>
            <p:ph type="sldNum" sz="quarter" idx="12"/>
          </p:nvPr>
        </p:nvSpPr>
        <p:spPr/>
        <p:txBody>
          <a:body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232220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4F71B9-A83A-4830-BBCF-663FD20740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547819-9E29-48FD-A370-AD8FA72381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CE0003-D559-4708-A62C-28915454A1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0629E-91C2-49DF-B89E-B1D1CEF467F1}" type="datetime1">
              <a:rPr kumimoji="1" lang="ja-JP" altLang="en-US" smtClean="0"/>
              <a:t>2021/11/9</a:t>
            </a:fld>
            <a:endParaRPr kumimoji="1" lang="ja-JP" altLang="en-US"/>
          </a:p>
        </p:txBody>
      </p:sp>
      <p:sp>
        <p:nvSpPr>
          <p:cNvPr id="5" name="フッター プレースホルダー 4">
            <a:extLst>
              <a:ext uri="{FF2B5EF4-FFF2-40B4-BE49-F238E27FC236}">
                <a16:creationId xmlns:a16="http://schemas.microsoft.com/office/drawing/2014/main" id="{2AA7D3B7-0755-4CE1-8553-F0E9BE7DA0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56EB5DB-6CA2-4B93-8762-9F8A83501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BC5AD-D827-4C13-9E01-C0DF3F8DBA4C}" type="slidenum">
              <a:rPr kumimoji="1" lang="ja-JP" altLang="en-US" smtClean="0"/>
              <a:t>‹#›</a:t>
            </a:fld>
            <a:endParaRPr kumimoji="1" lang="ja-JP" altLang="en-US"/>
          </a:p>
        </p:txBody>
      </p:sp>
    </p:spTree>
    <p:extLst>
      <p:ext uri="{BB962C8B-B14F-4D97-AF65-F5344CB8AC3E}">
        <p14:creationId xmlns:p14="http://schemas.microsoft.com/office/powerpoint/2010/main" val="90373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56C8C0-8DCE-414E-AD8D-1790BDC61B72}"/>
              </a:ext>
            </a:extLst>
          </p:cNvPr>
          <p:cNvSpPr>
            <a:spLocks noGrp="1"/>
          </p:cNvSpPr>
          <p:nvPr>
            <p:ph type="ctrTitle"/>
          </p:nvPr>
        </p:nvSpPr>
        <p:spPr>
          <a:xfrm>
            <a:off x="1524000" y="57675"/>
            <a:ext cx="9144000" cy="549553"/>
          </a:xfrm>
        </p:spPr>
        <p:txBody>
          <a:bodyPr>
            <a:normAutofit/>
          </a:bodyPr>
          <a:lstStyle/>
          <a:p>
            <a:r>
              <a:rPr kumimoji="1" lang="ja-JP" altLang="en-US" sz="2800" b="1" dirty="0">
                <a:latin typeface="HG丸ｺﾞｼｯｸM-PRO" panose="020F0600000000000000" pitchFamily="50" charset="-128"/>
                <a:ea typeface="HG丸ｺﾞｼｯｸM-PRO" panose="020F0600000000000000" pitchFamily="50" charset="-128"/>
              </a:rPr>
              <a:t>日野市交通安全計画の概要について</a:t>
            </a:r>
          </a:p>
        </p:txBody>
      </p:sp>
      <p:sp>
        <p:nvSpPr>
          <p:cNvPr id="6" name="テキスト ボックス 5">
            <a:extLst>
              <a:ext uri="{FF2B5EF4-FFF2-40B4-BE49-F238E27FC236}">
                <a16:creationId xmlns:a16="http://schemas.microsoft.com/office/drawing/2014/main" id="{D5190525-2E1B-4AD2-889F-64DB6CD56BB1}"/>
              </a:ext>
            </a:extLst>
          </p:cNvPr>
          <p:cNvSpPr txBox="1"/>
          <p:nvPr/>
        </p:nvSpPr>
        <p:spPr>
          <a:xfrm>
            <a:off x="308113" y="859347"/>
            <a:ext cx="11575774" cy="2585323"/>
          </a:xfrm>
          <a:prstGeom prst="rect">
            <a:avLst/>
          </a:prstGeom>
          <a:solidFill>
            <a:schemeClr val="bg1">
              <a:lumMod val="95000"/>
            </a:schemeClr>
          </a:solidFill>
          <a:ln>
            <a:solidFill>
              <a:schemeClr val="tx1"/>
            </a:solidFill>
          </a:ln>
        </p:spPr>
        <p:txBody>
          <a:bodyPr wrap="square" rtlCol="0">
            <a:spAutoFit/>
          </a:bodyPr>
          <a:lstStyle/>
          <a:p>
            <a:endParaRPr kumimoji="1" lang="en-US" altLang="ja-JP" dirty="0"/>
          </a:p>
          <a:p>
            <a:endParaRPr kumimoji="1" lang="en-US" altLang="ja-JP" dirty="0"/>
          </a:p>
          <a:p>
            <a:r>
              <a:rPr kumimoji="1" lang="ja-JP" altLang="en-US" dirty="0"/>
              <a:t>〇　交通事故発生件数及び負傷者数は減少傾向</a:t>
            </a:r>
            <a:endParaRPr kumimoji="1" lang="en-US" altLang="ja-JP" dirty="0"/>
          </a:p>
          <a:p>
            <a:r>
              <a:rPr lang="ja-JP" altLang="en-US" dirty="0"/>
              <a:t>　　令和元年に増加したが、令和</a:t>
            </a:r>
            <a:r>
              <a:rPr lang="en-US" altLang="ja-JP" dirty="0"/>
              <a:t>2</a:t>
            </a:r>
            <a:r>
              <a:rPr lang="ja-JP" altLang="en-US" dirty="0"/>
              <a:t>年には減少</a:t>
            </a:r>
            <a:endParaRPr lang="en-US" altLang="ja-JP" dirty="0"/>
          </a:p>
          <a:p>
            <a:endParaRPr kumimoji="1" lang="en-US" altLang="ja-JP" dirty="0"/>
          </a:p>
          <a:p>
            <a:r>
              <a:rPr kumimoji="1" lang="ja-JP" altLang="en-US" dirty="0"/>
              <a:t>〇　死傷者数は平成</a:t>
            </a:r>
            <a:r>
              <a:rPr kumimoji="1" lang="en-US" altLang="ja-JP" dirty="0"/>
              <a:t>27</a:t>
            </a:r>
            <a:r>
              <a:rPr kumimoji="1" lang="ja-JP" altLang="en-US" dirty="0"/>
              <a:t>年に</a:t>
            </a:r>
            <a:r>
              <a:rPr kumimoji="1" lang="en-US" altLang="ja-JP" dirty="0"/>
              <a:t>500</a:t>
            </a:r>
            <a:r>
              <a:rPr kumimoji="1" lang="ja-JP" altLang="en-US" dirty="0"/>
              <a:t>人以下に減少</a:t>
            </a:r>
            <a:endParaRPr kumimoji="1" lang="en-US" altLang="ja-JP" dirty="0"/>
          </a:p>
          <a:p>
            <a:r>
              <a:rPr lang="ja-JP" altLang="en-US" dirty="0"/>
              <a:t>　　平成</a:t>
            </a:r>
            <a:r>
              <a:rPr lang="en-US" altLang="ja-JP" dirty="0"/>
              <a:t>28</a:t>
            </a:r>
            <a:r>
              <a:rPr lang="ja-JP" altLang="en-US" dirty="0"/>
              <a:t>年度</a:t>
            </a:r>
            <a:r>
              <a:rPr kumimoji="1" lang="ja-JP" altLang="en-US" dirty="0"/>
              <a:t>以降は</a:t>
            </a:r>
            <a:r>
              <a:rPr kumimoji="1" lang="en-US" altLang="ja-JP" dirty="0"/>
              <a:t>500</a:t>
            </a:r>
            <a:r>
              <a:rPr kumimoji="1" lang="ja-JP" altLang="en-US" dirty="0"/>
              <a:t>人以下で推移</a:t>
            </a:r>
            <a:endParaRPr kumimoji="1" lang="en-US" altLang="ja-JP" dirty="0"/>
          </a:p>
          <a:p>
            <a:endParaRPr kumimoji="1" lang="en-US" altLang="ja-JP" dirty="0"/>
          </a:p>
          <a:p>
            <a:endParaRPr lang="en-US" altLang="ja-JP" dirty="0"/>
          </a:p>
        </p:txBody>
      </p:sp>
      <p:sp>
        <p:nvSpPr>
          <p:cNvPr id="7" name="テキスト ボックス 6">
            <a:extLst>
              <a:ext uri="{FF2B5EF4-FFF2-40B4-BE49-F238E27FC236}">
                <a16:creationId xmlns:a16="http://schemas.microsoft.com/office/drawing/2014/main" id="{AF3590D7-AE9C-4CE3-8B8A-5E6773FC574B}"/>
              </a:ext>
            </a:extLst>
          </p:cNvPr>
          <p:cNvSpPr txBox="1"/>
          <p:nvPr/>
        </p:nvSpPr>
        <p:spPr>
          <a:xfrm>
            <a:off x="308113" y="3758064"/>
            <a:ext cx="11575774" cy="2862322"/>
          </a:xfrm>
          <a:prstGeom prst="rect">
            <a:avLst/>
          </a:prstGeom>
          <a:solidFill>
            <a:schemeClr val="bg1">
              <a:lumMod val="95000"/>
            </a:schemeClr>
          </a:solidFill>
          <a:ln>
            <a:solidFill>
              <a:schemeClr val="tx1"/>
            </a:solidFill>
          </a:ln>
        </p:spPr>
        <p:txBody>
          <a:bodyPr wrap="square" rtlCol="0">
            <a:spAutoFit/>
          </a:bodyPr>
          <a:lstStyle>
            <a:defPPr>
              <a:defRPr lang="ja-JP"/>
            </a:defPPr>
          </a:lstStyle>
          <a:p>
            <a:endParaRPr lang="en-US" altLang="ja-JP" dirty="0"/>
          </a:p>
          <a:p>
            <a:r>
              <a:rPr lang="ja-JP" altLang="en-US" dirty="0"/>
              <a:t>１、計画の位置付け（根拠法：交通安全対策基本法）</a:t>
            </a:r>
            <a:endParaRPr lang="en-US" altLang="ja-JP" dirty="0"/>
          </a:p>
          <a:p>
            <a:r>
              <a:rPr lang="ja-JP" altLang="en-US" dirty="0"/>
              <a:t>東京都の第</a:t>
            </a:r>
            <a:r>
              <a:rPr lang="en-US" altLang="ja-JP" dirty="0"/>
              <a:t>11</a:t>
            </a:r>
            <a:r>
              <a:rPr lang="ja-JP" altLang="en-US" dirty="0"/>
              <a:t>次交通安全計画に基づき、日野市交通安全対策会議が策定する、市内の陸上交通の安全に関する大綱（計画期間：令和</a:t>
            </a:r>
            <a:r>
              <a:rPr lang="en-US" altLang="ja-JP" dirty="0"/>
              <a:t>4</a:t>
            </a:r>
            <a:r>
              <a:rPr lang="ja-JP" altLang="en-US" dirty="0"/>
              <a:t>年度から令和</a:t>
            </a:r>
            <a:r>
              <a:rPr lang="en-US" altLang="ja-JP" dirty="0"/>
              <a:t>8</a:t>
            </a:r>
            <a:r>
              <a:rPr lang="ja-JP" altLang="en-US" dirty="0"/>
              <a:t>年度までの</a:t>
            </a:r>
            <a:r>
              <a:rPr lang="en-US" altLang="ja-JP" dirty="0"/>
              <a:t>5</a:t>
            </a:r>
            <a:r>
              <a:rPr lang="ja-JP" altLang="en-US" dirty="0"/>
              <a:t>か年）</a:t>
            </a:r>
            <a:endParaRPr lang="en-US" altLang="ja-JP" dirty="0"/>
          </a:p>
          <a:p>
            <a:endParaRPr lang="en-US" altLang="ja-JP" dirty="0"/>
          </a:p>
          <a:p>
            <a:r>
              <a:rPr lang="ja-JP" altLang="en-US" dirty="0"/>
              <a:t>２、計画の目標　</a:t>
            </a:r>
            <a:endParaRPr lang="en-US" altLang="ja-JP" dirty="0"/>
          </a:p>
          <a:p>
            <a:r>
              <a:rPr lang="ja-JP" altLang="en-US" dirty="0"/>
              <a:t>第</a:t>
            </a:r>
            <a:r>
              <a:rPr lang="en-US" altLang="ja-JP" dirty="0"/>
              <a:t>11</a:t>
            </a:r>
            <a:r>
              <a:rPr lang="ja-JP" altLang="en-US" dirty="0"/>
              <a:t>東京都交通安全計画では、死傷者数「</a:t>
            </a:r>
            <a:r>
              <a:rPr lang="en-US" altLang="ja-JP" dirty="0"/>
              <a:t>27,000</a:t>
            </a:r>
            <a:r>
              <a:rPr lang="ja-JP" altLang="en-US" dirty="0"/>
              <a:t>人以下」が目標</a:t>
            </a:r>
            <a:endParaRPr lang="en-US" altLang="ja-JP" dirty="0"/>
          </a:p>
          <a:p>
            <a:r>
              <a:rPr lang="ja-JP" altLang="en-US" dirty="0"/>
              <a:t>第</a:t>
            </a:r>
            <a:r>
              <a:rPr lang="en-US" altLang="ja-JP" dirty="0"/>
              <a:t>8</a:t>
            </a:r>
            <a:r>
              <a:rPr lang="ja-JP" altLang="en-US" dirty="0"/>
              <a:t>次日野市交通安全計画では、交通事故による死傷者数ゼロを目標に設定。</a:t>
            </a:r>
            <a:endParaRPr lang="en-US" altLang="ja-JP" dirty="0"/>
          </a:p>
          <a:p>
            <a:r>
              <a:rPr lang="ja-JP" altLang="en-US" dirty="0"/>
              <a:t>東京都と同様、高齢者・子供の交通安全、自転車の安全利用、二輪車事故の防止の</a:t>
            </a:r>
            <a:r>
              <a:rPr lang="en-US" altLang="ja-JP" dirty="0"/>
              <a:t>4</a:t>
            </a:r>
            <a:r>
              <a:rPr lang="ja-JP" altLang="en-US" dirty="0"/>
              <a:t>点を重視すべき視点として、目標達成に向けて計画を策定</a:t>
            </a:r>
            <a:endParaRPr lang="en-US" altLang="ja-JP" dirty="0"/>
          </a:p>
        </p:txBody>
      </p:sp>
      <p:sp>
        <p:nvSpPr>
          <p:cNvPr id="4" name="四角形: 角を丸くする 3">
            <a:extLst>
              <a:ext uri="{FF2B5EF4-FFF2-40B4-BE49-F238E27FC236}">
                <a16:creationId xmlns:a16="http://schemas.microsoft.com/office/drawing/2014/main" id="{C5636606-5677-49EE-A266-06E329AF58D7}"/>
              </a:ext>
            </a:extLst>
          </p:cNvPr>
          <p:cNvSpPr/>
          <p:nvPr/>
        </p:nvSpPr>
        <p:spPr>
          <a:xfrm>
            <a:off x="409901" y="615487"/>
            <a:ext cx="3684105" cy="424069"/>
          </a:xfrm>
          <a:prstGeom prst="round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１、交通事故の状況</a:t>
            </a:r>
          </a:p>
        </p:txBody>
      </p:sp>
      <p:sp>
        <p:nvSpPr>
          <p:cNvPr id="5" name="四角形: 角を丸くする 4">
            <a:extLst>
              <a:ext uri="{FF2B5EF4-FFF2-40B4-BE49-F238E27FC236}">
                <a16:creationId xmlns:a16="http://schemas.microsoft.com/office/drawing/2014/main" id="{C8B8A36A-E9F4-4D3F-95F7-3202E78158A1}"/>
              </a:ext>
            </a:extLst>
          </p:cNvPr>
          <p:cNvSpPr/>
          <p:nvPr/>
        </p:nvSpPr>
        <p:spPr>
          <a:xfrm>
            <a:off x="409901" y="3583748"/>
            <a:ext cx="4148847" cy="424069"/>
          </a:xfrm>
          <a:prstGeom prst="round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solidFill>
                  <a:schemeClr val="dk1"/>
                </a:solidFill>
              </a:rPr>
              <a:t>２、第</a:t>
            </a:r>
            <a:r>
              <a:rPr lang="en-US" altLang="ja-JP" dirty="0">
                <a:solidFill>
                  <a:schemeClr val="dk1"/>
                </a:solidFill>
              </a:rPr>
              <a:t>8</a:t>
            </a:r>
            <a:r>
              <a:rPr lang="ja-JP" altLang="en-US" dirty="0">
                <a:solidFill>
                  <a:schemeClr val="dk1"/>
                </a:solidFill>
              </a:rPr>
              <a:t>次日野市交通安全計画の概要</a:t>
            </a:r>
          </a:p>
        </p:txBody>
      </p:sp>
      <p:sp>
        <p:nvSpPr>
          <p:cNvPr id="8" name="Rectangle 2">
            <a:extLst>
              <a:ext uri="{FF2B5EF4-FFF2-40B4-BE49-F238E27FC236}">
                <a16:creationId xmlns:a16="http://schemas.microsoft.com/office/drawing/2014/main" id="{F0C06245-168D-48D2-B077-DCA77D898038}"/>
              </a:ext>
            </a:extLst>
          </p:cNvPr>
          <p:cNvSpPr>
            <a:spLocks noChangeArrowheads="1"/>
          </p:cNvSpPr>
          <p:nvPr/>
        </p:nvSpPr>
        <p:spPr bwMode="auto">
          <a:xfrm>
            <a:off x="172278" y="2779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2" name="グラフ 11">
            <a:extLst>
              <a:ext uri="{FF2B5EF4-FFF2-40B4-BE49-F238E27FC236}">
                <a16:creationId xmlns:a16="http://schemas.microsoft.com/office/drawing/2014/main" id="{8E97D485-6435-44D7-9A7A-9C3D09D0D7B3}"/>
              </a:ext>
            </a:extLst>
          </p:cNvPr>
          <p:cNvGraphicFramePr/>
          <p:nvPr>
            <p:extLst>
              <p:ext uri="{D42A27DB-BD31-4B8C-83A1-F6EECF244321}">
                <p14:modId xmlns:p14="http://schemas.microsoft.com/office/powerpoint/2010/main" val="2090604793"/>
              </p:ext>
            </p:extLst>
          </p:nvPr>
        </p:nvGraphicFramePr>
        <p:xfrm>
          <a:off x="5512715" y="942293"/>
          <a:ext cx="6269383" cy="24591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501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83B6472A-3551-45DE-953E-0768B34332E4}"/>
              </a:ext>
            </a:extLst>
          </p:cNvPr>
          <p:cNvSpPr/>
          <p:nvPr/>
        </p:nvSpPr>
        <p:spPr>
          <a:xfrm>
            <a:off x="172278" y="675861"/>
            <a:ext cx="11887200" cy="6002571"/>
          </a:xfrm>
          <a:prstGeom prst="rect">
            <a:avLst/>
          </a:prstGeom>
          <a:solidFill>
            <a:schemeClr val="bg1">
              <a:lumMod val="95000"/>
            </a:schemeClr>
          </a:solidFill>
          <a:ln>
            <a:solidFill>
              <a:schemeClr val="tx1">
                <a:alpha val="99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B3AE6B8-CAF1-4591-923F-94E0CE2BEB41}"/>
              </a:ext>
            </a:extLst>
          </p:cNvPr>
          <p:cNvSpPr txBox="1">
            <a:spLocks/>
          </p:cNvSpPr>
          <p:nvPr/>
        </p:nvSpPr>
        <p:spPr>
          <a:xfrm>
            <a:off x="2650438" y="-12050"/>
            <a:ext cx="6944139" cy="495755"/>
          </a:xfrm>
          <a:prstGeom prst="rect">
            <a:avLst/>
          </a:prstGeom>
        </p:spPr>
        <p:txBody>
          <a:bodyPr vert="horz" lIns="91440" tIns="45720" rIns="91440" bIns="45720" rtlCol="0" anchor="b">
            <a:normAutofit/>
          </a:bodyPr>
          <a:lstStyle>
            <a:lvl1pPr algn="ctr">
              <a:lnSpc>
                <a:spcPct val="90000"/>
              </a:lnSpc>
              <a:spcBef>
                <a:spcPct val="0"/>
              </a:spcBef>
              <a:buNone/>
              <a:defRPr sz="2400" b="1">
                <a:latin typeface="HG丸ｺﾞｼｯｸM-PRO" panose="020F0600000000000000" pitchFamily="50" charset="-128"/>
                <a:ea typeface="HG丸ｺﾞｼｯｸM-PRO" panose="020F0600000000000000" pitchFamily="50" charset="-128"/>
                <a:cs typeface="+mj-cs"/>
              </a:defRPr>
            </a:lvl1pPr>
          </a:lstStyle>
          <a:p>
            <a:r>
              <a:rPr lang="ja-JP" altLang="en-US" dirty="0"/>
              <a:t>日野市交通安全計画の概要について</a:t>
            </a:r>
          </a:p>
        </p:txBody>
      </p:sp>
      <p:sp>
        <p:nvSpPr>
          <p:cNvPr id="3" name="テキスト ボックス 2">
            <a:extLst>
              <a:ext uri="{FF2B5EF4-FFF2-40B4-BE49-F238E27FC236}">
                <a16:creationId xmlns:a16="http://schemas.microsoft.com/office/drawing/2014/main" id="{379E2DB9-B57D-4464-A8CC-211B90BD034C}"/>
              </a:ext>
            </a:extLst>
          </p:cNvPr>
          <p:cNvSpPr txBox="1"/>
          <p:nvPr/>
        </p:nvSpPr>
        <p:spPr>
          <a:xfrm>
            <a:off x="311426" y="1286503"/>
            <a:ext cx="11575774" cy="1384995"/>
          </a:xfrm>
          <a:prstGeom prst="rect">
            <a:avLst/>
          </a:prstGeom>
          <a:solidFill>
            <a:schemeClr val="bg1">
              <a:lumMod val="85000"/>
            </a:schemeClr>
          </a:solidFill>
          <a:ln>
            <a:solidFill>
              <a:schemeClr val="tx1"/>
            </a:solidFill>
          </a:ln>
        </p:spPr>
        <p:txBody>
          <a:bodyPr wrap="square" rtlCol="0">
            <a:spAutoFit/>
          </a:bodyPr>
          <a:lstStyle/>
          <a:p>
            <a:endParaRPr kumimoji="1" lang="en-US" altLang="ja-JP" sz="1400" dirty="0"/>
          </a:p>
          <a:p>
            <a:r>
              <a:rPr kumimoji="1" lang="ja-JP" altLang="en-US" sz="1400" dirty="0"/>
              <a:t>高齢</a:t>
            </a:r>
            <a:r>
              <a:rPr lang="ja-JP" altLang="en-US" sz="1400" dirty="0"/>
              <a:t>者は、市内の全死傷者の約２０％を占めている。子供は、死傷者数は少ないものの、次代を担う子供の安全を確保する観点</a:t>
            </a:r>
            <a:endParaRPr lang="en-US" altLang="ja-JP" sz="1400" dirty="0"/>
          </a:p>
          <a:p>
            <a:r>
              <a:rPr kumimoji="1" lang="ja-JP" altLang="en-US" sz="1400" dirty="0"/>
              <a:t>　〇　高齢者や障害者を含む誰もが安全かつ快適に通行できるよう、歩車分離対策等を講じ歩行空間等の整備を推進</a:t>
            </a:r>
            <a:endParaRPr kumimoji="1" lang="en-US" altLang="ja-JP" sz="1400" dirty="0"/>
          </a:p>
          <a:p>
            <a:r>
              <a:rPr lang="ja-JP" altLang="en-US" sz="1400" dirty="0"/>
              <a:t>　〇　子供の成長過程に応じた段階的な交通安全教育の推進</a:t>
            </a:r>
            <a:endParaRPr lang="en-US" altLang="ja-JP" sz="1400" dirty="0"/>
          </a:p>
          <a:p>
            <a:r>
              <a:rPr kumimoji="1" lang="ja-JP" altLang="en-US" sz="1400" dirty="0"/>
              <a:t>　〇　老人クラブ、サークル等と連携し、参加・体験型の交通安全教育の推進</a:t>
            </a:r>
            <a:endParaRPr kumimoji="1" lang="en-US" altLang="ja-JP" sz="1400" dirty="0"/>
          </a:p>
          <a:p>
            <a:r>
              <a:rPr lang="ja-JP" altLang="en-US" sz="1400" dirty="0"/>
              <a:t>　〇　春・秋の交通安全運動等キャンペーン時に関係機関・団体、地域住民と一体となった交通ルールの啓発活動を推進</a:t>
            </a:r>
            <a:endParaRPr kumimoji="1" lang="en-US" altLang="ja-JP" sz="1400" dirty="0"/>
          </a:p>
        </p:txBody>
      </p:sp>
      <p:sp>
        <p:nvSpPr>
          <p:cNvPr id="4" name="四角形: 角を丸くする 3">
            <a:extLst>
              <a:ext uri="{FF2B5EF4-FFF2-40B4-BE49-F238E27FC236}">
                <a16:creationId xmlns:a16="http://schemas.microsoft.com/office/drawing/2014/main" id="{77D0832B-4C77-4147-A67C-C0F6AB53C29D}"/>
              </a:ext>
            </a:extLst>
          </p:cNvPr>
          <p:cNvSpPr/>
          <p:nvPr/>
        </p:nvSpPr>
        <p:spPr>
          <a:xfrm>
            <a:off x="311426" y="492115"/>
            <a:ext cx="4412975" cy="44393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t>３、重視すべき視点と主な取り組み</a:t>
            </a:r>
          </a:p>
        </p:txBody>
      </p:sp>
      <p:sp>
        <p:nvSpPr>
          <p:cNvPr id="7" name="正方形/長方形 6">
            <a:extLst>
              <a:ext uri="{FF2B5EF4-FFF2-40B4-BE49-F238E27FC236}">
                <a16:creationId xmlns:a16="http://schemas.microsoft.com/office/drawing/2014/main" id="{7CCDB3F9-3B51-4BFE-9E06-891C0CCAEBA7}"/>
              </a:ext>
            </a:extLst>
          </p:cNvPr>
          <p:cNvSpPr/>
          <p:nvPr/>
        </p:nvSpPr>
        <p:spPr>
          <a:xfrm>
            <a:off x="477078" y="1113186"/>
            <a:ext cx="4247323" cy="385351"/>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a:solidFill>
                  <a:schemeClr val="dk1"/>
                </a:solidFill>
              </a:rPr>
              <a:t>１、高齢者及び子供の交通安全の確保</a:t>
            </a:r>
          </a:p>
        </p:txBody>
      </p:sp>
      <p:sp>
        <p:nvSpPr>
          <p:cNvPr id="8" name="テキスト ボックス 7">
            <a:extLst>
              <a:ext uri="{FF2B5EF4-FFF2-40B4-BE49-F238E27FC236}">
                <a16:creationId xmlns:a16="http://schemas.microsoft.com/office/drawing/2014/main" id="{CFF57C19-58A8-49FB-8A8A-5D94DF73C4F5}"/>
              </a:ext>
            </a:extLst>
          </p:cNvPr>
          <p:cNvSpPr txBox="1"/>
          <p:nvPr/>
        </p:nvSpPr>
        <p:spPr>
          <a:xfrm>
            <a:off x="308113" y="2994045"/>
            <a:ext cx="11575774" cy="954107"/>
          </a:xfrm>
          <a:prstGeom prst="rect">
            <a:avLst/>
          </a:prstGeom>
          <a:solidFill>
            <a:schemeClr val="bg1">
              <a:lumMod val="85000"/>
            </a:schemeClr>
          </a:solidFill>
          <a:ln>
            <a:solidFill>
              <a:schemeClr val="tx1"/>
            </a:solidFill>
          </a:ln>
        </p:spPr>
        <p:txBody>
          <a:bodyPr wrap="square" rtlCol="0">
            <a:spAutoFit/>
          </a:bodyPr>
          <a:lstStyle/>
          <a:p>
            <a:endParaRPr kumimoji="1" lang="en-US" altLang="ja-JP" sz="1400" dirty="0"/>
          </a:p>
          <a:p>
            <a:r>
              <a:rPr lang="ja-JP" altLang="en-US" sz="1400" dirty="0"/>
              <a:t>令和２年の自転車乗車中の死傷者は１５７人と昨年とほぼ同数で全体の約３３％を占め、また自転車関連事故は全体の４０％を占める。</a:t>
            </a:r>
            <a:endParaRPr lang="en-US" altLang="ja-JP" sz="1400" dirty="0"/>
          </a:p>
          <a:p>
            <a:r>
              <a:rPr kumimoji="1" lang="ja-JP" altLang="en-US" sz="1400" dirty="0"/>
              <a:t>　〇　</a:t>
            </a:r>
            <a:r>
              <a:rPr lang="ja-JP" altLang="en-US" sz="1400" dirty="0"/>
              <a:t>自転車道や駅前駐輪場など安全な自転車利用のための環境整備を推進</a:t>
            </a:r>
            <a:endParaRPr lang="en-US" altLang="ja-JP" sz="1400" dirty="0"/>
          </a:p>
          <a:p>
            <a:r>
              <a:rPr kumimoji="1" lang="ja-JP" altLang="en-US" sz="1400" dirty="0"/>
              <a:t>　〇　関係機関と協力し自転車安全教室等を通じて自転車の利用マナーの向上を</a:t>
            </a:r>
            <a:r>
              <a:rPr lang="ja-JP" altLang="en-US" sz="1400" dirty="0"/>
              <a:t>図り、併せて自転車</a:t>
            </a:r>
            <a:r>
              <a:rPr kumimoji="1" lang="ja-JP" altLang="en-US" sz="1400" dirty="0"/>
              <a:t>賠償保険加入義務化を啓発</a:t>
            </a:r>
            <a:endParaRPr kumimoji="1" lang="en-US" altLang="ja-JP" sz="1400" dirty="0"/>
          </a:p>
        </p:txBody>
      </p:sp>
      <p:sp>
        <p:nvSpPr>
          <p:cNvPr id="9" name="正方形/長方形 8">
            <a:extLst>
              <a:ext uri="{FF2B5EF4-FFF2-40B4-BE49-F238E27FC236}">
                <a16:creationId xmlns:a16="http://schemas.microsoft.com/office/drawing/2014/main" id="{371E361B-E230-4B31-90DE-248ADBF3EC5C}"/>
              </a:ext>
            </a:extLst>
          </p:cNvPr>
          <p:cNvSpPr/>
          <p:nvPr/>
        </p:nvSpPr>
        <p:spPr>
          <a:xfrm>
            <a:off x="473765" y="2820728"/>
            <a:ext cx="4247323" cy="385351"/>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a:solidFill>
                  <a:schemeClr val="dk1"/>
                </a:solidFill>
              </a:rPr>
              <a:t>２、自転車安全利用の促進</a:t>
            </a:r>
          </a:p>
        </p:txBody>
      </p:sp>
      <p:sp>
        <p:nvSpPr>
          <p:cNvPr id="10" name="テキスト ボックス 9">
            <a:extLst>
              <a:ext uri="{FF2B5EF4-FFF2-40B4-BE49-F238E27FC236}">
                <a16:creationId xmlns:a16="http://schemas.microsoft.com/office/drawing/2014/main" id="{9C9CAE11-FC44-40D9-921F-44917283F989}"/>
              </a:ext>
            </a:extLst>
          </p:cNvPr>
          <p:cNvSpPr txBox="1"/>
          <p:nvPr/>
        </p:nvSpPr>
        <p:spPr>
          <a:xfrm>
            <a:off x="314741" y="4286129"/>
            <a:ext cx="11575774" cy="954107"/>
          </a:xfrm>
          <a:prstGeom prst="rect">
            <a:avLst/>
          </a:prstGeom>
          <a:solidFill>
            <a:schemeClr val="bg1">
              <a:lumMod val="85000"/>
            </a:schemeClr>
          </a:solidFill>
          <a:ln>
            <a:solidFill>
              <a:schemeClr val="tx1"/>
            </a:solidFill>
          </a:ln>
        </p:spPr>
        <p:txBody>
          <a:bodyPr wrap="square" rtlCol="0">
            <a:spAutoFit/>
          </a:bodyPr>
          <a:lstStyle/>
          <a:p>
            <a:endParaRPr kumimoji="1" lang="en-US" altLang="ja-JP" sz="1400" dirty="0"/>
          </a:p>
          <a:p>
            <a:r>
              <a:rPr kumimoji="1" lang="ja-JP" altLang="en-US" sz="1400" dirty="0"/>
              <a:t>令和２年の二輪車事故死傷者は９０人で、平成２９年から増加傾向にある。また、二輪車事故は全体の約２０％を占める。</a:t>
            </a:r>
            <a:endParaRPr kumimoji="1" lang="en-US" altLang="ja-JP" sz="1400" dirty="0"/>
          </a:p>
          <a:p>
            <a:r>
              <a:rPr kumimoji="1" lang="ja-JP" altLang="en-US" sz="1400" dirty="0"/>
              <a:t>　〇　交通事故多発地点等を中心に路面改良や、道路標識の設置を推進</a:t>
            </a:r>
            <a:endParaRPr kumimoji="1" lang="en-US" altLang="ja-JP" sz="1400" dirty="0"/>
          </a:p>
          <a:p>
            <a:r>
              <a:rPr lang="ja-JP" altLang="en-US" sz="1400" dirty="0"/>
              <a:t>　〇　運転講習会を開催。積極的に参加を呼びかけ、安全意識の高揚を図る</a:t>
            </a:r>
            <a:endParaRPr kumimoji="1" lang="en-US" altLang="ja-JP" sz="1400" dirty="0"/>
          </a:p>
        </p:txBody>
      </p:sp>
      <p:sp>
        <p:nvSpPr>
          <p:cNvPr id="11" name="正方形/長方形 10">
            <a:extLst>
              <a:ext uri="{FF2B5EF4-FFF2-40B4-BE49-F238E27FC236}">
                <a16:creationId xmlns:a16="http://schemas.microsoft.com/office/drawing/2014/main" id="{154E8FDB-214A-495A-A953-B8281470FCCA}"/>
              </a:ext>
            </a:extLst>
          </p:cNvPr>
          <p:cNvSpPr/>
          <p:nvPr/>
        </p:nvSpPr>
        <p:spPr>
          <a:xfrm>
            <a:off x="480393" y="4112812"/>
            <a:ext cx="4247323" cy="385351"/>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a:solidFill>
                  <a:schemeClr val="dk1"/>
                </a:solidFill>
              </a:rPr>
              <a:t>３、二輪車等の事故の防止</a:t>
            </a:r>
          </a:p>
        </p:txBody>
      </p:sp>
      <p:sp>
        <p:nvSpPr>
          <p:cNvPr id="12" name="テキスト ボックス 11">
            <a:extLst>
              <a:ext uri="{FF2B5EF4-FFF2-40B4-BE49-F238E27FC236}">
                <a16:creationId xmlns:a16="http://schemas.microsoft.com/office/drawing/2014/main" id="{8FD457EF-0095-4E13-8AA0-7C34E3D6B771}"/>
              </a:ext>
            </a:extLst>
          </p:cNvPr>
          <p:cNvSpPr txBox="1"/>
          <p:nvPr/>
        </p:nvSpPr>
        <p:spPr>
          <a:xfrm>
            <a:off x="334621" y="5578219"/>
            <a:ext cx="11575774" cy="954107"/>
          </a:xfrm>
          <a:prstGeom prst="rect">
            <a:avLst/>
          </a:prstGeom>
          <a:solidFill>
            <a:schemeClr val="bg1">
              <a:lumMod val="85000"/>
            </a:schemeClr>
          </a:solidFill>
          <a:ln>
            <a:solidFill>
              <a:schemeClr val="tx1"/>
            </a:solidFill>
          </a:ln>
        </p:spPr>
        <p:txBody>
          <a:bodyPr wrap="square" rtlCol="0">
            <a:spAutoFit/>
          </a:bodyPr>
          <a:lstStyle/>
          <a:p>
            <a:endParaRPr kumimoji="1" lang="en-US" altLang="ja-JP" sz="1400" dirty="0"/>
          </a:p>
          <a:p>
            <a:r>
              <a:rPr kumimoji="1" lang="ja-JP" altLang="en-US" sz="1400" dirty="0"/>
              <a:t>コロナ禍での対面による教育の制限</a:t>
            </a:r>
            <a:endParaRPr kumimoji="1" lang="en-US" altLang="ja-JP" sz="1400" dirty="0"/>
          </a:p>
          <a:p>
            <a:r>
              <a:rPr lang="ja-JP" altLang="en-US" sz="1400" dirty="0"/>
              <a:t>　〇　動画を活用した学習コンテンツの提供やオンラインによる教育等、対面によらない多様な交通安全教育の推進</a:t>
            </a:r>
            <a:endParaRPr lang="en-US" altLang="ja-JP" sz="1400" dirty="0"/>
          </a:p>
          <a:p>
            <a:r>
              <a:rPr kumimoji="1" lang="ja-JP" altLang="en-US" sz="1400" dirty="0"/>
              <a:t>　〇　限られた教育機会の中で、関係機関が連携した集中的・効果的な講習会等の実施</a:t>
            </a:r>
            <a:endParaRPr kumimoji="1" lang="en-US" altLang="ja-JP" sz="1400" dirty="0"/>
          </a:p>
        </p:txBody>
      </p:sp>
      <p:sp>
        <p:nvSpPr>
          <p:cNvPr id="13" name="正方形/長方形 12">
            <a:extLst>
              <a:ext uri="{FF2B5EF4-FFF2-40B4-BE49-F238E27FC236}">
                <a16:creationId xmlns:a16="http://schemas.microsoft.com/office/drawing/2014/main" id="{9FEBA62D-3D5C-470F-9B4C-C1B7B38AE471}"/>
              </a:ext>
            </a:extLst>
          </p:cNvPr>
          <p:cNvSpPr/>
          <p:nvPr/>
        </p:nvSpPr>
        <p:spPr>
          <a:xfrm>
            <a:off x="500273" y="5404902"/>
            <a:ext cx="5966788" cy="385351"/>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a:solidFill>
                  <a:schemeClr val="dk1"/>
                </a:solidFill>
              </a:rPr>
              <a:t>４、</a:t>
            </a:r>
            <a:r>
              <a:rPr lang="ja-JP" altLang="ja-JP" dirty="0">
                <a:solidFill>
                  <a:schemeClr val="dk1"/>
                </a:solidFill>
              </a:rPr>
              <a:t> 「新しい日常」に対応した交通安全対策の推進</a:t>
            </a:r>
            <a:endParaRPr lang="ja-JP" altLang="en-US" dirty="0">
              <a:solidFill>
                <a:schemeClr val="dk1"/>
              </a:solidFill>
            </a:endParaRPr>
          </a:p>
        </p:txBody>
      </p:sp>
    </p:spTree>
    <p:extLst>
      <p:ext uri="{BB962C8B-B14F-4D97-AF65-F5344CB8AC3E}">
        <p14:creationId xmlns:p14="http://schemas.microsoft.com/office/powerpoint/2010/main" val="18637793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250</Words>
  <Application>Microsoft Office PowerPoint</Application>
  <PresentationFormat>ワイド画面</PresentationFormat>
  <Paragraphs>42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游ゴシック</vt:lpstr>
      <vt:lpstr>游ゴシック Light</vt:lpstr>
      <vt:lpstr>Arial</vt:lpstr>
      <vt:lpstr>Office テーマ</vt:lpstr>
      <vt:lpstr>日野市交通安全計画の概要について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日野市交通安全計画の概要について</dc:title>
  <dc:creator>Administrator</dc:creator>
  <cp:lastModifiedBy>Administrator</cp:lastModifiedBy>
  <cp:revision>37</cp:revision>
  <cp:lastPrinted>2021-10-27T00:42:41Z</cp:lastPrinted>
  <dcterms:created xsi:type="dcterms:W3CDTF">2021-08-10T05:38:00Z</dcterms:created>
  <dcterms:modified xsi:type="dcterms:W3CDTF">2021-11-09T05:55:20Z</dcterms:modified>
</cp:coreProperties>
</file>