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4"/>
  </p:notesMasterIdLst>
  <p:sldIdLst>
    <p:sldId id="261" r:id="rId2"/>
    <p:sldId id="262" r:id="rId3"/>
  </p:sldIdLst>
  <p:sldSz cx="12801600" cy="9601200" type="A3"/>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15">
          <p15:clr>
            <a:srgbClr val="A4A3A4"/>
          </p15:clr>
        </p15:guide>
        <p15:guide id="2" pos="407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B320E"/>
    <a:srgbClr val="41719C"/>
    <a:srgbClr val="0066FF"/>
    <a:srgbClr val="D34817"/>
    <a:srgbClr val="7276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4660"/>
  </p:normalViewPr>
  <p:slideViewPr>
    <p:cSldViewPr showGuides="1">
      <p:cViewPr varScale="1">
        <p:scale>
          <a:sx n="52" d="100"/>
          <a:sy n="52" d="100"/>
        </p:scale>
        <p:origin x="1590" y="84"/>
      </p:cViewPr>
      <p:guideLst>
        <p:guide orient="horz" pos="3115"/>
        <p:guide pos="407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71587" cy="497205"/>
          </a:xfrm>
          <a:prstGeom prst="rect">
            <a:avLst/>
          </a:prstGeom>
        </p:spPr>
        <p:txBody>
          <a:bodyPr vert="horz" lIns="91716" tIns="45859" rIns="91716" bIns="4585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816" y="0"/>
            <a:ext cx="2971587" cy="497205"/>
          </a:xfrm>
          <a:prstGeom prst="rect">
            <a:avLst/>
          </a:prstGeom>
        </p:spPr>
        <p:txBody>
          <a:bodyPr vert="horz" lIns="91716" tIns="45859" rIns="91716" bIns="45859" rtlCol="0"/>
          <a:lstStyle>
            <a:lvl1pPr algn="r">
              <a:defRPr sz="1200"/>
            </a:lvl1pPr>
          </a:lstStyle>
          <a:p>
            <a:fld id="{276F1192-F240-4B95-AA42-B0EAFF9503EB}" type="datetimeFigureOut">
              <a:rPr kumimoji="1" lang="ja-JP" altLang="en-US" smtClean="0"/>
              <a:t>2021/8/15</a:t>
            </a:fld>
            <a:endParaRPr kumimoji="1" lang="ja-JP" altLang="en-US"/>
          </a:p>
        </p:txBody>
      </p:sp>
      <p:sp>
        <p:nvSpPr>
          <p:cNvPr id="4" name="スライド イメージ プレースホルダー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716" tIns="45859" rIns="91716" bIns="45859" rtlCol="0" anchor="ctr"/>
          <a:lstStyle/>
          <a:p>
            <a:endParaRPr lang="ja-JP" altLang="en-US"/>
          </a:p>
        </p:txBody>
      </p:sp>
      <p:sp>
        <p:nvSpPr>
          <p:cNvPr id="5" name="ノート プレースホルダー 4"/>
          <p:cNvSpPr>
            <a:spLocks noGrp="1"/>
          </p:cNvSpPr>
          <p:nvPr>
            <p:ph type="body" sz="quarter" idx="3"/>
          </p:nvPr>
        </p:nvSpPr>
        <p:spPr>
          <a:xfrm>
            <a:off x="686121" y="4724244"/>
            <a:ext cx="5485760" cy="4474845"/>
          </a:xfrm>
          <a:prstGeom prst="rect">
            <a:avLst/>
          </a:prstGeom>
        </p:spPr>
        <p:txBody>
          <a:bodyPr vert="horz" lIns="91716" tIns="45859" rIns="91716" bIns="4585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6896"/>
            <a:ext cx="2971587" cy="497204"/>
          </a:xfrm>
          <a:prstGeom prst="rect">
            <a:avLst/>
          </a:prstGeom>
        </p:spPr>
        <p:txBody>
          <a:bodyPr vert="horz" lIns="91716" tIns="45859" rIns="91716" bIns="4585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816" y="9446896"/>
            <a:ext cx="2971587" cy="497204"/>
          </a:xfrm>
          <a:prstGeom prst="rect">
            <a:avLst/>
          </a:prstGeom>
        </p:spPr>
        <p:txBody>
          <a:bodyPr vert="horz" lIns="91716" tIns="45859" rIns="91716" bIns="45859" rtlCol="0" anchor="b"/>
          <a:lstStyle>
            <a:lvl1pPr algn="r">
              <a:defRPr sz="1200"/>
            </a:lvl1pPr>
          </a:lstStyle>
          <a:p>
            <a:fld id="{041D7044-E629-4196-BEE1-AD34FAED356E}" type="slidenum">
              <a:rPr kumimoji="1" lang="ja-JP" altLang="en-US" smtClean="0"/>
              <a:t>‹#›</a:t>
            </a:fld>
            <a:endParaRPr kumimoji="1" lang="ja-JP" altLang="en-US"/>
          </a:p>
        </p:txBody>
      </p:sp>
    </p:spTree>
    <p:extLst>
      <p:ext uri="{BB962C8B-B14F-4D97-AF65-F5344CB8AC3E}">
        <p14:creationId xmlns:p14="http://schemas.microsoft.com/office/powerpoint/2010/main" val="15257686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41D7044-E629-4196-BEE1-AD34FAED356E}" type="slidenum">
              <a:rPr kumimoji="1" lang="ja-JP" altLang="en-US" smtClean="0"/>
              <a:t>1</a:t>
            </a:fld>
            <a:endParaRPr kumimoji="1" lang="ja-JP" altLang="en-US"/>
          </a:p>
        </p:txBody>
      </p:sp>
    </p:spTree>
    <p:extLst>
      <p:ext uri="{BB962C8B-B14F-4D97-AF65-F5344CB8AC3E}">
        <p14:creationId xmlns:p14="http://schemas.microsoft.com/office/powerpoint/2010/main" val="2336595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41D7044-E629-4196-BEE1-AD34FAED356E}" type="slidenum">
              <a:rPr kumimoji="1" lang="ja-JP" altLang="en-US" smtClean="0"/>
              <a:t>2</a:t>
            </a:fld>
            <a:endParaRPr kumimoji="1" lang="ja-JP" altLang="en-US"/>
          </a:p>
        </p:txBody>
      </p:sp>
    </p:spTree>
    <p:extLst>
      <p:ext uri="{BB962C8B-B14F-4D97-AF65-F5344CB8AC3E}">
        <p14:creationId xmlns:p14="http://schemas.microsoft.com/office/powerpoint/2010/main" val="3008377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00200" y="1571308"/>
            <a:ext cx="9601200" cy="3342640"/>
          </a:xfrm>
        </p:spPr>
        <p:txBody>
          <a:bodyPr anchor="b"/>
          <a:lstStyle>
            <a:lvl1pPr algn="ctr">
              <a:defRPr sz="6300"/>
            </a:lvl1pPr>
          </a:lstStyle>
          <a:p>
            <a:r>
              <a:rPr kumimoji="1" lang="ja-JP" altLang="en-US"/>
              <a:t>マスター タイトルの書式設定</a:t>
            </a:r>
          </a:p>
        </p:txBody>
      </p:sp>
      <p:sp>
        <p:nvSpPr>
          <p:cNvPr id="3" name="サブタイトル 2"/>
          <p:cNvSpPr>
            <a:spLocks noGrp="1"/>
          </p:cNvSpPr>
          <p:nvPr>
            <p:ph type="subTitle" idx="1"/>
          </p:nvPr>
        </p:nvSpPr>
        <p:spPr>
          <a:xfrm>
            <a:off x="1600200" y="5042853"/>
            <a:ext cx="9601200" cy="2318067"/>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B20D4F5-6505-4D27-82D6-8493366F8FFB}" type="datetimeFigureOut">
              <a:rPr kumimoji="1" lang="ja-JP" altLang="en-US" smtClean="0"/>
              <a:t>2021/8/15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96B3F1-9BE9-480A-9005-6BBE867DBB07}" type="slidenum">
              <a:rPr kumimoji="1" lang="ja-JP" altLang="en-US" smtClean="0"/>
              <a:t>‹#›</a:t>
            </a:fld>
            <a:endParaRPr kumimoji="1" lang="ja-JP" altLang="en-US"/>
          </a:p>
        </p:txBody>
      </p:sp>
    </p:spTree>
    <p:extLst>
      <p:ext uri="{BB962C8B-B14F-4D97-AF65-F5344CB8AC3E}">
        <p14:creationId xmlns:p14="http://schemas.microsoft.com/office/powerpoint/2010/main" val="1311925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B20D4F5-6505-4D27-82D6-8493366F8FFB}" type="datetimeFigureOut">
              <a:rPr kumimoji="1" lang="ja-JP" altLang="en-US" smtClean="0"/>
              <a:t>2021/8/15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96B3F1-9BE9-480A-9005-6BBE867DBB07}" type="slidenum">
              <a:rPr kumimoji="1" lang="ja-JP" altLang="en-US" smtClean="0"/>
              <a:t>‹#›</a:t>
            </a:fld>
            <a:endParaRPr kumimoji="1" lang="ja-JP" altLang="en-US"/>
          </a:p>
        </p:txBody>
      </p:sp>
    </p:spTree>
    <p:extLst>
      <p:ext uri="{BB962C8B-B14F-4D97-AF65-F5344CB8AC3E}">
        <p14:creationId xmlns:p14="http://schemas.microsoft.com/office/powerpoint/2010/main" val="1441875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161145" y="511175"/>
            <a:ext cx="2760345" cy="813657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80110" y="511175"/>
            <a:ext cx="8121015" cy="813657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B20D4F5-6505-4D27-82D6-8493366F8FFB}" type="datetimeFigureOut">
              <a:rPr kumimoji="1" lang="ja-JP" altLang="en-US" smtClean="0"/>
              <a:t>2021/8/15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96B3F1-9BE9-480A-9005-6BBE867DBB07}" type="slidenum">
              <a:rPr kumimoji="1" lang="ja-JP" altLang="en-US" smtClean="0"/>
              <a:t>‹#›</a:t>
            </a:fld>
            <a:endParaRPr kumimoji="1" lang="ja-JP" altLang="en-US"/>
          </a:p>
        </p:txBody>
      </p:sp>
    </p:spTree>
    <p:extLst>
      <p:ext uri="{BB962C8B-B14F-4D97-AF65-F5344CB8AC3E}">
        <p14:creationId xmlns:p14="http://schemas.microsoft.com/office/powerpoint/2010/main" val="3375115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タイトル スライド">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B20D4F5-6505-4D27-82D6-8493366F8FFB}" type="datetimeFigureOut">
              <a:rPr kumimoji="1" lang="ja-JP" altLang="en-US" smtClean="0"/>
              <a:t>2021/8/15</a:t>
            </a:fld>
            <a:endParaRPr kumimoji="1" lang="ja-JP" altLang="en-US"/>
          </a:p>
        </p:txBody>
      </p:sp>
      <p:sp>
        <p:nvSpPr>
          <p:cNvPr id="5" name="Footer Placeholder 4"/>
          <p:cNvSpPr>
            <a:spLocks noGrp="1"/>
          </p:cNvSpPr>
          <p:nvPr>
            <p:ph type="ftr" sz="quarter" idx="11"/>
          </p:nvPr>
        </p:nvSpPr>
        <p:spPr>
          <a:xfrm>
            <a:off x="1137927" y="8781900"/>
            <a:ext cx="6644030" cy="511175"/>
          </a:xfrm>
        </p:spPr>
        <p:txBody>
          <a:bodyPr/>
          <a:lstStyle/>
          <a:p>
            <a:endParaRPr kumimoji="1" lang="ja-JP" altLang="en-US"/>
          </a:p>
        </p:txBody>
      </p:sp>
    </p:spTree>
    <p:extLst>
      <p:ext uri="{BB962C8B-B14F-4D97-AF65-F5344CB8AC3E}">
        <p14:creationId xmlns:p14="http://schemas.microsoft.com/office/powerpoint/2010/main" val="2465089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B20D4F5-6505-4D27-82D6-8493366F8FFB}" type="datetimeFigureOut">
              <a:rPr kumimoji="1" lang="ja-JP" altLang="en-US" smtClean="0"/>
              <a:t>2021/8/15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96B3F1-9BE9-480A-9005-6BBE867DBB07}" type="slidenum">
              <a:rPr kumimoji="1" lang="ja-JP" altLang="en-US" smtClean="0"/>
              <a:t>‹#›</a:t>
            </a:fld>
            <a:endParaRPr kumimoji="1" lang="ja-JP" altLang="en-US"/>
          </a:p>
        </p:txBody>
      </p:sp>
    </p:spTree>
    <p:extLst>
      <p:ext uri="{BB962C8B-B14F-4D97-AF65-F5344CB8AC3E}">
        <p14:creationId xmlns:p14="http://schemas.microsoft.com/office/powerpoint/2010/main" val="1478636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73443" y="2393634"/>
            <a:ext cx="11041380" cy="3993832"/>
          </a:xfrm>
        </p:spPr>
        <p:txBody>
          <a:bodyPr anchor="b"/>
          <a:lstStyle>
            <a:lvl1pPr>
              <a:defRPr sz="63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73443" y="6425249"/>
            <a:ext cx="11041380" cy="2100262"/>
          </a:xfrm>
        </p:spPr>
        <p:txBody>
          <a:bodyPr/>
          <a:lstStyle>
            <a:lvl1pPr marL="0" indent="0">
              <a:buNone/>
              <a:defRPr sz="2520">
                <a:solidFill>
                  <a:schemeClr val="tx1">
                    <a:tint val="75000"/>
                  </a:schemeClr>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B20D4F5-6505-4D27-82D6-8493366F8FFB}" type="datetimeFigureOut">
              <a:rPr kumimoji="1" lang="ja-JP" altLang="en-US" smtClean="0"/>
              <a:t>2021/8/15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96B3F1-9BE9-480A-9005-6BBE867DBB07}" type="slidenum">
              <a:rPr kumimoji="1" lang="ja-JP" altLang="en-US" smtClean="0"/>
              <a:t>‹#›</a:t>
            </a:fld>
            <a:endParaRPr kumimoji="1" lang="ja-JP" altLang="en-US"/>
          </a:p>
        </p:txBody>
      </p:sp>
    </p:spTree>
    <p:extLst>
      <p:ext uri="{BB962C8B-B14F-4D97-AF65-F5344CB8AC3E}">
        <p14:creationId xmlns:p14="http://schemas.microsoft.com/office/powerpoint/2010/main" val="1630337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80110" y="2555875"/>
            <a:ext cx="5440680" cy="609187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480810" y="2555875"/>
            <a:ext cx="5440680" cy="609187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B20D4F5-6505-4D27-82D6-8493366F8FFB}" type="datetimeFigureOut">
              <a:rPr kumimoji="1" lang="ja-JP" altLang="en-US" smtClean="0"/>
              <a:t>2021/8/15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96B3F1-9BE9-480A-9005-6BBE867DBB07}" type="slidenum">
              <a:rPr kumimoji="1" lang="ja-JP" altLang="en-US" smtClean="0"/>
              <a:t>‹#›</a:t>
            </a:fld>
            <a:endParaRPr kumimoji="1" lang="ja-JP" altLang="en-US"/>
          </a:p>
        </p:txBody>
      </p:sp>
    </p:spTree>
    <p:extLst>
      <p:ext uri="{BB962C8B-B14F-4D97-AF65-F5344CB8AC3E}">
        <p14:creationId xmlns:p14="http://schemas.microsoft.com/office/powerpoint/2010/main" val="2168969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81777" y="511176"/>
            <a:ext cx="11041380" cy="1855788"/>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81778" y="2353628"/>
            <a:ext cx="5415676" cy="1153477"/>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81778" y="3507105"/>
            <a:ext cx="5415676" cy="515842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480810" y="2353628"/>
            <a:ext cx="5442347" cy="1153477"/>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480810" y="3507105"/>
            <a:ext cx="5442347" cy="515842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B20D4F5-6505-4D27-82D6-8493366F8FFB}" type="datetimeFigureOut">
              <a:rPr kumimoji="1" lang="ja-JP" altLang="en-US" smtClean="0"/>
              <a:t>2021/8/15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596B3F1-9BE9-480A-9005-6BBE867DBB07}" type="slidenum">
              <a:rPr kumimoji="1" lang="ja-JP" altLang="en-US" smtClean="0"/>
              <a:t>‹#›</a:t>
            </a:fld>
            <a:endParaRPr kumimoji="1" lang="ja-JP" altLang="en-US"/>
          </a:p>
        </p:txBody>
      </p:sp>
    </p:spTree>
    <p:extLst>
      <p:ext uri="{BB962C8B-B14F-4D97-AF65-F5344CB8AC3E}">
        <p14:creationId xmlns:p14="http://schemas.microsoft.com/office/powerpoint/2010/main" val="2846980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B20D4F5-6505-4D27-82D6-8493366F8FFB}" type="datetimeFigureOut">
              <a:rPr kumimoji="1" lang="ja-JP" altLang="en-US" smtClean="0"/>
              <a:t>2021/8/15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596B3F1-9BE9-480A-9005-6BBE867DBB07}" type="slidenum">
              <a:rPr kumimoji="1" lang="ja-JP" altLang="en-US" smtClean="0"/>
              <a:t>‹#›</a:t>
            </a:fld>
            <a:endParaRPr kumimoji="1" lang="ja-JP" altLang="en-US"/>
          </a:p>
        </p:txBody>
      </p:sp>
    </p:spTree>
    <p:extLst>
      <p:ext uri="{BB962C8B-B14F-4D97-AF65-F5344CB8AC3E}">
        <p14:creationId xmlns:p14="http://schemas.microsoft.com/office/powerpoint/2010/main" val="3382895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B20D4F5-6505-4D27-82D6-8493366F8FFB}" type="datetimeFigureOut">
              <a:rPr kumimoji="1" lang="ja-JP" altLang="en-US" smtClean="0"/>
              <a:t>2021/8/15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596B3F1-9BE9-480A-9005-6BBE867DBB07}" type="slidenum">
              <a:rPr kumimoji="1" lang="ja-JP" altLang="en-US" smtClean="0"/>
              <a:t>‹#›</a:t>
            </a:fld>
            <a:endParaRPr kumimoji="1" lang="ja-JP" altLang="en-US"/>
          </a:p>
        </p:txBody>
      </p:sp>
    </p:spTree>
    <p:extLst>
      <p:ext uri="{BB962C8B-B14F-4D97-AF65-F5344CB8AC3E}">
        <p14:creationId xmlns:p14="http://schemas.microsoft.com/office/powerpoint/2010/main" val="3209760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81778" y="640080"/>
            <a:ext cx="4128849" cy="2240280"/>
          </a:xfrm>
        </p:spPr>
        <p:txBody>
          <a:bodyPr anchor="b"/>
          <a:lstStyle>
            <a:lvl1pPr>
              <a:defRPr sz="3360"/>
            </a:lvl1pPr>
          </a:lstStyle>
          <a:p>
            <a:r>
              <a:rPr kumimoji="1" lang="ja-JP" altLang="en-US"/>
              <a:t>マスター タイトルの書式設定</a:t>
            </a:r>
          </a:p>
        </p:txBody>
      </p:sp>
      <p:sp>
        <p:nvSpPr>
          <p:cNvPr id="3" name="コンテンツ プレースホルダー 2"/>
          <p:cNvSpPr>
            <a:spLocks noGrp="1"/>
          </p:cNvSpPr>
          <p:nvPr>
            <p:ph idx="1"/>
          </p:nvPr>
        </p:nvSpPr>
        <p:spPr>
          <a:xfrm>
            <a:off x="5442347" y="1382396"/>
            <a:ext cx="6480810" cy="6823075"/>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81778" y="2880360"/>
            <a:ext cx="4128849" cy="5336223"/>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B20D4F5-6505-4D27-82D6-8493366F8FFB}" type="datetimeFigureOut">
              <a:rPr kumimoji="1" lang="ja-JP" altLang="en-US" smtClean="0"/>
              <a:t>2021/8/15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96B3F1-9BE9-480A-9005-6BBE867DBB07}" type="slidenum">
              <a:rPr kumimoji="1" lang="ja-JP" altLang="en-US" smtClean="0"/>
              <a:t>‹#›</a:t>
            </a:fld>
            <a:endParaRPr kumimoji="1" lang="ja-JP" altLang="en-US"/>
          </a:p>
        </p:txBody>
      </p:sp>
    </p:spTree>
    <p:extLst>
      <p:ext uri="{BB962C8B-B14F-4D97-AF65-F5344CB8AC3E}">
        <p14:creationId xmlns:p14="http://schemas.microsoft.com/office/powerpoint/2010/main" val="773796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81778" y="640080"/>
            <a:ext cx="4128849" cy="2240280"/>
          </a:xfrm>
        </p:spPr>
        <p:txBody>
          <a:bodyPr anchor="b"/>
          <a:lstStyle>
            <a:lvl1pPr>
              <a:defRPr sz="3360"/>
            </a:lvl1pPr>
          </a:lstStyle>
          <a:p>
            <a:r>
              <a:rPr kumimoji="1" lang="ja-JP" altLang="en-US"/>
              <a:t>マスター タイトルの書式設定</a:t>
            </a:r>
          </a:p>
        </p:txBody>
      </p:sp>
      <p:sp>
        <p:nvSpPr>
          <p:cNvPr id="3" name="図プレースホルダー 2"/>
          <p:cNvSpPr>
            <a:spLocks noGrp="1"/>
          </p:cNvSpPr>
          <p:nvPr>
            <p:ph type="pic" idx="1"/>
          </p:nvPr>
        </p:nvSpPr>
        <p:spPr>
          <a:xfrm>
            <a:off x="5442347" y="1382396"/>
            <a:ext cx="6480810" cy="6823075"/>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kumimoji="1" lang="ja-JP" altLang="en-US"/>
          </a:p>
        </p:txBody>
      </p:sp>
      <p:sp>
        <p:nvSpPr>
          <p:cNvPr id="4" name="テキスト プレースホルダー 3"/>
          <p:cNvSpPr>
            <a:spLocks noGrp="1"/>
          </p:cNvSpPr>
          <p:nvPr>
            <p:ph type="body" sz="half" idx="2"/>
          </p:nvPr>
        </p:nvSpPr>
        <p:spPr>
          <a:xfrm>
            <a:off x="881778" y="2880360"/>
            <a:ext cx="4128849" cy="5336223"/>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B20D4F5-6505-4D27-82D6-8493366F8FFB}" type="datetimeFigureOut">
              <a:rPr kumimoji="1" lang="ja-JP" altLang="en-US" smtClean="0"/>
              <a:t>2021/8/15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96B3F1-9BE9-480A-9005-6BBE867DBB07}" type="slidenum">
              <a:rPr kumimoji="1" lang="ja-JP" altLang="en-US" smtClean="0"/>
              <a:t>‹#›</a:t>
            </a:fld>
            <a:endParaRPr kumimoji="1" lang="ja-JP" altLang="en-US"/>
          </a:p>
        </p:txBody>
      </p:sp>
    </p:spTree>
    <p:extLst>
      <p:ext uri="{BB962C8B-B14F-4D97-AF65-F5344CB8AC3E}">
        <p14:creationId xmlns:p14="http://schemas.microsoft.com/office/powerpoint/2010/main" val="2231409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80110" y="511176"/>
            <a:ext cx="11041380" cy="1855788"/>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80110" y="8898891"/>
            <a:ext cx="2880360" cy="511175"/>
          </a:xfrm>
          <a:prstGeom prst="rect">
            <a:avLst/>
          </a:prstGeom>
        </p:spPr>
        <p:txBody>
          <a:bodyPr vert="horz" lIns="91440" tIns="45720" rIns="91440" bIns="45720" rtlCol="0" anchor="ctr"/>
          <a:lstStyle>
            <a:lvl1pPr algn="l">
              <a:defRPr sz="1260">
                <a:solidFill>
                  <a:schemeClr val="tx1">
                    <a:tint val="75000"/>
                  </a:schemeClr>
                </a:solidFill>
              </a:defRPr>
            </a:lvl1pPr>
          </a:lstStyle>
          <a:p>
            <a:fld id="{4B20D4F5-6505-4D27-82D6-8493366F8FFB}" type="datetimeFigureOut">
              <a:rPr kumimoji="1" lang="ja-JP" altLang="en-US" smtClean="0"/>
              <a:t>2021/8/15</a:t>
            </a:fld>
            <a:endParaRPr kumimoji="1" lang="ja-JP" altLang="en-US"/>
          </a:p>
        </p:txBody>
      </p:sp>
      <p:sp>
        <p:nvSpPr>
          <p:cNvPr id="5" name="フッター プレースホルダー 4"/>
          <p:cNvSpPr>
            <a:spLocks noGrp="1"/>
          </p:cNvSpPr>
          <p:nvPr>
            <p:ph type="ftr" sz="quarter" idx="3"/>
          </p:nvPr>
        </p:nvSpPr>
        <p:spPr>
          <a:xfrm>
            <a:off x="4240530" y="8898891"/>
            <a:ext cx="4320540" cy="511175"/>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041130" y="8898891"/>
            <a:ext cx="2880360" cy="511175"/>
          </a:xfrm>
          <a:prstGeom prst="rect">
            <a:avLst/>
          </a:prstGeom>
        </p:spPr>
        <p:txBody>
          <a:bodyPr vert="horz" lIns="91440" tIns="45720" rIns="91440" bIns="45720" rtlCol="0" anchor="ctr"/>
          <a:lstStyle>
            <a:lvl1pPr algn="r">
              <a:defRPr sz="1260">
                <a:solidFill>
                  <a:schemeClr val="tx1">
                    <a:tint val="75000"/>
                  </a:schemeClr>
                </a:solidFill>
              </a:defRPr>
            </a:lvl1pPr>
          </a:lstStyle>
          <a:p>
            <a:fld id="{9596B3F1-9BE9-480A-9005-6BBE867DBB07}" type="slidenum">
              <a:rPr kumimoji="1" lang="ja-JP" altLang="en-US" smtClean="0"/>
              <a:t>‹#›</a:t>
            </a:fld>
            <a:endParaRPr kumimoji="1" lang="ja-JP" altLang="en-US"/>
          </a:p>
        </p:txBody>
      </p:sp>
    </p:spTree>
    <p:extLst>
      <p:ext uri="{BB962C8B-B14F-4D97-AF65-F5344CB8AC3E}">
        <p14:creationId xmlns:p14="http://schemas.microsoft.com/office/powerpoint/2010/main" val="20485064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ja-JP"/>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0217" y="48072"/>
            <a:ext cx="12801599" cy="461665"/>
          </a:xfrm>
          <a:prstGeom prst="rect">
            <a:avLst/>
          </a:prstGeom>
          <a:noFill/>
        </p:spPr>
        <p:txBody>
          <a:bodyPr wrap="square" rtlCol="0">
            <a:spAutoFit/>
          </a:bodyPr>
          <a:lstStyle/>
          <a:p>
            <a:pPr algn="ctr">
              <a:spcAft>
                <a:spcPts val="0"/>
              </a:spcAft>
            </a:pPr>
            <a:r>
              <a:rPr lang="ja-JP" altLang="en-US" sz="2400" dirty="0">
                <a:solidFill>
                  <a:srgbClr val="000000"/>
                </a:solidFill>
                <a:latin typeface="HGSｺﾞｼｯｸM" panose="020B0600000000000000" pitchFamily="50" charset="-128"/>
                <a:ea typeface="HGSｺﾞｼｯｸM" panose="020B0600000000000000" pitchFamily="50" charset="-128"/>
                <a:cs typeface="Times New Roman"/>
              </a:rPr>
              <a:t>日野市地域防災計画［令和３年度修正］概要</a:t>
            </a:r>
            <a:endParaRPr lang="ja-JP" sz="1400" dirty="0">
              <a:effectLst/>
              <a:latin typeface="HGSｺﾞｼｯｸM" panose="020B0600000000000000" pitchFamily="50" charset="-128"/>
              <a:ea typeface="HGSｺﾞｼｯｸM" panose="020B0600000000000000" pitchFamily="50" charset="-128"/>
              <a:cs typeface="ＭＳ Ｐゴシック"/>
            </a:endParaRPr>
          </a:p>
        </p:txBody>
      </p:sp>
      <p:sp>
        <p:nvSpPr>
          <p:cNvPr id="10" name="正方形/長方形 9"/>
          <p:cNvSpPr/>
          <p:nvPr/>
        </p:nvSpPr>
        <p:spPr>
          <a:xfrm>
            <a:off x="51719" y="1562572"/>
            <a:ext cx="12559404" cy="1060755"/>
          </a:xfrm>
          <a:prstGeom prst="rect">
            <a:avLst/>
          </a:prstGeom>
          <a:solidFill>
            <a:schemeClr val="bg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145024" y="512639"/>
            <a:ext cx="12392072" cy="615553"/>
          </a:xfrm>
          <a:prstGeom prst="rect">
            <a:avLst/>
          </a:prstGeom>
        </p:spPr>
        <p:txBody>
          <a:bodyPr wrap="square">
            <a:spAutoFit/>
          </a:bodyPr>
          <a:lstStyle/>
          <a:p>
            <a:r>
              <a:rPr lang="ja-JP" altLang="en-US" sz="1800" dirty="0">
                <a:latin typeface="BIZ UDゴシック" panose="020B0400000000000000" pitchFamily="49" charset="-128"/>
                <a:ea typeface="BIZ UDゴシック" panose="020B0400000000000000" pitchFamily="49" charset="-128"/>
              </a:rPr>
              <a:t>　</a:t>
            </a:r>
            <a:r>
              <a:rPr lang="ja-JP" altLang="en-US" sz="1600" dirty="0">
                <a:latin typeface="BIZ UDゴシック" panose="020B0400000000000000" pitchFamily="49" charset="-128"/>
                <a:ea typeface="BIZ UDゴシック" panose="020B0400000000000000" pitchFamily="49" charset="-128"/>
              </a:rPr>
              <a:t>前回修正（平成</a:t>
            </a:r>
            <a:r>
              <a:rPr lang="en-US" altLang="ja-JP" sz="1600" dirty="0">
                <a:latin typeface="BIZ UDゴシック" panose="020B0400000000000000" pitchFamily="49" charset="-128"/>
                <a:ea typeface="BIZ UDゴシック" panose="020B0400000000000000" pitchFamily="49" charset="-128"/>
              </a:rPr>
              <a:t>26</a:t>
            </a:r>
            <a:r>
              <a:rPr lang="ja-JP" altLang="en-US" sz="1600" dirty="0">
                <a:latin typeface="BIZ UDゴシック" panose="020B0400000000000000" pitchFamily="49" charset="-128"/>
                <a:ea typeface="BIZ UDゴシック" panose="020B0400000000000000" pitchFamily="49" charset="-128"/>
              </a:rPr>
              <a:t>年</a:t>
            </a:r>
            <a:r>
              <a:rPr lang="en-US" altLang="ja-JP" sz="1600" dirty="0">
                <a:latin typeface="BIZ UDゴシック" panose="020B0400000000000000" pitchFamily="49" charset="-128"/>
                <a:ea typeface="BIZ UDゴシック" panose="020B0400000000000000" pitchFamily="49" charset="-128"/>
              </a:rPr>
              <a:t>3</a:t>
            </a:r>
            <a:r>
              <a:rPr lang="ja-JP" altLang="en-US" sz="1600" dirty="0">
                <a:latin typeface="BIZ UDゴシック" panose="020B0400000000000000" pitchFamily="49" charset="-128"/>
                <a:ea typeface="BIZ UDゴシック" panose="020B0400000000000000" pitchFamily="49" charset="-128"/>
              </a:rPr>
              <a:t>月）以降の災害対策関係法令・計画等の改定や近年の実災害の教訓等の背景を踏まえ、日野市地域防災計画を以下の通り改定しました。</a:t>
            </a:r>
            <a:endParaRPr lang="en-US" altLang="ja-JP" sz="1800" dirty="0">
              <a:latin typeface="BIZ UDゴシック" panose="020B0400000000000000" pitchFamily="49" charset="-128"/>
              <a:ea typeface="BIZ UDゴシック" panose="020B0400000000000000" pitchFamily="49" charset="-128"/>
            </a:endParaRPr>
          </a:p>
        </p:txBody>
      </p:sp>
      <p:grpSp>
        <p:nvGrpSpPr>
          <p:cNvPr id="20" name="グループ化 19"/>
          <p:cNvGrpSpPr/>
          <p:nvPr/>
        </p:nvGrpSpPr>
        <p:grpSpPr>
          <a:xfrm>
            <a:off x="-1" y="1243474"/>
            <a:ext cx="12611125" cy="1168669"/>
            <a:chOff x="6958206" y="1425299"/>
            <a:chExt cx="6049073" cy="1197268"/>
          </a:xfrm>
        </p:grpSpPr>
        <p:sp>
          <p:nvSpPr>
            <p:cNvPr id="7" name="正方形/長方形 6"/>
            <p:cNvSpPr/>
            <p:nvPr/>
          </p:nvSpPr>
          <p:spPr>
            <a:xfrm>
              <a:off x="6980136" y="1425299"/>
              <a:ext cx="6027143" cy="352123"/>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dirty="0">
                  <a:solidFill>
                    <a:schemeClr val="bg1"/>
                  </a:solidFill>
                  <a:latin typeface="HGPｺﾞｼｯｸE" panose="020B0900000000000000" pitchFamily="50" charset="-128"/>
                  <a:ea typeface="HGPｺﾞｼｯｸE" panose="020B0900000000000000" pitchFamily="50" charset="-128"/>
                </a:rPr>
                <a:t>１</a:t>
              </a:r>
              <a:r>
                <a:rPr kumimoji="1" lang="en-US" altLang="ja-JP" sz="1800" dirty="0">
                  <a:solidFill>
                    <a:schemeClr val="bg1"/>
                  </a:solidFill>
                  <a:latin typeface="HGPｺﾞｼｯｸE" panose="020B0900000000000000" pitchFamily="50" charset="-128"/>
                  <a:ea typeface="HGPｺﾞｼｯｸE" panose="020B0900000000000000" pitchFamily="50" charset="-128"/>
                </a:rPr>
                <a:t>.</a:t>
              </a:r>
              <a:r>
                <a:rPr kumimoji="1" lang="ja-JP" altLang="en-US" sz="1800" dirty="0">
                  <a:solidFill>
                    <a:schemeClr val="bg1"/>
                  </a:solidFill>
                  <a:latin typeface="HGPｺﾞｼｯｸE" panose="020B0900000000000000" pitchFamily="50" charset="-128"/>
                  <a:ea typeface="HGPｺﾞｼｯｸE" panose="020B0900000000000000" pitchFamily="50" charset="-128"/>
                </a:rPr>
                <a:t>　</a:t>
              </a:r>
              <a:r>
                <a:rPr lang="ja-JP" altLang="en-US" dirty="0">
                  <a:solidFill>
                    <a:schemeClr val="bg1"/>
                  </a:solidFill>
                  <a:latin typeface="HGPｺﾞｼｯｸE" panose="020B0900000000000000" pitchFamily="50" charset="-128"/>
                  <a:ea typeface="HGPｺﾞｼｯｸE" panose="020B0900000000000000" pitchFamily="50" charset="-128"/>
                </a:rPr>
                <a:t>目的</a:t>
              </a:r>
              <a:endParaRPr kumimoji="1" lang="ja-JP" altLang="en-US" sz="1800" dirty="0">
                <a:solidFill>
                  <a:schemeClr val="bg1"/>
                </a:solidFill>
                <a:latin typeface="HGPｺﾞｼｯｸE" panose="020B0900000000000000" pitchFamily="50" charset="-128"/>
                <a:ea typeface="HGPｺﾞｼｯｸE" panose="020B0900000000000000" pitchFamily="50" charset="-128"/>
              </a:endParaRPr>
            </a:p>
          </p:txBody>
        </p:sp>
        <p:sp>
          <p:nvSpPr>
            <p:cNvPr id="34" name="テキスト ボックス 33"/>
            <p:cNvSpPr txBox="1"/>
            <p:nvPr/>
          </p:nvSpPr>
          <p:spPr>
            <a:xfrm>
              <a:off x="6958206" y="2023482"/>
              <a:ext cx="6024265" cy="599085"/>
            </a:xfrm>
            <a:prstGeom prst="rect">
              <a:avLst/>
            </a:prstGeom>
            <a:noFill/>
            <a:ln>
              <a:noFill/>
            </a:ln>
          </p:spPr>
          <p:txBody>
            <a:bodyPr wrap="square" rtlCol="0" anchor="ctr">
              <a:spAutoFit/>
            </a:bodyPr>
            <a:lstStyle/>
            <a:p>
              <a:pPr marL="131763" indent="-131763"/>
              <a:r>
                <a:rPr lang="ja-JP" altLang="en-US" sz="1600" dirty="0">
                  <a:latin typeface="BIZ UDゴシック" panose="020B0400000000000000" pitchFamily="49" charset="-128"/>
                  <a:ea typeface="BIZ UDゴシック" panose="020B0400000000000000" pitchFamily="49" charset="-128"/>
                </a:rPr>
                <a:t>前回の計画修正（平成２６年３月）からこれまでの間の国や都の関係計画修正や新たな課題を反映した対策の検討を行うとともに、防災関係機関や庁内各部などからの改正意見等を踏まえ、実効性のある計画を作成することを目的として改正を行いました。</a:t>
              </a:r>
              <a:endParaRPr lang="en-US" altLang="ja-JP" sz="1600" dirty="0">
                <a:latin typeface="BIZ UDゴシック" panose="020B0400000000000000" pitchFamily="49" charset="-128"/>
                <a:ea typeface="BIZ UDゴシック" panose="020B0400000000000000" pitchFamily="49" charset="-128"/>
              </a:endParaRPr>
            </a:p>
          </p:txBody>
        </p:sp>
      </p:grpSp>
      <p:sp>
        <p:nvSpPr>
          <p:cNvPr id="33" name="正方形/長方形 32"/>
          <p:cNvSpPr/>
          <p:nvPr/>
        </p:nvSpPr>
        <p:spPr>
          <a:xfrm>
            <a:off x="273620" y="1200200"/>
            <a:ext cx="3894932" cy="276999"/>
          </a:xfrm>
          <a:prstGeom prst="rect">
            <a:avLst/>
          </a:prstGeom>
        </p:spPr>
        <p:txBody>
          <a:bodyPr wrap="square">
            <a:spAutoFit/>
          </a:bodyPr>
          <a:lstStyle/>
          <a:p>
            <a:pPr marL="185738" indent="-185738"/>
            <a:endParaRPr lang="en-US" altLang="ja-JP" sz="1200" dirty="0">
              <a:solidFill>
                <a:srgbClr val="FF0000"/>
              </a:solidFill>
            </a:endParaRPr>
          </a:p>
        </p:txBody>
      </p:sp>
      <p:sp>
        <p:nvSpPr>
          <p:cNvPr id="68" name="正方形/長方形 67"/>
          <p:cNvSpPr/>
          <p:nvPr/>
        </p:nvSpPr>
        <p:spPr>
          <a:xfrm>
            <a:off x="30803" y="2708519"/>
            <a:ext cx="12580320" cy="330507"/>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dirty="0">
                <a:solidFill>
                  <a:schemeClr val="bg1"/>
                </a:solidFill>
                <a:latin typeface="HGPｺﾞｼｯｸE" panose="020B0900000000000000" pitchFamily="50" charset="-128"/>
                <a:ea typeface="HGPｺﾞｼｯｸE" panose="020B0900000000000000" pitchFamily="50" charset="-128"/>
              </a:rPr>
              <a:t>２</a:t>
            </a:r>
            <a:r>
              <a:rPr kumimoji="1" lang="en-US" altLang="ja-JP" sz="1800" dirty="0">
                <a:solidFill>
                  <a:schemeClr val="bg1"/>
                </a:solidFill>
                <a:latin typeface="HGPｺﾞｼｯｸE" panose="020B0900000000000000" pitchFamily="50" charset="-128"/>
                <a:ea typeface="HGPｺﾞｼｯｸE" panose="020B0900000000000000" pitchFamily="50" charset="-128"/>
              </a:rPr>
              <a:t>.</a:t>
            </a:r>
            <a:r>
              <a:rPr kumimoji="1" lang="ja-JP" altLang="en-US" sz="1800" dirty="0">
                <a:solidFill>
                  <a:schemeClr val="bg1"/>
                </a:solidFill>
                <a:latin typeface="HGPｺﾞｼｯｸE" panose="020B0900000000000000" pitchFamily="50" charset="-128"/>
                <a:ea typeface="HGPｺﾞｼｯｸE" panose="020B0900000000000000" pitchFamily="50" charset="-128"/>
              </a:rPr>
              <a:t>　</a:t>
            </a:r>
            <a:r>
              <a:rPr lang="ja-JP" altLang="en-US" sz="1800" dirty="0">
                <a:solidFill>
                  <a:schemeClr val="bg1"/>
                </a:solidFill>
                <a:latin typeface="HGPｺﾞｼｯｸE" panose="020B0900000000000000" pitchFamily="50" charset="-128"/>
                <a:ea typeface="HGPｺﾞｼｯｸE" panose="020B0900000000000000" pitchFamily="50" charset="-128"/>
              </a:rPr>
              <a:t>計画の構成</a:t>
            </a:r>
            <a:endParaRPr kumimoji="1" lang="ja-JP" altLang="en-US" sz="1800" dirty="0">
              <a:solidFill>
                <a:schemeClr val="bg1"/>
              </a:solidFill>
              <a:latin typeface="HGPｺﾞｼｯｸE" panose="020B0900000000000000" pitchFamily="50" charset="-128"/>
              <a:ea typeface="HGPｺﾞｼｯｸE" panose="020B0900000000000000" pitchFamily="50" charset="-128"/>
            </a:endParaRPr>
          </a:p>
        </p:txBody>
      </p:sp>
      <p:sp>
        <p:nvSpPr>
          <p:cNvPr id="9" name="正方形/長方形 8"/>
          <p:cNvSpPr/>
          <p:nvPr/>
        </p:nvSpPr>
        <p:spPr>
          <a:xfrm>
            <a:off x="26383" y="3041104"/>
            <a:ext cx="12584739" cy="6368008"/>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911143" y="3028251"/>
            <a:ext cx="2041386" cy="369332"/>
          </a:xfrm>
          <a:prstGeom prst="rect">
            <a:avLst/>
          </a:prstGeom>
        </p:spPr>
        <p:txBody>
          <a:bodyPr wrap="square" rtlCol="0">
            <a:spAutoFit/>
          </a:bodyPr>
          <a:lstStyle/>
          <a:p>
            <a:r>
              <a:rPr lang="ja-JP" altLang="en-US" dirty="0">
                <a:latin typeface="BIZ UDゴシック" panose="020B0400000000000000" pitchFamily="49" charset="-128"/>
                <a:ea typeface="BIZ UDゴシック" panose="020B0400000000000000" pitchFamily="49" charset="-128"/>
              </a:rPr>
              <a:t>平成</a:t>
            </a:r>
            <a:r>
              <a:rPr lang="en-US" altLang="ja-JP" dirty="0">
                <a:latin typeface="BIZ UDゴシック" panose="020B0400000000000000" pitchFamily="49" charset="-128"/>
                <a:ea typeface="BIZ UDゴシック" panose="020B0400000000000000" pitchFamily="49" charset="-128"/>
              </a:rPr>
              <a:t>26</a:t>
            </a:r>
            <a:r>
              <a:rPr lang="ja-JP" altLang="en-US" dirty="0">
                <a:latin typeface="BIZ UDゴシック" panose="020B0400000000000000" pitchFamily="49" charset="-128"/>
                <a:ea typeface="BIZ UDゴシック" panose="020B0400000000000000" pitchFamily="49" charset="-128"/>
              </a:rPr>
              <a:t>年修正</a:t>
            </a:r>
          </a:p>
        </p:txBody>
      </p:sp>
      <p:sp>
        <p:nvSpPr>
          <p:cNvPr id="11" name="正方形/長方形 10"/>
          <p:cNvSpPr/>
          <p:nvPr/>
        </p:nvSpPr>
        <p:spPr>
          <a:xfrm>
            <a:off x="424136" y="3384795"/>
            <a:ext cx="382752" cy="5417439"/>
          </a:xfrm>
          <a:prstGeom prst="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latin typeface="BIZ UDゴシック" panose="020B0400000000000000" pitchFamily="49" charset="-128"/>
                <a:ea typeface="BIZ UDゴシック" panose="020B0400000000000000" pitchFamily="49" charset="-128"/>
              </a:rPr>
              <a:t>　本冊</a:t>
            </a:r>
          </a:p>
        </p:txBody>
      </p:sp>
      <p:sp>
        <p:nvSpPr>
          <p:cNvPr id="12" name="正方形/長方形 11"/>
          <p:cNvSpPr/>
          <p:nvPr/>
        </p:nvSpPr>
        <p:spPr>
          <a:xfrm>
            <a:off x="854848" y="3397403"/>
            <a:ext cx="4068667" cy="406690"/>
          </a:xfrm>
          <a:prstGeom prst="rect">
            <a:avLst/>
          </a:prstGeom>
          <a:solidFill>
            <a:schemeClr val="bg1">
              <a:lumMod val="95000"/>
            </a:schemeClr>
          </a:solidFill>
          <a:ln>
            <a:solidFill>
              <a:srgbClr val="4171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BIZ UDゴシック" panose="020B0400000000000000" pitchFamily="49" charset="-128"/>
                <a:ea typeface="BIZ UDゴシック" panose="020B0400000000000000" pitchFamily="49" charset="-128"/>
              </a:rPr>
              <a:t>はじめに～計画の全体像について～</a:t>
            </a:r>
            <a:endParaRPr kumimoji="1" lang="ja-JP" altLang="en-US" dirty="0">
              <a:solidFill>
                <a:schemeClr val="tx1"/>
              </a:solidFill>
              <a:latin typeface="BIZ UDゴシック" panose="020B0400000000000000" pitchFamily="49" charset="-128"/>
              <a:ea typeface="BIZ UDゴシック" panose="020B0400000000000000" pitchFamily="49" charset="-128"/>
            </a:endParaRPr>
          </a:p>
        </p:txBody>
      </p:sp>
      <p:sp>
        <p:nvSpPr>
          <p:cNvPr id="83" name="正方形/長方形 82"/>
          <p:cNvSpPr/>
          <p:nvPr/>
        </p:nvSpPr>
        <p:spPr>
          <a:xfrm>
            <a:off x="865653" y="6752705"/>
            <a:ext cx="4053600" cy="419861"/>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BIZ UDゴシック" panose="020B0400000000000000" pitchFamily="49" charset="-128"/>
                <a:ea typeface="BIZ UDゴシック" panose="020B0400000000000000" pitchFamily="49" charset="-128"/>
              </a:rPr>
              <a:t>大規模事故編</a:t>
            </a:r>
            <a:endParaRPr kumimoji="1" lang="ja-JP" altLang="en-US" sz="1200" dirty="0">
              <a:solidFill>
                <a:schemeClr val="tx1"/>
              </a:solidFill>
              <a:latin typeface="BIZ UDゴシック" panose="020B0400000000000000" pitchFamily="49" charset="-128"/>
              <a:ea typeface="BIZ UDゴシック" panose="020B0400000000000000" pitchFamily="49" charset="-128"/>
            </a:endParaRPr>
          </a:p>
        </p:txBody>
      </p:sp>
      <p:sp>
        <p:nvSpPr>
          <p:cNvPr id="84" name="正方形/長方形 83"/>
          <p:cNvSpPr/>
          <p:nvPr/>
        </p:nvSpPr>
        <p:spPr>
          <a:xfrm>
            <a:off x="865653" y="7289589"/>
            <a:ext cx="4053600" cy="419861"/>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BIZ UDゴシック" panose="020B0400000000000000" pitchFamily="49" charset="-128"/>
                <a:ea typeface="BIZ UDゴシック" panose="020B0400000000000000" pitchFamily="49" charset="-128"/>
              </a:rPr>
              <a:t>原子力災害編</a:t>
            </a:r>
          </a:p>
        </p:txBody>
      </p:sp>
      <p:sp>
        <p:nvSpPr>
          <p:cNvPr id="85" name="正方形/長方形 84"/>
          <p:cNvSpPr/>
          <p:nvPr/>
        </p:nvSpPr>
        <p:spPr>
          <a:xfrm>
            <a:off x="854848" y="7845489"/>
            <a:ext cx="4053600" cy="419861"/>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BIZ UDゴシック" panose="020B0400000000000000" pitchFamily="49" charset="-128"/>
                <a:ea typeface="BIZ UDゴシック" panose="020B0400000000000000" pitchFamily="49" charset="-128"/>
              </a:rPr>
              <a:t>火山災害編</a:t>
            </a:r>
          </a:p>
        </p:txBody>
      </p:sp>
      <p:sp>
        <p:nvSpPr>
          <p:cNvPr id="86" name="正方形/長方形 85"/>
          <p:cNvSpPr/>
          <p:nvPr/>
        </p:nvSpPr>
        <p:spPr>
          <a:xfrm>
            <a:off x="855471" y="8382373"/>
            <a:ext cx="4053600" cy="419861"/>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BIZ UDゴシック" panose="020B0400000000000000" pitchFamily="49" charset="-128"/>
                <a:ea typeface="BIZ UDゴシック" panose="020B0400000000000000" pitchFamily="49" charset="-128"/>
              </a:rPr>
              <a:t>東海地震対策編</a:t>
            </a:r>
          </a:p>
        </p:txBody>
      </p:sp>
      <p:sp>
        <p:nvSpPr>
          <p:cNvPr id="87" name="正方形/長方形 86"/>
          <p:cNvSpPr/>
          <p:nvPr/>
        </p:nvSpPr>
        <p:spPr>
          <a:xfrm>
            <a:off x="424136" y="8943742"/>
            <a:ext cx="4486183" cy="389462"/>
          </a:xfrm>
          <a:prstGeom prst="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dirty="0">
                <a:latin typeface="BIZ UDゴシック" panose="020B0400000000000000" pitchFamily="49" charset="-128"/>
                <a:ea typeface="BIZ UDゴシック" panose="020B0400000000000000" pitchFamily="49" charset="-128"/>
              </a:rPr>
              <a:t>別冊資料</a:t>
            </a:r>
          </a:p>
        </p:txBody>
      </p:sp>
      <p:sp>
        <p:nvSpPr>
          <p:cNvPr id="13" name="右矢印 12"/>
          <p:cNvSpPr/>
          <p:nvPr/>
        </p:nvSpPr>
        <p:spPr>
          <a:xfrm>
            <a:off x="5579563" y="5278804"/>
            <a:ext cx="942757" cy="1397992"/>
          </a:xfrm>
          <a:prstGeom prst="rightArrow">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8" name="表 17"/>
          <p:cNvGraphicFramePr>
            <a:graphicFrameLocks noGrp="1"/>
          </p:cNvGraphicFramePr>
          <p:nvPr>
            <p:extLst>
              <p:ext uri="{D42A27DB-BD31-4B8C-83A1-F6EECF244321}">
                <p14:modId xmlns:p14="http://schemas.microsoft.com/office/powerpoint/2010/main" val="3528428611"/>
              </p:ext>
            </p:extLst>
          </p:nvPr>
        </p:nvGraphicFramePr>
        <p:xfrm>
          <a:off x="854848" y="3907183"/>
          <a:ext cx="4059314" cy="1481899"/>
        </p:xfrm>
        <a:graphic>
          <a:graphicData uri="http://schemas.openxmlformats.org/drawingml/2006/table">
            <a:tbl>
              <a:tblPr firstRow="1" bandRow="1">
                <a:tableStyleId>{5C22544A-7EE6-4342-B048-85BDC9FD1C3A}</a:tableStyleId>
              </a:tblPr>
              <a:tblGrid>
                <a:gridCol w="1150190">
                  <a:extLst>
                    <a:ext uri="{9D8B030D-6E8A-4147-A177-3AD203B41FA5}">
                      <a16:colId xmlns:a16="http://schemas.microsoft.com/office/drawing/2014/main" val="3177194759"/>
                    </a:ext>
                  </a:extLst>
                </a:gridCol>
                <a:gridCol w="574740">
                  <a:extLst>
                    <a:ext uri="{9D8B030D-6E8A-4147-A177-3AD203B41FA5}">
                      <a16:colId xmlns:a16="http://schemas.microsoft.com/office/drawing/2014/main" val="2302352421"/>
                    </a:ext>
                  </a:extLst>
                </a:gridCol>
                <a:gridCol w="2334384">
                  <a:extLst>
                    <a:ext uri="{9D8B030D-6E8A-4147-A177-3AD203B41FA5}">
                      <a16:colId xmlns:a16="http://schemas.microsoft.com/office/drawing/2014/main" val="3772727311"/>
                    </a:ext>
                  </a:extLst>
                </a:gridCol>
              </a:tblGrid>
              <a:tr h="434138">
                <a:tc rowSpan="4">
                  <a:txBody>
                    <a:bodyPr/>
                    <a:lstStyle/>
                    <a:p>
                      <a:pPr marL="0" algn="l" defTabSz="457200" rtl="0" eaLnBrk="1" latinLnBrk="0" hangingPunct="1"/>
                      <a:r>
                        <a:rPr kumimoji="1" lang="ja-JP" altLang="en-US" sz="1800" b="0" kern="1200" dirty="0">
                          <a:solidFill>
                            <a:schemeClr val="tx1"/>
                          </a:solidFill>
                          <a:latin typeface="BIZ UDゴシック" panose="020B0400000000000000" pitchFamily="49" charset="-128"/>
                          <a:ea typeface="BIZ UDゴシック" panose="020B0400000000000000" pitchFamily="49" charset="-128"/>
                          <a:cs typeface="+mn-cs"/>
                        </a:rPr>
                        <a:t>震災編</a:t>
                      </a:r>
                    </a:p>
                  </a:txBody>
                  <a:tcPr marT="0" marB="0" anchor="ctr">
                    <a:lnL w="12700" cap="flat" cmpd="sng" algn="ctr">
                      <a:solidFill>
                        <a:srgbClr val="41719C"/>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41719C"/>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2">
                        <a:lumMod val="60000"/>
                        <a:lumOff val="4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1</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部</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41719C"/>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日野の防災力の高度化に向けて</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12700" cap="flat" cmpd="sng" algn="ctr">
                      <a:solidFill>
                        <a:srgbClr val="41719C"/>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2426364425"/>
                  </a:ext>
                </a:extLst>
              </a:tr>
              <a:tr h="379887">
                <a:tc vMerge="1">
                  <a:txBody>
                    <a:bodyPr/>
                    <a:lstStyle/>
                    <a:p>
                      <a:pPr marL="0" algn="l" defTabSz="457200" rtl="0" eaLnBrk="1" latinLnBrk="0" hangingPunct="1"/>
                      <a:endPar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2</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部</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予防・減災対策</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4110863890"/>
                  </a:ext>
                </a:extLst>
              </a:tr>
              <a:tr h="379887">
                <a:tc vMerge="1">
                  <a:txBody>
                    <a:bodyPr/>
                    <a:lstStyle/>
                    <a:p>
                      <a:pPr marL="0" algn="l" defTabSz="457200" rtl="0" eaLnBrk="1" latinLnBrk="0" hangingPunct="1"/>
                      <a:endPar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3</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部</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初動・応急・復旧対策</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4022595232"/>
                  </a:ext>
                </a:extLst>
              </a:tr>
              <a:tr h="287987">
                <a:tc vMerge="1">
                  <a:txBody>
                    <a:bodyPr/>
                    <a:lstStyle/>
                    <a:p>
                      <a:pPr marL="0" algn="l" defTabSz="457200" rtl="0" eaLnBrk="1" latinLnBrk="0" hangingPunct="1"/>
                      <a:endPar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9B320E"/>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4</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部</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2">
                        <a:lumMod val="60000"/>
                        <a:lumOff val="4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男女共同参画による災害復興計画</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793294876"/>
                  </a:ext>
                </a:extLst>
              </a:tr>
            </a:tbl>
          </a:graphicData>
        </a:graphic>
      </p:graphicFrame>
      <p:graphicFrame>
        <p:nvGraphicFramePr>
          <p:cNvPr id="115" name="表 114"/>
          <p:cNvGraphicFramePr>
            <a:graphicFrameLocks noGrp="1"/>
          </p:cNvGraphicFramePr>
          <p:nvPr>
            <p:extLst>
              <p:ext uri="{D42A27DB-BD31-4B8C-83A1-F6EECF244321}">
                <p14:modId xmlns:p14="http://schemas.microsoft.com/office/powerpoint/2010/main" val="956637681"/>
              </p:ext>
            </p:extLst>
          </p:nvPr>
        </p:nvGraphicFramePr>
        <p:xfrm>
          <a:off x="854848" y="5464989"/>
          <a:ext cx="4054847" cy="1211807"/>
        </p:xfrm>
        <a:graphic>
          <a:graphicData uri="http://schemas.openxmlformats.org/drawingml/2006/table">
            <a:tbl>
              <a:tblPr firstRow="1" bandRow="1">
                <a:tableStyleId>{5C22544A-7EE6-4342-B048-85BDC9FD1C3A}</a:tableStyleId>
              </a:tblPr>
              <a:tblGrid>
                <a:gridCol w="1156950">
                  <a:extLst>
                    <a:ext uri="{9D8B030D-6E8A-4147-A177-3AD203B41FA5}">
                      <a16:colId xmlns:a16="http://schemas.microsoft.com/office/drawing/2014/main" val="3177194759"/>
                    </a:ext>
                  </a:extLst>
                </a:gridCol>
                <a:gridCol w="572522">
                  <a:extLst>
                    <a:ext uri="{9D8B030D-6E8A-4147-A177-3AD203B41FA5}">
                      <a16:colId xmlns:a16="http://schemas.microsoft.com/office/drawing/2014/main" val="2302352421"/>
                    </a:ext>
                  </a:extLst>
                </a:gridCol>
                <a:gridCol w="2325375">
                  <a:extLst>
                    <a:ext uri="{9D8B030D-6E8A-4147-A177-3AD203B41FA5}">
                      <a16:colId xmlns:a16="http://schemas.microsoft.com/office/drawing/2014/main" val="3772727311"/>
                    </a:ext>
                  </a:extLst>
                </a:gridCol>
              </a:tblGrid>
              <a:tr h="387588">
                <a:tc rowSpan="3">
                  <a:txBody>
                    <a:bodyPr/>
                    <a:lstStyle/>
                    <a:p>
                      <a:pPr marL="0" algn="l" defTabSz="457200" rtl="0" eaLnBrk="1" latinLnBrk="0" hangingPunct="1"/>
                      <a:r>
                        <a:rPr kumimoji="1" lang="ja-JP" altLang="en-US" sz="1800" b="0" kern="1200" dirty="0">
                          <a:solidFill>
                            <a:schemeClr val="tx1"/>
                          </a:solidFill>
                          <a:latin typeface="BIZ UDゴシック" panose="020B0400000000000000" pitchFamily="49" charset="-128"/>
                          <a:ea typeface="BIZ UDゴシック" panose="020B0400000000000000" pitchFamily="49" charset="-128"/>
                          <a:cs typeface="+mn-cs"/>
                        </a:rPr>
                        <a:t>風水害編</a:t>
                      </a:r>
                    </a:p>
                  </a:txBody>
                  <a:tcPr marT="0" marB="0" anchor="ctr">
                    <a:lnL w="12700" cap="flat" cmpd="sng" algn="ctr">
                      <a:solidFill>
                        <a:srgbClr val="41719C"/>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41719C"/>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1</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部</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41719C"/>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風水害に強い日野をめざして</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12700" cap="flat" cmpd="sng" algn="ctr">
                      <a:solidFill>
                        <a:srgbClr val="41719C"/>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26364425"/>
                  </a:ext>
                </a:extLst>
              </a:tr>
              <a:tr h="442402">
                <a:tc vMerge="1">
                  <a:txBody>
                    <a:bodyPr/>
                    <a:lstStyle/>
                    <a:p>
                      <a:pPr marL="0" algn="l" defTabSz="457200" rtl="0" eaLnBrk="1" latinLnBrk="0" hangingPunct="1"/>
                      <a:endPar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2</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部</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予防・減災対策</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110863890"/>
                  </a:ext>
                </a:extLst>
              </a:tr>
              <a:tr h="381817">
                <a:tc vMerge="1">
                  <a:txBody>
                    <a:bodyPr/>
                    <a:lstStyle/>
                    <a:p>
                      <a:pPr marL="0" algn="l" defTabSz="457200" rtl="0" eaLnBrk="1" latinLnBrk="0" hangingPunct="1"/>
                      <a:endPar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3</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部</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初動・応急・復旧対策</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22595232"/>
                  </a:ext>
                </a:extLst>
              </a:tr>
            </a:tbl>
          </a:graphicData>
        </a:graphic>
      </p:graphicFrame>
      <p:sp>
        <p:nvSpPr>
          <p:cNvPr id="116" name="正方形/長方形 115"/>
          <p:cNvSpPr/>
          <p:nvPr/>
        </p:nvSpPr>
        <p:spPr>
          <a:xfrm>
            <a:off x="7192888" y="3384796"/>
            <a:ext cx="382752" cy="1731464"/>
          </a:xfrm>
          <a:prstGeom prst="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dirty="0">
                <a:latin typeface="BIZ UDゴシック" panose="020B0400000000000000" pitchFamily="49" charset="-128"/>
                <a:ea typeface="BIZ UDゴシック" panose="020B0400000000000000" pitchFamily="49" charset="-128"/>
              </a:rPr>
              <a:t>地震災害対策編</a:t>
            </a:r>
          </a:p>
        </p:txBody>
      </p:sp>
      <p:sp>
        <p:nvSpPr>
          <p:cNvPr id="122" name="正方形/長方形 121"/>
          <p:cNvSpPr/>
          <p:nvPr/>
        </p:nvSpPr>
        <p:spPr>
          <a:xfrm>
            <a:off x="7211358" y="8871734"/>
            <a:ext cx="4486183" cy="395871"/>
          </a:xfrm>
          <a:prstGeom prst="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BIZ UDゴシック" panose="020B0400000000000000" pitchFamily="49" charset="-128"/>
                <a:ea typeface="BIZ UDゴシック" panose="020B0400000000000000" pitchFamily="49" charset="-128"/>
              </a:rPr>
              <a:t>別冊資料</a:t>
            </a:r>
          </a:p>
        </p:txBody>
      </p:sp>
      <p:graphicFrame>
        <p:nvGraphicFramePr>
          <p:cNvPr id="123" name="表 122"/>
          <p:cNvGraphicFramePr>
            <a:graphicFrameLocks noGrp="1"/>
          </p:cNvGraphicFramePr>
          <p:nvPr>
            <p:extLst>
              <p:ext uri="{D42A27DB-BD31-4B8C-83A1-F6EECF244321}">
                <p14:modId xmlns:p14="http://schemas.microsoft.com/office/powerpoint/2010/main" val="2636800190"/>
              </p:ext>
            </p:extLst>
          </p:nvPr>
        </p:nvGraphicFramePr>
        <p:xfrm>
          <a:off x="7672317" y="3384796"/>
          <a:ext cx="4059314" cy="1731464"/>
        </p:xfrm>
        <a:graphic>
          <a:graphicData uri="http://schemas.openxmlformats.org/drawingml/2006/table">
            <a:tbl>
              <a:tblPr firstRow="1" bandRow="1">
                <a:tableStyleId>{5C22544A-7EE6-4342-B048-85BDC9FD1C3A}</a:tableStyleId>
              </a:tblPr>
              <a:tblGrid>
                <a:gridCol w="1150190">
                  <a:extLst>
                    <a:ext uri="{9D8B030D-6E8A-4147-A177-3AD203B41FA5}">
                      <a16:colId xmlns:a16="http://schemas.microsoft.com/office/drawing/2014/main" val="3177194759"/>
                    </a:ext>
                  </a:extLst>
                </a:gridCol>
                <a:gridCol w="574740">
                  <a:extLst>
                    <a:ext uri="{9D8B030D-6E8A-4147-A177-3AD203B41FA5}">
                      <a16:colId xmlns:a16="http://schemas.microsoft.com/office/drawing/2014/main" val="2302352421"/>
                    </a:ext>
                  </a:extLst>
                </a:gridCol>
                <a:gridCol w="2334384">
                  <a:extLst>
                    <a:ext uri="{9D8B030D-6E8A-4147-A177-3AD203B41FA5}">
                      <a16:colId xmlns:a16="http://schemas.microsoft.com/office/drawing/2014/main" val="3772727311"/>
                    </a:ext>
                  </a:extLst>
                </a:gridCol>
              </a:tblGrid>
              <a:tr h="247352">
                <a:tc rowSpan="7">
                  <a:txBody>
                    <a:bodyPr/>
                    <a:lstStyle/>
                    <a:p>
                      <a:pPr marL="0" algn="l" defTabSz="457200" rtl="0" eaLnBrk="1" latinLnBrk="0" hangingPunct="1"/>
                      <a:r>
                        <a:rPr kumimoji="1" lang="ja-JP" altLang="en-US" sz="1800" b="0" kern="1200" dirty="0">
                          <a:solidFill>
                            <a:schemeClr val="tx1"/>
                          </a:solidFill>
                          <a:latin typeface="BIZ UDゴシック" panose="020B0400000000000000" pitchFamily="49" charset="-128"/>
                          <a:ea typeface="BIZ UDゴシック" panose="020B0400000000000000" pitchFamily="49" charset="-128"/>
                          <a:cs typeface="+mn-cs"/>
                        </a:rPr>
                        <a:t>地震災害対策編</a:t>
                      </a:r>
                    </a:p>
                  </a:txBody>
                  <a:tcPr marT="0" marB="0" anchor="ctr">
                    <a:lnL w="12700" cap="flat" cmpd="sng" algn="ctr">
                      <a:solidFill>
                        <a:srgbClr val="41719C"/>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41719C"/>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2">
                        <a:lumMod val="60000"/>
                        <a:lumOff val="4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1</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章</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41719C"/>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地震災害対策の計画的推進</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12700" cap="flat" cmpd="sng" algn="ctr">
                      <a:solidFill>
                        <a:srgbClr val="41719C"/>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2426364425"/>
                  </a:ext>
                </a:extLst>
              </a:tr>
              <a:tr h="247352">
                <a:tc vMerge="1">
                  <a:txBody>
                    <a:bodyPr/>
                    <a:lstStyle/>
                    <a:p>
                      <a:pPr marL="0" algn="l" defTabSz="457200" rtl="0" eaLnBrk="1" latinLnBrk="0" hangingPunct="1"/>
                      <a:endPar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2</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章</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災害に強いひと、組織づくり</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4110863890"/>
                  </a:ext>
                </a:extLst>
              </a:tr>
              <a:tr h="247352">
                <a:tc vMerge="1">
                  <a:txBody>
                    <a:bodyPr/>
                    <a:lstStyle/>
                    <a:p>
                      <a:pPr marL="0" algn="l" defTabSz="457200" rtl="0" eaLnBrk="1" latinLnBrk="0" hangingPunct="1"/>
                      <a:endPar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3</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章</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災害に強いまちづくり</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4022595232"/>
                  </a:ext>
                </a:extLst>
              </a:tr>
              <a:tr h="247352">
                <a:tc vMerge="1">
                  <a:txBody>
                    <a:bodyPr/>
                    <a:lstStyle/>
                    <a:p>
                      <a:pPr marL="0" algn="l" defTabSz="457200" rtl="0" eaLnBrk="1" latinLnBrk="0" hangingPunct="1"/>
                      <a:endPar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9B320E"/>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4</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章</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災害応急対策の整備</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793294876"/>
                  </a:ext>
                </a:extLst>
              </a:tr>
              <a:tr h="247352">
                <a:tc vMerge="1">
                  <a:txBody>
                    <a:bodyPr/>
                    <a:lstStyle/>
                    <a:p>
                      <a:pPr marL="0" algn="l" defTabSz="457200" rtl="0" eaLnBrk="1" latinLnBrk="0" hangingPunct="1"/>
                      <a:endParaRPr kumimoji="1" lang="ja-JP" altLang="en-US" sz="1800" b="0" kern="1200" dirty="0">
                        <a:solidFill>
                          <a:schemeClr val="tx1"/>
                        </a:solidFill>
                        <a:latin typeface="BIZ UDゴシック" panose="020B0400000000000000" pitchFamily="49" charset="-128"/>
                        <a:ea typeface="BIZ UDゴシック" panose="020B0400000000000000" pitchFamily="49" charset="-128"/>
                        <a:cs typeface="+mn-cs"/>
                      </a:endParaRPr>
                    </a:p>
                  </a:txBody>
                  <a:tcPr marT="0" marB="0" anchor="ctr">
                    <a:lnL w="12700" cap="flat" cmpd="sng" algn="ctr">
                      <a:solidFill>
                        <a:srgbClr val="9B320E"/>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9B320E"/>
                      </a:solidFill>
                      <a:prstDash val="solid"/>
                      <a:round/>
                      <a:headEnd type="none" w="med" len="med"/>
                      <a:tailEnd type="none" w="med" len="med"/>
                    </a:lnT>
                    <a:lnB w="12700" cap="flat" cmpd="sng" algn="ctr">
                      <a:solidFill>
                        <a:srgbClr val="9B320E"/>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5</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章</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災害時の応急対策活動</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756024149"/>
                  </a:ext>
                </a:extLst>
              </a:tr>
              <a:tr h="247352">
                <a:tc vMerge="1">
                  <a:txBody>
                    <a:bodyPr/>
                    <a:lstStyle/>
                    <a:p>
                      <a:pPr marL="0" algn="l" defTabSz="457200" rtl="0" eaLnBrk="1" latinLnBrk="0" hangingPunct="1"/>
                      <a:endParaRPr kumimoji="1" lang="ja-JP" altLang="en-US" sz="1800" b="0" kern="1200" dirty="0">
                        <a:solidFill>
                          <a:schemeClr val="tx1"/>
                        </a:solidFill>
                        <a:latin typeface="BIZ UDゴシック" panose="020B0400000000000000" pitchFamily="49" charset="-128"/>
                        <a:ea typeface="BIZ UDゴシック" panose="020B0400000000000000" pitchFamily="49" charset="-128"/>
                        <a:cs typeface="+mn-cs"/>
                      </a:endParaRPr>
                    </a:p>
                  </a:txBody>
                  <a:tcPr marT="0" marB="0" anchor="ctr">
                    <a:lnL w="12700" cap="flat" cmpd="sng" algn="ctr">
                      <a:solidFill>
                        <a:srgbClr val="9B320E"/>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9B320E"/>
                      </a:solidFill>
                      <a:prstDash val="solid"/>
                      <a:round/>
                      <a:headEnd type="none" w="med" len="med"/>
                      <a:tailEnd type="none" w="med" len="med"/>
                    </a:lnT>
                    <a:lnB w="12700" cap="flat" cmpd="sng" algn="ctr">
                      <a:solidFill>
                        <a:srgbClr val="9B320E"/>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6</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章</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災害復興対策</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4265706629"/>
                  </a:ext>
                </a:extLst>
              </a:tr>
              <a:tr h="247352">
                <a:tc vMerge="1">
                  <a:txBody>
                    <a:bodyPr/>
                    <a:lstStyle/>
                    <a:p>
                      <a:pPr marL="0" algn="l" defTabSz="457200" rtl="0" eaLnBrk="1" latinLnBrk="0" hangingPunct="1"/>
                      <a:endParaRPr kumimoji="1" lang="ja-JP" altLang="en-US" sz="1800" b="0" kern="1200" dirty="0">
                        <a:solidFill>
                          <a:schemeClr val="tx1"/>
                        </a:solidFill>
                        <a:latin typeface="BIZ UDゴシック" panose="020B0400000000000000" pitchFamily="49" charset="-128"/>
                        <a:ea typeface="BIZ UDゴシック" panose="020B0400000000000000" pitchFamily="49" charset="-128"/>
                        <a:cs typeface="+mn-cs"/>
                      </a:endParaRPr>
                    </a:p>
                  </a:txBody>
                  <a:tcPr marT="0" marB="0" anchor="ctr">
                    <a:lnL w="12700" cap="flat" cmpd="sng" algn="ctr">
                      <a:solidFill>
                        <a:srgbClr val="9B320E"/>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9B320E"/>
                      </a:solidFill>
                      <a:prstDash val="solid"/>
                      <a:round/>
                      <a:headEnd type="none" w="med" len="med"/>
                      <a:tailEnd type="none" w="med" len="med"/>
                    </a:lnT>
                    <a:lnB w="12700" cap="flat" cmpd="sng" algn="ctr">
                      <a:solidFill>
                        <a:srgbClr val="9B320E"/>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7</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章</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2">
                        <a:lumMod val="60000"/>
                        <a:lumOff val="4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南海トラフ地震対策</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621388579"/>
                  </a:ext>
                </a:extLst>
              </a:tr>
            </a:tbl>
          </a:graphicData>
        </a:graphic>
      </p:graphicFrame>
      <p:graphicFrame>
        <p:nvGraphicFramePr>
          <p:cNvPr id="125" name="表 124"/>
          <p:cNvGraphicFramePr>
            <a:graphicFrameLocks noGrp="1"/>
          </p:cNvGraphicFramePr>
          <p:nvPr>
            <p:extLst>
              <p:ext uri="{D42A27DB-BD31-4B8C-83A1-F6EECF244321}">
                <p14:modId xmlns:p14="http://schemas.microsoft.com/office/powerpoint/2010/main" val="2002997188"/>
              </p:ext>
            </p:extLst>
          </p:nvPr>
        </p:nvGraphicFramePr>
        <p:xfrm>
          <a:off x="7678751" y="5197563"/>
          <a:ext cx="4059314" cy="1431438"/>
        </p:xfrm>
        <a:graphic>
          <a:graphicData uri="http://schemas.openxmlformats.org/drawingml/2006/table">
            <a:tbl>
              <a:tblPr firstRow="1" bandRow="1">
                <a:tableStyleId>{5C22544A-7EE6-4342-B048-85BDC9FD1C3A}</a:tableStyleId>
              </a:tblPr>
              <a:tblGrid>
                <a:gridCol w="1150190">
                  <a:extLst>
                    <a:ext uri="{9D8B030D-6E8A-4147-A177-3AD203B41FA5}">
                      <a16:colId xmlns:a16="http://schemas.microsoft.com/office/drawing/2014/main" val="3177194759"/>
                    </a:ext>
                  </a:extLst>
                </a:gridCol>
                <a:gridCol w="574740">
                  <a:extLst>
                    <a:ext uri="{9D8B030D-6E8A-4147-A177-3AD203B41FA5}">
                      <a16:colId xmlns:a16="http://schemas.microsoft.com/office/drawing/2014/main" val="2302352421"/>
                    </a:ext>
                  </a:extLst>
                </a:gridCol>
                <a:gridCol w="2334384">
                  <a:extLst>
                    <a:ext uri="{9D8B030D-6E8A-4147-A177-3AD203B41FA5}">
                      <a16:colId xmlns:a16="http://schemas.microsoft.com/office/drawing/2014/main" val="3772727311"/>
                    </a:ext>
                  </a:extLst>
                </a:gridCol>
              </a:tblGrid>
              <a:tr h="238573">
                <a:tc rowSpan="6">
                  <a:txBody>
                    <a:bodyPr/>
                    <a:lstStyle/>
                    <a:p>
                      <a:pPr marL="0" algn="l" defTabSz="457200" rtl="0" eaLnBrk="1" latinLnBrk="0" hangingPunct="1"/>
                      <a:r>
                        <a:rPr kumimoji="1" lang="ja-JP" altLang="en-US" sz="1800" b="0" kern="1200" dirty="0">
                          <a:solidFill>
                            <a:schemeClr val="tx1"/>
                          </a:solidFill>
                          <a:latin typeface="BIZ UDゴシック" panose="020B0400000000000000" pitchFamily="49" charset="-128"/>
                          <a:ea typeface="BIZ UDゴシック" panose="020B0400000000000000" pitchFamily="49" charset="-128"/>
                          <a:cs typeface="+mn-cs"/>
                        </a:rPr>
                        <a:t>風水害対策編</a:t>
                      </a:r>
                    </a:p>
                  </a:txBody>
                  <a:tcPr marT="0" marB="0" anchor="ctr">
                    <a:lnL w="12700" cap="flat" cmpd="sng" algn="ctr">
                      <a:solidFill>
                        <a:srgbClr val="41719C"/>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41719C"/>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1</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章</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41719C"/>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風水害対策の計画的推進</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12700" cap="flat" cmpd="sng" algn="ctr">
                      <a:solidFill>
                        <a:srgbClr val="41719C"/>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26364425"/>
                  </a:ext>
                </a:extLst>
              </a:tr>
              <a:tr h="238573">
                <a:tc vMerge="1">
                  <a:txBody>
                    <a:bodyPr/>
                    <a:lstStyle/>
                    <a:p>
                      <a:pPr marL="0" algn="l" defTabSz="457200" rtl="0" eaLnBrk="1" latinLnBrk="0" hangingPunct="1"/>
                      <a:endPar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2</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章</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災害に強いひと、組織づくり</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110863890"/>
                  </a:ext>
                </a:extLst>
              </a:tr>
              <a:tr h="238573">
                <a:tc vMerge="1">
                  <a:txBody>
                    <a:bodyPr/>
                    <a:lstStyle/>
                    <a:p>
                      <a:pPr marL="0" algn="l" defTabSz="457200" rtl="0" eaLnBrk="1" latinLnBrk="0" hangingPunct="1"/>
                      <a:endPar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3</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章</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災害に強いまちづくり</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22595232"/>
                  </a:ext>
                </a:extLst>
              </a:tr>
              <a:tr h="238573">
                <a:tc vMerge="1">
                  <a:txBody>
                    <a:bodyPr/>
                    <a:lstStyle/>
                    <a:p>
                      <a:pPr marL="0" algn="l" defTabSz="457200" rtl="0" eaLnBrk="1" latinLnBrk="0" hangingPunct="1"/>
                      <a:endPar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9B320E"/>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4</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章</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災害応急対策の整備</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93294876"/>
                  </a:ext>
                </a:extLst>
              </a:tr>
              <a:tr h="238573">
                <a:tc vMerge="1">
                  <a:txBody>
                    <a:bodyPr/>
                    <a:lstStyle/>
                    <a:p>
                      <a:pPr marL="0" algn="l" defTabSz="457200" rtl="0" eaLnBrk="1" latinLnBrk="0" hangingPunct="1"/>
                      <a:endParaRPr kumimoji="1" lang="ja-JP" altLang="en-US" sz="1800" b="0" kern="1200" dirty="0">
                        <a:solidFill>
                          <a:schemeClr val="tx1"/>
                        </a:solidFill>
                        <a:latin typeface="BIZ UDゴシック" panose="020B0400000000000000" pitchFamily="49" charset="-128"/>
                        <a:ea typeface="BIZ UDゴシック" panose="020B0400000000000000" pitchFamily="49" charset="-128"/>
                        <a:cs typeface="+mn-cs"/>
                      </a:endParaRPr>
                    </a:p>
                  </a:txBody>
                  <a:tcPr marT="0" marB="0" anchor="ctr">
                    <a:lnL w="12700" cap="flat" cmpd="sng" algn="ctr">
                      <a:solidFill>
                        <a:srgbClr val="9B320E"/>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9B320E"/>
                      </a:solidFill>
                      <a:prstDash val="solid"/>
                      <a:round/>
                      <a:headEnd type="none" w="med" len="med"/>
                      <a:tailEnd type="none" w="med" len="med"/>
                    </a:lnT>
                    <a:lnB w="12700" cap="flat" cmpd="sng" algn="ctr">
                      <a:solidFill>
                        <a:srgbClr val="9B320E"/>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5</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章</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災害時の応急対策活動</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56024149"/>
                  </a:ext>
                </a:extLst>
              </a:tr>
              <a:tr h="238573">
                <a:tc vMerge="1">
                  <a:txBody>
                    <a:bodyPr/>
                    <a:lstStyle/>
                    <a:p>
                      <a:pPr marL="0" algn="l" defTabSz="457200" rtl="0" eaLnBrk="1" latinLnBrk="0" hangingPunct="1"/>
                      <a:endParaRPr kumimoji="1" lang="ja-JP" altLang="en-US" sz="1800" b="0" kern="1200" dirty="0">
                        <a:solidFill>
                          <a:schemeClr val="tx1"/>
                        </a:solidFill>
                        <a:latin typeface="BIZ UDゴシック" panose="020B0400000000000000" pitchFamily="49" charset="-128"/>
                        <a:ea typeface="BIZ UDゴシック" panose="020B0400000000000000" pitchFamily="49" charset="-128"/>
                        <a:cs typeface="+mn-cs"/>
                      </a:endParaRPr>
                    </a:p>
                  </a:txBody>
                  <a:tcPr marT="0" marB="0" anchor="ctr">
                    <a:lnL w="12700" cap="flat" cmpd="sng" algn="ctr">
                      <a:solidFill>
                        <a:srgbClr val="9B320E"/>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9B320E"/>
                      </a:solidFill>
                      <a:prstDash val="solid"/>
                      <a:round/>
                      <a:headEnd type="none" w="med" len="med"/>
                      <a:tailEnd type="none" w="med" len="med"/>
                    </a:lnT>
                    <a:lnB w="12700" cap="flat" cmpd="sng" algn="ctr">
                      <a:solidFill>
                        <a:srgbClr val="9B320E"/>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6</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章</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災害復興対策</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65706629"/>
                  </a:ext>
                </a:extLst>
              </a:tr>
            </a:tbl>
          </a:graphicData>
        </a:graphic>
      </p:graphicFrame>
      <p:sp>
        <p:nvSpPr>
          <p:cNvPr id="126" name="正方形/長方形 125"/>
          <p:cNvSpPr/>
          <p:nvPr/>
        </p:nvSpPr>
        <p:spPr>
          <a:xfrm>
            <a:off x="7193434" y="5197563"/>
            <a:ext cx="382752" cy="3604672"/>
          </a:xfrm>
          <a:prstGeom prst="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dirty="0">
                <a:latin typeface="BIZ UDゴシック" panose="020B0400000000000000" pitchFamily="49" charset="-128"/>
                <a:ea typeface="BIZ UDゴシック" panose="020B0400000000000000" pitchFamily="49" charset="-128"/>
              </a:rPr>
              <a:t>風水害・特殊災害対策編</a:t>
            </a:r>
          </a:p>
        </p:txBody>
      </p:sp>
      <p:graphicFrame>
        <p:nvGraphicFramePr>
          <p:cNvPr id="127" name="表 126"/>
          <p:cNvGraphicFramePr>
            <a:graphicFrameLocks noGrp="1"/>
          </p:cNvGraphicFramePr>
          <p:nvPr>
            <p:extLst>
              <p:ext uri="{D42A27DB-BD31-4B8C-83A1-F6EECF244321}">
                <p14:modId xmlns:p14="http://schemas.microsoft.com/office/powerpoint/2010/main" val="961396124"/>
              </p:ext>
            </p:extLst>
          </p:nvPr>
        </p:nvGraphicFramePr>
        <p:xfrm>
          <a:off x="7672317" y="6683707"/>
          <a:ext cx="4059314" cy="2118528"/>
        </p:xfrm>
        <a:graphic>
          <a:graphicData uri="http://schemas.openxmlformats.org/drawingml/2006/table">
            <a:tbl>
              <a:tblPr firstRow="1" bandRow="1">
                <a:tableStyleId>{5C22544A-7EE6-4342-B048-85BDC9FD1C3A}</a:tableStyleId>
              </a:tblPr>
              <a:tblGrid>
                <a:gridCol w="1150190">
                  <a:extLst>
                    <a:ext uri="{9D8B030D-6E8A-4147-A177-3AD203B41FA5}">
                      <a16:colId xmlns:a16="http://schemas.microsoft.com/office/drawing/2014/main" val="3177194759"/>
                    </a:ext>
                  </a:extLst>
                </a:gridCol>
                <a:gridCol w="574740">
                  <a:extLst>
                    <a:ext uri="{9D8B030D-6E8A-4147-A177-3AD203B41FA5}">
                      <a16:colId xmlns:a16="http://schemas.microsoft.com/office/drawing/2014/main" val="2302352421"/>
                    </a:ext>
                  </a:extLst>
                </a:gridCol>
                <a:gridCol w="2334384">
                  <a:extLst>
                    <a:ext uri="{9D8B030D-6E8A-4147-A177-3AD203B41FA5}">
                      <a16:colId xmlns:a16="http://schemas.microsoft.com/office/drawing/2014/main" val="3772727311"/>
                    </a:ext>
                  </a:extLst>
                </a:gridCol>
              </a:tblGrid>
              <a:tr h="235392">
                <a:tc rowSpan="9">
                  <a:txBody>
                    <a:bodyPr/>
                    <a:lstStyle/>
                    <a:p>
                      <a:pPr marL="0" algn="l" defTabSz="457200" rtl="0" eaLnBrk="1" latinLnBrk="0" hangingPunct="1"/>
                      <a:r>
                        <a:rPr kumimoji="1" lang="ja-JP" altLang="en-US" sz="1800" b="0" kern="1200" dirty="0">
                          <a:solidFill>
                            <a:schemeClr val="tx1"/>
                          </a:solidFill>
                          <a:latin typeface="BIZ UDゴシック" panose="020B0400000000000000" pitchFamily="49" charset="-128"/>
                          <a:ea typeface="BIZ UDゴシック" panose="020B0400000000000000" pitchFamily="49" charset="-128"/>
                          <a:cs typeface="+mn-cs"/>
                        </a:rPr>
                        <a:t>特殊災害対策編</a:t>
                      </a:r>
                    </a:p>
                  </a:txBody>
                  <a:tcPr marT="0" marB="0" anchor="ctr">
                    <a:lnL w="12700" cap="flat" cmpd="sng" algn="ctr">
                      <a:solidFill>
                        <a:srgbClr val="41719C"/>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41719C"/>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4">
                        <a:lumMod val="40000"/>
                        <a:lumOff val="6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1</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章</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41719C"/>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特殊災害対策の計画推進</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12700" cap="flat" cmpd="sng" algn="ctr">
                      <a:solidFill>
                        <a:srgbClr val="41719C"/>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426364425"/>
                  </a:ext>
                </a:extLst>
              </a:tr>
              <a:tr h="235392">
                <a:tc vMerge="1">
                  <a:txBody>
                    <a:bodyPr/>
                    <a:lstStyle/>
                    <a:p>
                      <a:pPr marL="0" algn="l" defTabSz="457200" rtl="0" eaLnBrk="1" latinLnBrk="0" hangingPunct="1"/>
                      <a:endPar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2</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章</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共通対策</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4110863890"/>
                  </a:ext>
                </a:extLst>
              </a:tr>
              <a:tr h="235392">
                <a:tc vMerge="1">
                  <a:txBody>
                    <a:bodyPr/>
                    <a:lstStyle/>
                    <a:p>
                      <a:pPr marL="0" algn="l" defTabSz="457200" rtl="0" eaLnBrk="1" latinLnBrk="0" hangingPunct="1"/>
                      <a:endPar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3</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章</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火山災害対策</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4022595232"/>
                  </a:ext>
                </a:extLst>
              </a:tr>
              <a:tr h="235392">
                <a:tc vMerge="1">
                  <a:txBody>
                    <a:bodyPr/>
                    <a:lstStyle/>
                    <a:p>
                      <a:pPr marL="0" algn="l" defTabSz="457200" rtl="0" eaLnBrk="1" latinLnBrk="0" hangingPunct="1"/>
                      <a:endPar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rgbClr val="9B320E"/>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4</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章</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大雪対策</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793294876"/>
                  </a:ext>
                </a:extLst>
              </a:tr>
              <a:tr h="235392">
                <a:tc vMerge="1">
                  <a:txBody>
                    <a:bodyPr/>
                    <a:lstStyle/>
                    <a:p>
                      <a:pPr marL="0" algn="l" defTabSz="457200" rtl="0" eaLnBrk="1" latinLnBrk="0" hangingPunct="1"/>
                      <a:endParaRPr kumimoji="1" lang="ja-JP" altLang="en-US" sz="1800" b="0" kern="1200" dirty="0">
                        <a:solidFill>
                          <a:schemeClr val="tx1"/>
                        </a:solidFill>
                        <a:latin typeface="BIZ UDゴシック" panose="020B0400000000000000" pitchFamily="49" charset="-128"/>
                        <a:ea typeface="BIZ UDゴシック" panose="020B0400000000000000" pitchFamily="49" charset="-128"/>
                        <a:cs typeface="+mn-cs"/>
                      </a:endParaRPr>
                    </a:p>
                  </a:txBody>
                  <a:tcPr marT="0" marB="0" anchor="ctr">
                    <a:lnL w="12700" cap="flat" cmpd="sng" algn="ctr">
                      <a:solidFill>
                        <a:srgbClr val="9B320E"/>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9B320E"/>
                      </a:solidFill>
                      <a:prstDash val="solid"/>
                      <a:round/>
                      <a:headEnd type="none" w="med" len="med"/>
                      <a:tailEnd type="none" w="med" len="med"/>
                    </a:lnT>
                    <a:lnB w="12700" cap="flat" cmpd="sng" algn="ctr">
                      <a:solidFill>
                        <a:srgbClr val="9B320E"/>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5</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章</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航空災害対策</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756024149"/>
                  </a:ext>
                </a:extLst>
              </a:tr>
              <a:tr h="235392">
                <a:tc vMerge="1">
                  <a:txBody>
                    <a:bodyPr/>
                    <a:lstStyle/>
                    <a:p>
                      <a:pPr marL="0" algn="l" defTabSz="457200" rtl="0" eaLnBrk="1" latinLnBrk="0" hangingPunct="1"/>
                      <a:endParaRPr kumimoji="1" lang="ja-JP" altLang="en-US" sz="1800" b="0" kern="1200" dirty="0">
                        <a:solidFill>
                          <a:schemeClr val="tx1"/>
                        </a:solidFill>
                        <a:latin typeface="BIZ UDゴシック" panose="020B0400000000000000" pitchFamily="49" charset="-128"/>
                        <a:ea typeface="BIZ UDゴシック" panose="020B0400000000000000" pitchFamily="49" charset="-128"/>
                        <a:cs typeface="+mn-cs"/>
                      </a:endParaRPr>
                    </a:p>
                  </a:txBody>
                  <a:tcPr marT="0" marB="0" anchor="ctr">
                    <a:lnL w="12700" cap="flat" cmpd="sng" algn="ctr">
                      <a:solidFill>
                        <a:srgbClr val="9B320E"/>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9B320E"/>
                      </a:solidFill>
                      <a:prstDash val="solid"/>
                      <a:round/>
                      <a:headEnd type="none" w="med" len="med"/>
                      <a:tailEnd type="none" w="med" len="med"/>
                    </a:lnT>
                    <a:lnB w="12700" cap="flat" cmpd="sng" algn="ctr">
                      <a:solidFill>
                        <a:srgbClr val="9B320E"/>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6</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章</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鉄道災害対策</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4265706629"/>
                  </a:ext>
                </a:extLst>
              </a:tr>
              <a:tr h="235392">
                <a:tc vMerge="1">
                  <a:txBody>
                    <a:bodyPr/>
                    <a:lstStyle/>
                    <a:p>
                      <a:endParaRPr kumimoji="1" lang="ja-JP" altLang="en-US"/>
                    </a:p>
                  </a:txBody>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7</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章</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放射性物質災害対策</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537937623"/>
                  </a:ext>
                </a:extLst>
              </a:tr>
              <a:tr h="235392">
                <a:tc vMerge="1">
                  <a:txBody>
                    <a:bodyPr/>
                    <a:lstStyle/>
                    <a:p>
                      <a:endParaRPr kumimoji="1" lang="ja-JP" altLang="en-US"/>
                    </a:p>
                  </a:txBody>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8</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章</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危険物等災害対策</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174191009"/>
                  </a:ext>
                </a:extLst>
              </a:tr>
              <a:tr h="235392">
                <a:tc vMerge="1">
                  <a:txBody>
                    <a:bodyPr/>
                    <a:lstStyle/>
                    <a:p>
                      <a:pPr marL="0" algn="l" defTabSz="457200" rtl="0" eaLnBrk="1" latinLnBrk="0" hangingPunct="1"/>
                      <a:endParaRPr kumimoji="1" lang="ja-JP" altLang="en-US" sz="1800" b="0" kern="1200" dirty="0">
                        <a:solidFill>
                          <a:schemeClr val="tx1"/>
                        </a:solidFill>
                        <a:latin typeface="BIZ UDゴシック" panose="020B0400000000000000" pitchFamily="49" charset="-128"/>
                        <a:ea typeface="BIZ UDゴシック" panose="020B0400000000000000" pitchFamily="49" charset="-128"/>
                        <a:cs typeface="+mn-cs"/>
                      </a:endParaRPr>
                    </a:p>
                  </a:txBody>
                  <a:tcPr marT="0" marB="0" anchor="ctr">
                    <a:lnL w="12700" cap="flat" cmpd="sng" algn="ctr">
                      <a:solidFill>
                        <a:srgbClr val="9B320E"/>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9B320E"/>
                      </a:solidFill>
                      <a:prstDash val="solid"/>
                      <a:round/>
                      <a:headEnd type="none" w="med" len="med"/>
                      <a:tailEnd type="none" w="med" len="med"/>
                    </a:lnT>
                    <a:lnB w="12700" cap="flat" cmpd="sng" algn="ctr">
                      <a:solidFill>
                        <a:srgbClr val="9B320E"/>
                      </a:solidFill>
                      <a:prstDash val="solid"/>
                      <a:round/>
                      <a:headEnd type="none" w="med" len="med"/>
                      <a:tailEnd type="none" w="med" len="med"/>
                    </a:lnB>
                    <a:solidFill>
                      <a:schemeClr val="accent1">
                        <a:lumMod val="20000"/>
                        <a:lumOff val="8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第</a:t>
                      </a:r>
                      <a:r>
                        <a:rPr kumimoji="1" lang="en-US" altLang="ja-JP" sz="1100" b="0" kern="1200" dirty="0">
                          <a:solidFill>
                            <a:schemeClr val="tx1"/>
                          </a:solidFill>
                          <a:latin typeface="BIZ UDゴシック" panose="020B0400000000000000" pitchFamily="49" charset="-128"/>
                          <a:ea typeface="BIZ UDゴシック" panose="020B0400000000000000" pitchFamily="49" charset="-128"/>
                          <a:cs typeface="+mn-cs"/>
                        </a:rPr>
                        <a:t>9</a:t>
                      </a:r>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章</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4">
                        <a:lumMod val="40000"/>
                        <a:lumOff val="60000"/>
                      </a:schemeClr>
                    </a:solidFill>
                  </a:tcPr>
                </a:tc>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rPr>
                        <a:t>大規模火災対策</a:t>
                      </a:r>
                    </a:p>
                  </a:txBody>
                  <a:tcPr marT="0" marB="0" anchor="ctr">
                    <a:lnL w="6350" cap="flat" cmpd="sng" algn="ctr">
                      <a:solidFill>
                        <a:schemeClr val="bg1"/>
                      </a:solidFill>
                      <a:prstDash val="solid"/>
                      <a:round/>
                      <a:headEnd type="none" w="med" len="med"/>
                      <a:tailEnd type="none" w="med" len="med"/>
                    </a:lnL>
                    <a:lnR w="12700" cap="flat" cmpd="sng" algn="ctr">
                      <a:solidFill>
                        <a:srgbClr val="41719C"/>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621388579"/>
                  </a:ext>
                </a:extLst>
              </a:tr>
            </a:tbl>
          </a:graphicData>
        </a:graphic>
      </p:graphicFrame>
      <p:sp>
        <p:nvSpPr>
          <p:cNvPr id="128" name="テキスト ボックス 127"/>
          <p:cNvSpPr txBox="1"/>
          <p:nvPr/>
        </p:nvSpPr>
        <p:spPr>
          <a:xfrm>
            <a:off x="8669553" y="3012518"/>
            <a:ext cx="2041386" cy="369332"/>
          </a:xfrm>
          <a:prstGeom prst="rect">
            <a:avLst/>
          </a:prstGeom>
        </p:spPr>
        <p:txBody>
          <a:bodyPr wrap="square" rtlCol="0">
            <a:spAutoFit/>
          </a:bodyPr>
          <a:lstStyle/>
          <a:p>
            <a:r>
              <a:rPr lang="ja-JP" altLang="en-US" dirty="0">
                <a:latin typeface="BIZ UDゴシック" panose="020B0400000000000000" pitchFamily="49" charset="-128"/>
                <a:ea typeface="BIZ UDゴシック" panose="020B0400000000000000" pitchFamily="49" charset="-128"/>
              </a:rPr>
              <a:t>令和３年修正</a:t>
            </a:r>
          </a:p>
        </p:txBody>
      </p:sp>
    </p:spTree>
    <p:extLst>
      <p:ext uri="{BB962C8B-B14F-4D97-AF65-F5344CB8AC3E}">
        <p14:creationId xmlns:p14="http://schemas.microsoft.com/office/powerpoint/2010/main" val="1227588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36104" y="1160406"/>
            <a:ext cx="12579117" cy="8176698"/>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20217" y="48072"/>
            <a:ext cx="12801599" cy="830997"/>
          </a:xfrm>
          <a:prstGeom prst="rect">
            <a:avLst/>
          </a:prstGeom>
          <a:noFill/>
        </p:spPr>
        <p:txBody>
          <a:bodyPr wrap="square" rtlCol="0">
            <a:spAutoFit/>
          </a:bodyPr>
          <a:lstStyle/>
          <a:p>
            <a:pPr algn="ctr">
              <a:spcAft>
                <a:spcPts val="0"/>
              </a:spcAft>
            </a:pPr>
            <a:r>
              <a:rPr lang="ja-JP" altLang="en-US" sz="2400" dirty="0">
                <a:solidFill>
                  <a:srgbClr val="000000"/>
                </a:solidFill>
                <a:latin typeface="HGSｺﾞｼｯｸM" panose="020B0600000000000000" pitchFamily="50" charset="-128"/>
                <a:ea typeface="HGSｺﾞｼｯｸM" panose="020B0600000000000000" pitchFamily="50" charset="-128"/>
                <a:cs typeface="Times New Roman"/>
              </a:rPr>
              <a:t>日野市地域防災計画［令和３年修正］</a:t>
            </a:r>
            <a:endParaRPr lang="ja-JP" altLang="en-US" sz="1400" dirty="0">
              <a:solidFill>
                <a:srgbClr val="000000"/>
              </a:solidFill>
              <a:latin typeface="HGSｺﾞｼｯｸM" panose="020B0600000000000000" pitchFamily="50" charset="-128"/>
              <a:ea typeface="HGSｺﾞｼｯｸM" panose="020B0600000000000000" pitchFamily="50" charset="-128"/>
              <a:cs typeface="Times New Roman"/>
            </a:endParaRPr>
          </a:p>
          <a:p>
            <a:pPr algn="ctr">
              <a:spcAft>
                <a:spcPts val="0"/>
              </a:spcAft>
            </a:pPr>
            <a:endParaRPr lang="ja-JP" sz="2400" dirty="0">
              <a:effectLst/>
              <a:latin typeface="HGSｺﾞｼｯｸM" panose="020B0600000000000000" pitchFamily="50" charset="-128"/>
              <a:ea typeface="HGSｺﾞｼｯｸM" panose="020B0600000000000000" pitchFamily="50" charset="-128"/>
              <a:cs typeface="ＭＳ Ｐゴシック"/>
            </a:endParaRPr>
          </a:p>
        </p:txBody>
      </p:sp>
      <p:sp>
        <p:nvSpPr>
          <p:cNvPr id="7" name="正方形/長方形 6"/>
          <p:cNvSpPr/>
          <p:nvPr/>
        </p:nvSpPr>
        <p:spPr>
          <a:xfrm>
            <a:off x="142961" y="827417"/>
            <a:ext cx="12572260" cy="34371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latin typeface="HGPｺﾞｼｯｸE" panose="020B0900000000000000" pitchFamily="50" charset="-128"/>
                <a:ea typeface="HGPｺﾞｼｯｸE" panose="020B0900000000000000" pitchFamily="50" charset="-128"/>
              </a:rPr>
              <a:t>３</a:t>
            </a:r>
            <a:r>
              <a:rPr lang="en-US" altLang="ja-JP" dirty="0">
                <a:solidFill>
                  <a:schemeClr val="bg1"/>
                </a:solidFill>
                <a:latin typeface="HGPｺﾞｼｯｸE" panose="020B0900000000000000" pitchFamily="50" charset="-128"/>
                <a:ea typeface="HGPｺﾞｼｯｸE" panose="020B0900000000000000" pitchFamily="50" charset="-128"/>
              </a:rPr>
              <a:t>.</a:t>
            </a:r>
            <a:r>
              <a:rPr lang="ja-JP" altLang="en-US" dirty="0">
                <a:solidFill>
                  <a:schemeClr val="bg1"/>
                </a:solidFill>
                <a:latin typeface="HGPｺﾞｼｯｸE" panose="020B0900000000000000" pitchFamily="50" charset="-128"/>
                <a:ea typeface="HGPｺﾞｼｯｸE" panose="020B0900000000000000" pitchFamily="50" charset="-128"/>
              </a:rPr>
              <a:t>　修正のポイント（重点箇所抜粋）</a:t>
            </a:r>
          </a:p>
        </p:txBody>
      </p:sp>
      <p:sp>
        <p:nvSpPr>
          <p:cNvPr id="50" name="角丸四角形 49"/>
          <p:cNvSpPr/>
          <p:nvPr/>
        </p:nvSpPr>
        <p:spPr>
          <a:xfrm>
            <a:off x="864900" y="1948643"/>
            <a:ext cx="1143412" cy="123081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600" kern="100" dirty="0">
                <a:ea typeface="HGPｺﾞｼｯｸE" panose="020B0900000000000000" pitchFamily="50" charset="-128"/>
                <a:cs typeface="Times New Roman" panose="02020603050405020304" pitchFamily="18" charset="0"/>
              </a:rPr>
              <a:t>避難所運営の改善</a:t>
            </a:r>
            <a:endParaRPr lang="ja-JP" sz="1600" kern="100" dirty="0">
              <a:effectLst/>
              <a:ea typeface="游明朝" panose="02020400000000000000" pitchFamily="18" charset="-128"/>
              <a:cs typeface="Times New Roman" panose="02020603050405020304" pitchFamily="18" charset="0"/>
            </a:endParaRPr>
          </a:p>
        </p:txBody>
      </p:sp>
      <p:cxnSp>
        <p:nvCxnSpPr>
          <p:cNvPr id="60" name="直線矢印コネクタ 59"/>
          <p:cNvCxnSpPr/>
          <p:nvPr/>
        </p:nvCxnSpPr>
        <p:spPr>
          <a:xfrm>
            <a:off x="5110503" y="2312327"/>
            <a:ext cx="72008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graphicFrame>
        <p:nvGraphicFramePr>
          <p:cNvPr id="104" name="表 103"/>
          <p:cNvGraphicFramePr>
            <a:graphicFrameLocks noGrp="1"/>
          </p:cNvGraphicFramePr>
          <p:nvPr>
            <p:extLst>
              <p:ext uri="{D42A27DB-BD31-4B8C-83A1-F6EECF244321}">
                <p14:modId xmlns:p14="http://schemas.microsoft.com/office/powerpoint/2010/main" val="2822103140"/>
              </p:ext>
            </p:extLst>
          </p:nvPr>
        </p:nvGraphicFramePr>
        <p:xfrm>
          <a:off x="2008311" y="1951414"/>
          <a:ext cx="4306110" cy="1233061"/>
        </p:xfrm>
        <a:graphic>
          <a:graphicData uri="http://schemas.openxmlformats.org/drawingml/2006/table">
            <a:tbl>
              <a:tblPr firstRow="1" bandRow="1">
                <a:tableStyleId>{5C22544A-7EE6-4342-B048-85BDC9FD1C3A}</a:tableStyleId>
              </a:tblPr>
              <a:tblGrid>
                <a:gridCol w="4306110">
                  <a:extLst>
                    <a:ext uri="{9D8B030D-6E8A-4147-A177-3AD203B41FA5}">
                      <a16:colId xmlns:a16="http://schemas.microsoft.com/office/drawing/2014/main" val="2302352421"/>
                    </a:ext>
                  </a:extLst>
                </a:gridCol>
              </a:tblGrid>
              <a:tr h="448373">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rPr>
                        <a:t>避難所運営の取組強化のため、地域防災会を計画本文に位置づけ</a:t>
                      </a:r>
                      <a:endParaRPr kumimoji="1" lang="ja-JP" altLang="en-US" sz="1100" b="0" kern="1200" dirty="0">
                        <a:solidFill>
                          <a:schemeClr val="tx1"/>
                        </a:solidFill>
                        <a:latin typeface="BIZ UDゴシック" panose="020B0400000000000000" pitchFamily="49" charset="-128"/>
                        <a:ea typeface="BIZ UDゴシック" panose="020B0400000000000000" pitchFamily="49" charset="-128"/>
                        <a:cs typeface="+mn-cs"/>
                      </a:endParaRP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41719C"/>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26364425"/>
                  </a:ext>
                </a:extLst>
              </a:tr>
              <a:tr h="392344">
                <a:tc>
                  <a:txBody>
                    <a:bodyPr/>
                    <a:lstStyle/>
                    <a:p>
                      <a:pPr lvl="0" algn="l" defTabSz="533400">
                        <a:lnSpc>
                          <a:spcPct val="90000"/>
                        </a:lnSpc>
                        <a:spcBef>
                          <a:spcPct val="0"/>
                        </a:spcBef>
                        <a:spcAft>
                          <a:spcPct val="35000"/>
                        </a:spcAft>
                      </a:pPr>
                      <a:r>
                        <a:rPr lang="ja-JP" altLang="en-US" sz="1100" b="0" dirty="0">
                          <a:solidFill>
                            <a:schemeClr val="tx1"/>
                          </a:solidFill>
                          <a:latin typeface="BIZ UDゴシック" panose="020B0400000000000000" pitchFamily="49" charset="-128"/>
                          <a:ea typeface="BIZ UDゴシック" panose="020B0400000000000000" pitchFamily="49" charset="-128"/>
                        </a:rPr>
                        <a:t>避難所における感染症対策及び環境改善のため、避難所の収容人数の考え方を変更（</a:t>
                      </a:r>
                      <a:r>
                        <a:rPr lang="en-US" altLang="ja-JP" sz="1100" b="0" dirty="0">
                          <a:solidFill>
                            <a:schemeClr val="tx1"/>
                          </a:solidFill>
                          <a:latin typeface="BIZ UDゴシック" panose="020B0400000000000000" pitchFamily="49" charset="-128"/>
                          <a:ea typeface="BIZ UDゴシック" panose="020B0400000000000000" pitchFamily="49" charset="-128"/>
                        </a:rPr>
                        <a:t>3.3</a:t>
                      </a:r>
                      <a:r>
                        <a:rPr lang="ja-JP" altLang="en-US" sz="1100" b="0" dirty="0">
                          <a:solidFill>
                            <a:schemeClr val="tx1"/>
                          </a:solidFill>
                          <a:latin typeface="BIZ UDゴシック" panose="020B0400000000000000" pitchFamily="49" charset="-128"/>
                          <a:ea typeface="BIZ UDゴシック" panose="020B0400000000000000" pitchFamily="49" charset="-128"/>
                        </a:rPr>
                        <a:t>㎡に</a:t>
                      </a:r>
                      <a:r>
                        <a:rPr lang="en-US" altLang="ja-JP" sz="1100" b="0" dirty="0">
                          <a:solidFill>
                            <a:schemeClr val="tx1"/>
                          </a:solidFill>
                          <a:latin typeface="BIZ UDゴシック" panose="020B0400000000000000" pitchFamily="49" charset="-128"/>
                          <a:ea typeface="BIZ UDゴシック" panose="020B0400000000000000" pitchFamily="49" charset="-128"/>
                        </a:rPr>
                        <a:t>2</a:t>
                      </a:r>
                      <a:r>
                        <a:rPr lang="ja-JP" altLang="en-US" sz="1100" b="0" dirty="0">
                          <a:solidFill>
                            <a:schemeClr val="tx1"/>
                          </a:solidFill>
                          <a:latin typeface="BIZ UDゴシック" panose="020B0400000000000000" pitchFamily="49" charset="-128"/>
                          <a:ea typeface="BIZ UDゴシック" panose="020B0400000000000000" pitchFamily="49" charset="-128"/>
                        </a:rPr>
                        <a:t>人→</a:t>
                      </a:r>
                      <a:r>
                        <a:rPr lang="en-US" altLang="ja-JP" sz="1100" b="0" dirty="0">
                          <a:solidFill>
                            <a:schemeClr val="tx1"/>
                          </a:solidFill>
                          <a:latin typeface="BIZ UDゴシック" panose="020B0400000000000000" pitchFamily="49" charset="-128"/>
                          <a:ea typeface="BIZ UDゴシック" panose="020B0400000000000000" pitchFamily="49" charset="-128"/>
                        </a:rPr>
                        <a:t>1</a:t>
                      </a:r>
                      <a:r>
                        <a:rPr lang="ja-JP" altLang="en-US" sz="1100" b="0" dirty="0">
                          <a:solidFill>
                            <a:schemeClr val="tx1"/>
                          </a:solidFill>
                          <a:latin typeface="BIZ UDゴシック" panose="020B0400000000000000" pitchFamily="49" charset="-128"/>
                          <a:ea typeface="BIZ UDゴシック" panose="020B0400000000000000" pitchFamily="49" charset="-128"/>
                        </a:rPr>
                        <a:t>人）</a:t>
                      </a:r>
                      <a:endParaRPr lang="en-US" altLang="ja-JP" sz="1100" b="0" dirty="0">
                        <a:solidFill>
                          <a:schemeClr val="tx1"/>
                        </a:solidFill>
                        <a:latin typeface="BIZ UDゴシック" panose="020B0400000000000000" pitchFamily="49" charset="-128"/>
                        <a:ea typeface="BIZ UDゴシック" panose="020B0400000000000000" pitchFamily="49" charset="-128"/>
                      </a:endParaRP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110863890"/>
                  </a:ext>
                </a:extLst>
              </a:tr>
              <a:tr h="392344">
                <a:tc>
                  <a:txBody>
                    <a:bodyPr/>
                    <a:lstStyle/>
                    <a:p>
                      <a:pPr lvl="0" algn="l" defTabSz="533400">
                        <a:lnSpc>
                          <a:spcPct val="90000"/>
                        </a:lnSpc>
                        <a:spcBef>
                          <a:spcPct val="0"/>
                        </a:spcBef>
                        <a:spcAft>
                          <a:spcPct val="35000"/>
                        </a:spcAft>
                      </a:pPr>
                      <a:r>
                        <a:rPr kumimoji="1" lang="ja-JP" altLang="en-US" sz="1100" b="0" kern="1200" dirty="0">
                          <a:solidFill>
                            <a:schemeClr val="tx1"/>
                          </a:solidFill>
                          <a:latin typeface="BIZ UDゴシック" panose="020B0400000000000000" pitchFamily="49" charset="-128"/>
                          <a:ea typeface="BIZ UDゴシック" panose="020B0400000000000000" pitchFamily="49" charset="-128"/>
                        </a:rPr>
                        <a:t>部を超えた人員体制により、対応人員を確保</a:t>
                      </a:r>
                      <a:endParaRPr kumimoji="1" lang="ja-JP" altLang="en-US" sz="1050" b="0" kern="1200" dirty="0">
                        <a:solidFill>
                          <a:schemeClr val="tx1"/>
                        </a:solidFill>
                        <a:latin typeface="BIZ UDゴシック" panose="020B0400000000000000" pitchFamily="49" charset="-128"/>
                        <a:ea typeface="BIZ UDゴシック" panose="020B0400000000000000" pitchFamily="49" charset="-128"/>
                      </a:endParaRP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22595232"/>
                  </a:ext>
                </a:extLst>
              </a:tr>
            </a:tbl>
          </a:graphicData>
        </a:graphic>
      </p:graphicFrame>
      <p:graphicFrame>
        <p:nvGraphicFramePr>
          <p:cNvPr id="106" name="表 105"/>
          <p:cNvGraphicFramePr>
            <a:graphicFrameLocks noGrp="1"/>
          </p:cNvGraphicFramePr>
          <p:nvPr>
            <p:extLst>
              <p:ext uri="{D42A27DB-BD31-4B8C-83A1-F6EECF244321}">
                <p14:modId xmlns:p14="http://schemas.microsoft.com/office/powerpoint/2010/main" val="64253620"/>
              </p:ext>
            </p:extLst>
          </p:nvPr>
        </p:nvGraphicFramePr>
        <p:xfrm>
          <a:off x="6436847" y="1951414"/>
          <a:ext cx="6197350" cy="1233060"/>
        </p:xfrm>
        <a:graphic>
          <a:graphicData uri="http://schemas.openxmlformats.org/drawingml/2006/table">
            <a:tbl>
              <a:tblPr firstRow="1" bandRow="1">
                <a:tableStyleId>{5C22544A-7EE6-4342-B048-85BDC9FD1C3A}</a:tableStyleId>
              </a:tblPr>
              <a:tblGrid>
                <a:gridCol w="6197350">
                  <a:extLst>
                    <a:ext uri="{9D8B030D-6E8A-4147-A177-3AD203B41FA5}">
                      <a16:colId xmlns:a16="http://schemas.microsoft.com/office/drawing/2014/main" val="3772727311"/>
                    </a:ext>
                  </a:extLst>
                </a:gridCol>
              </a:tblGrid>
              <a:tr h="416222">
                <a:tc>
                  <a:txBody>
                    <a:bodyPr/>
                    <a:lstStyle/>
                    <a:p>
                      <a:pPr defTabSz="533400">
                        <a:lnSpc>
                          <a:spcPct val="90000"/>
                        </a:lnSpc>
                        <a:spcBef>
                          <a:spcPct val="0"/>
                        </a:spcBef>
                        <a:spcAft>
                          <a:spcPct val="35000"/>
                        </a:spcAft>
                      </a:pPr>
                      <a:r>
                        <a:rPr lang="ja-JP" altLang="en-US" sz="1100" b="0" dirty="0">
                          <a:solidFill>
                            <a:schemeClr val="tx1"/>
                          </a:solidFill>
                          <a:latin typeface="BIZ UDゴシック" panose="020B0400000000000000" pitchFamily="49" charset="-128"/>
                          <a:ea typeface="BIZ UDゴシック" panose="020B0400000000000000" pitchFamily="49" charset="-128"/>
                        </a:rPr>
                        <a:t>市は、地域防災会の活動を支援し、災害時の避難所運営を市と地域が一体となって行えるような体制づくりを目指す。</a:t>
                      </a:r>
                      <a:r>
                        <a:rPr lang="ja-JP" altLang="en-US" sz="1100" b="1" dirty="0">
                          <a:solidFill>
                            <a:schemeClr val="tx1"/>
                          </a:solidFill>
                          <a:latin typeface="BIZ UDゴシック" panose="020B0400000000000000" pitchFamily="49" charset="-128"/>
                          <a:ea typeface="BIZ UDゴシック" panose="020B0400000000000000" pitchFamily="49" charset="-128"/>
                        </a:rPr>
                        <a:t>（地震編</a:t>
                      </a:r>
                      <a:r>
                        <a:rPr lang="en-US" altLang="ja-JP" sz="1100" b="1" dirty="0">
                          <a:solidFill>
                            <a:schemeClr val="tx1"/>
                          </a:solidFill>
                          <a:latin typeface="BIZ UDゴシック" panose="020B0400000000000000" pitchFamily="49" charset="-128"/>
                          <a:ea typeface="BIZ UDゴシック" panose="020B0400000000000000" pitchFamily="49" charset="-128"/>
                        </a:rPr>
                        <a:t>P.31</a:t>
                      </a:r>
                      <a:r>
                        <a:rPr lang="ja-JP" altLang="en-US" sz="1100" b="1" dirty="0">
                          <a:solidFill>
                            <a:schemeClr val="tx1"/>
                          </a:solidFill>
                          <a:latin typeface="BIZ UDゴシック" panose="020B0400000000000000" pitchFamily="49" charset="-128"/>
                          <a:ea typeface="BIZ UDゴシック" panose="020B0400000000000000" pitchFamily="49" charset="-128"/>
                        </a:rPr>
                        <a:t>　風水害編</a:t>
                      </a:r>
                      <a:r>
                        <a:rPr lang="en-US" altLang="ja-JP" sz="1100" b="1" dirty="0">
                          <a:solidFill>
                            <a:schemeClr val="tx1"/>
                          </a:solidFill>
                          <a:latin typeface="BIZ UDゴシック" panose="020B0400000000000000" pitchFamily="49" charset="-128"/>
                          <a:ea typeface="BIZ UDゴシック" panose="020B0400000000000000" pitchFamily="49" charset="-128"/>
                        </a:rPr>
                        <a:t>P</a:t>
                      </a:r>
                      <a:r>
                        <a:rPr lang="en-US" altLang="ja-JP" sz="1100" b="1">
                          <a:solidFill>
                            <a:schemeClr val="tx1"/>
                          </a:solidFill>
                          <a:latin typeface="BIZ UDゴシック" panose="020B0400000000000000" pitchFamily="49" charset="-128"/>
                          <a:ea typeface="BIZ UDゴシック" panose="020B0400000000000000" pitchFamily="49" charset="-128"/>
                        </a:rPr>
                        <a:t>.36</a:t>
                      </a:r>
                      <a:r>
                        <a:rPr lang="ja-JP" altLang="en-US" sz="1100" b="1">
                          <a:solidFill>
                            <a:schemeClr val="tx1"/>
                          </a:solidFill>
                          <a:latin typeface="BIZ UDゴシック" panose="020B0400000000000000" pitchFamily="49" charset="-128"/>
                          <a:ea typeface="BIZ UDゴシック" panose="020B0400000000000000" pitchFamily="49" charset="-128"/>
                        </a:rPr>
                        <a:t>）</a:t>
                      </a:r>
                      <a:endParaRPr lang="ja-JP" altLang="en-US" sz="1100" b="1" dirty="0">
                        <a:solidFill>
                          <a:schemeClr val="tx1"/>
                        </a:solidFill>
                        <a:latin typeface="BIZ UDゴシック" panose="020B0400000000000000" pitchFamily="49" charset="-128"/>
                        <a:ea typeface="BIZ UDゴシック" panose="020B0400000000000000" pitchFamily="49" charset="-128"/>
                      </a:endParaRPr>
                    </a:p>
                  </a:txBody>
                  <a:tcPr marT="0" marB="0" anchor="ctr">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1719C"/>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426364425"/>
                  </a:ext>
                </a:extLst>
              </a:tr>
              <a:tr h="428543">
                <a:tc>
                  <a:txBody>
                    <a:bodyPr/>
                    <a:lstStyle/>
                    <a:p>
                      <a:pPr defTabSz="533400">
                        <a:lnSpc>
                          <a:spcPct val="90000"/>
                        </a:lnSpc>
                        <a:spcBef>
                          <a:spcPct val="0"/>
                        </a:spcBef>
                        <a:spcAft>
                          <a:spcPct val="35000"/>
                        </a:spcAft>
                      </a:pPr>
                      <a:r>
                        <a:rPr lang="ja-JP" altLang="en-US" sz="1100" b="0" dirty="0">
                          <a:solidFill>
                            <a:schemeClr val="tx1"/>
                          </a:solidFill>
                          <a:latin typeface="BIZ UDゴシック" panose="020B0400000000000000" pitchFamily="49" charset="-128"/>
                          <a:ea typeface="BIZ UDゴシック" panose="020B0400000000000000" pitchFamily="49" charset="-128"/>
                        </a:rPr>
                        <a:t>新型コロナウイルス感染症の影響を考えみた上で、最大収容人数の想定（中略）した上で、現時点でシミュレーションの中で収容できる人口を予め想定し、それに必要な考え方や協定等の対策を講じていく。</a:t>
                      </a:r>
                      <a:r>
                        <a:rPr lang="ja-JP" altLang="en-US" sz="1100" b="1" dirty="0">
                          <a:solidFill>
                            <a:schemeClr val="tx1"/>
                          </a:solidFill>
                          <a:latin typeface="BIZ UDゴシック" panose="020B0400000000000000" pitchFamily="49" charset="-128"/>
                          <a:ea typeface="BIZ UDゴシック" panose="020B0400000000000000" pitchFamily="49" charset="-128"/>
                        </a:rPr>
                        <a:t>（風水害編</a:t>
                      </a:r>
                      <a:r>
                        <a:rPr lang="en-US" altLang="ja-JP" sz="1100" b="1" dirty="0">
                          <a:solidFill>
                            <a:schemeClr val="tx1"/>
                          </a:solidFill>
                          <a:latin typeface="BIZ UDゴシック" panose="020B0400000000000000" pitchFamily="49" charset="-128"/>
                          <a:ea typeface="BIZ UDゴシック" panose="020B0400000000000000" pitchFamily="49" charset="-128"/>
                        </a:rPr>
                        <a:t>P.54</a:t>
                      </a:r>
                      <a:r>
                        <a:rPr lang="ja-JP" altLang="en-US" sz="1100" b="1" dirty="0">
                          <a:solidFill>
                            <a:schemeClr val="tx1"/>
                          </a:solidFill>
                          <a:latin typeface="BIZ UDゴシック" panose="020B0400000000000000" pitchFamily="49" charset="-128"/>
                          <a:ea typeface="BIZ UDゴシック" panose="020B0400000000000000" pitchFamily="49" charset="-128"/>
                        </a:rPr>
                        <a:t>）</a:t>
                      </a:r>
                    </a:p>
                  </a:txBody>
                  <a:tcPr marT="0" marB="0" anchor="ctr">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110863890"/>
                  </a:ext>
                </a:extLst>
              </a:tr>
              <a:tr h="364210">
                <a:tc>
                  <a:txBody>
                    <a:bodyPr/>
                    <a:lstStyle/>
                    <a:p>
                      <a:pPr defTabSz="533400">
                        <a:lnSpc>
                          <a:spcPct val="90000"/>
                        </a:lnSpc>
                        <a:spcBef>
                          <a:spcPct val="0"/>
                        </a:spcBef>
                        <a:spcAft>
                          <a:spcPct val="35000"/>
                        </a:spcAft>
                      </a:pPr>
                      <a:r>
                        <a:rPr lang="ja-JP" altLang="en-US" sz="1100" b="0" dirty="0">
                          <a:solidFill>
                            <a:schemeClr val="tx1"/>
                          </a:solidFill>
                          <a:latin typeface="BIZ UDゴシック" panose="020B0400000000000000" pitchFamily="49" charset="-128"/>
                          <a:ea typeface="BIZ UDゴシック" panose="020B0400000000000000" pitchFamily="49" charset="-128"/>
                        </a:rPr>
                        <a:t>人員体制の変更については資料集に記載。</a:t>
                      </a:r>
                    </a:p>
                  </a:txBody>
                  <a:tcPr marT="0" marB="0" anchor="ctr">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022595232"/>
                  </a:ext>
                </a:extLst>
              </a:tr>
            </a:tbl>
          </a:graphicData>
        </a:graphic>
      </p:graphicFrame>
      <p:sp>
        <p:nvSpPr>
          <p:cNvPr id="113" name="テキスト ボックス 112"/>
          <p:cNvSpPr txBox="1"/>
          <p:nvPr/>
        </p:nvSpPr>
        <p:spPr>
          <a:xfrm>
            <a:off x="2008311" y="1462163"/>
            <a:ext cx="4306109" cy="369332"/>
          </a:xfrm>
          <a:prstGeom prst="rect">
            <a:avLst/>
          </a:prstGeom>
          <a:solidFill>
            <a:schemeClr val="accent1">
              <a:lumMod val="20000"/>
              <a:lumOff val="80000"/>
            </a:schemeClr>
          </a:solidFill>
          <a:ln>
            <a:solidFill>
              <a:schemeClr val="accent1"/>
            </a:solidFill>
          </a:ln>
        </p:spPr>
        <p:txBody>
          <a:bodyPr wrap="square" rtlCol="0">
            <a:spAutoFit/>
          </a:bodyPr>
          <a:lstStyle/>
          <a:p>
            <a:pPr algn="ctr"/>
            <a:r>
              <a:rPr lang="ja-JP" altLang="en-US" dirty="0">
                <a:latin typeface="BIZ UDゴシック" panose="020B0400000000000000" pitchFamily="49" charset="-128"/>
                <a:ea typeface="BIZ UDゴシック" panose="020B0400000000000000" pitchFamily="49" charset="-128"/>
              </a:rPr>
              <a:t>修正の観点</a:t>
            </a:r>
          </a:p>
        </p:txBody>
      </p:sp>
      <p:sp>
        <p:nvSpPr>
          <p:cNvPr id="114" name="テキスト ボックス 113"/>
          <p:cNvSpPr txBox="1"/>
          <p:nvPr/>
        </p:nvSpPr>
        <p:spPr>
          <a:xfrm>
            <a:off x="6436847" y="1458805"/>
            <a:ext cx="6197350" cy="369332"/>
          </a:xfrm>
          <a:prstGeom prst="rect">
            <a:avLst/>
          </a:prstGeom>
          <a:solidFill>
            <a:schemeClr val="accent4">
              <a:lumMod val="20000"/>
              <a:lumOff val="80000"/>
            </a:schemeClr>
          </a:solidFill>
          <a:ln>
            <a:solidFill>
              <a:schemeClr val="accent1"/>
            </a:solidFill>
          </a:ln>
        </p:spPr>
        <p:txBody>
          <a:bodyPr wrap="square" rtlCol="0">
            <a:spAutoFit/>
          </a:bodyPr>
          <a:lstStyle/>
          <a:p>
            <a:pPr algn="ctr"/>
            <a:r>
              <a:rPr lang="ja-JP" altLang="en-US" dirty="0">
                <a:latin typeface="BIZ UDゴシック" panose="020B0400000000000000" pitchFamily="49" charset="-128"/>
                <a:ea typeface="BIZ UDゴシック" panose="020B0400000000000000" pitchFamily="49" charset="-128"/>
              </a:rPr>
              <a:t>地域防災計画への反映</a:t>
            </a:r>
          </a:p>
        </p:txBody>
      </p:sp>
      <p:sp>
        <p:nvSpPr>
          <p:cNvPr id="127" name="角丸四角形 126"/>
          <p:cNvSpPr/>
          <p:nvPr/>
        </p:nvSpPr>
        <p:spPr>
          <a:xfrm>
            <a:off x="864900" y="3267025"/>
            <a:ext cx="1143412" cy="1562892"/>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gn="ctr">
              <a:spcAft>
                <a:spcPts val="0"/>
              </a:spcAft>
            </a:pPr>
            <a:r>
              <a:rPr lang="ja-JP" altLang="en-US" sz="1600" kern="100" dirty="0">
                <a:ea typeface="HGSｺﾞｼｯｸE" panose="020B0900000000000000" pitchFamily="50" charset="-128"/>
                <a:cs typeface="Times New Roman" panose="02020603050405020304" pitchFamily="18" charset="0"/>
              </a:rPr>
              <a:t>要配慮者</a:t>
            </a:r>
            <a:br>
              <a:rPr lang="en-US" altLang="ja-JP" sz="1600" kern="100" dirty="0">
                <a:ea typeface="HGSｺﾞｼｯｸE" panose="020B0900000000000000" pitchFamily="50" charset="-128"/>
                <a:cs typeface="Times New Roman" panose="02020603050405020304" pitchFamily="18" charset="0"/>
              </a:rPr>
            </a:br>
            <a:r>
              <a:rPr lang="ja-JP" altLang="en-US" sz="1600" kern="100" dirty="0">
                <a:ea typeface="HGSｺﾞｼｯｸE" panose="020B0900000000000000" pitchFamily="50" charset="-128"/>
                <a:cs typeface="Times New Roman" panose="02020603050405020304" pitchFamily="18" charset="0"/>
              </a:rPr>
              <a:t>対策の強化</a:t>
            </a:r>
            <a:endParaRPr lang="ja-JP" altLang="ja-JP" sz="1600" kern="100" dirty="0">
              <a:effectLst/>
              <a:ea typeface="游明朝" panose="02020400000000000000" pitchFamily="18" charset="-128"/>
              <a:cs typeface="Times New Roman" panose="02020603050405020304" pitchFamily="18" charset="0"/>
            </a:endParaRPr>
          </a:p>
        </p:txBody>
      </p:sp>
      <p:cxnSp>
        <p:nvCxnSpPr>
          <p:cNvPr id="128" name="直線矢印コネクタ 127"/>
          <p:cNvCxnSpPr/>
          <p:nvPr/>
        </p:nvCxnSpPr>
        <p:spPr>
          <a:xfrm>
            <a:off x="5110503" y="3714374"/>
            <a:ext cx="72008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graphicFrame>
        <p:nvGraphicFramePr>
          <p:cNvPr id="129" name="表 128"/>
          <p:cNvGraphicFramePr>
            <a:graphicFrameLocks noGrp="1"/>
          </p:cNvGraphicFramePr>
          <p:nvPr>
            <p:extLst>
              <p:ext uri="{D42A27DB-BD31-4B8C-83A1-F6EECF244321}">
                <p14:modId xmlns:p14="http://schemas.microsoft.com/office/powerpoint/2010/main" val="573313217"/>
              </p:ext>
            </p:extLst>
          </p:nvPr>
        </p:nvGraphicFramePr>
        <p:xfrm>
          <a:off x="2008309" y="3256732"/>
          <a:ext cx="4306111" cy="1573185"/>
        </p:xfrm>
        <a:graphic>
          <a:graphicData uri="http://schemas.openxmlformats.org/drawingml/2006/table">
            <a:tbl>
              <a:tblPr firstRow="1" bandRow="1">
                <a:tableStyleId>{5C22544A-7EE6-4342-B048-85BDC9FD1C3A}</a:tableStyleId>
              </a:tblPr>
              <a:tblGrid>
                <a:gridCol w="4306111">
                  <a:extLst>
                    <a:ext uri="{9D8B030D-6E8A-4147-A177-3AD203B41FA5}">
                      <a16:colId xmlns:a16="http://schemas.microsoft.com/office/drawing/2014/main" val="2302352421"/>
                    </a:ext>
                  </a:extLst>
                </a:gridCol>
              </a:tblGrid>
              <a:tr h="508582">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rPr>
                        <a:t>避難所における思いやりスペースの充実</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41719C"/>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26364425"/>
                  </a:ext>
                </a:extLst>
              </a:tr>
              <a:tr h="445029">
                <a:tc>
                  <a:txBody>
                    <a:bodyPr/>
                    <a:lstStyle/>
                    <a:p>
                      <a:pPr lvl="0" algn="l" defTabSz="533400">
                        <a:lnSpc>
                          <a:spcPct val="90000"/>
                        </a:lnSpc>
                        <a:spcBef>
                          <a:spcPct val="0"/>
                        </a:spcBef>
                        <a:spcAft>
                          <a:spcPct val="35000"/>
                        </a:spcAft>
                      </a:pPr>
                      <a:r>
                        <a:rPr lang="ja-JP" altLang="en-US" sz="1200" dirty="0">
                          <a:latin typeface="BIZ UDゴシック" panose="020B0400000000000000" pitchFamily="49" charset="-128"/>
                          <a:ea typeface="BIZ UDゴシック" panose="020B0400000000000000" pitchFamily="49" charset="-128"/>
                        </a:rPr>
                        <a:t>個別避難計画の作成を位置づけ</a:t>
                      </a:r>
                      <a:r>
                        <a:rPr lang="ja-JP" altLang="en-US" sz="1100" dirty="0">
                          <a:latin typeface="BIZ UDゴシック" panose="020B0400000000000000" pitchFamily="49" charset="-128"/>
                          <a:ea typeface="BIZ UDゴシック" panose="020B0400000000000000" pitchFamily="49" charset="-128"/>
                        </a:rPr>
                        <a:t>、避難者の個別の必要性に応じた避難支援を目指す</a:t>
                      </a:r>
                      <a:endParaRPr lang="en-US" altLang="ja-JP" sz="1100" dirty="0">
                        <a:latin typeface="BIZ UDゴシック" panose="020B0400000000000000" pitchFamily="49" charset="-128"/>
                        <a:ea typeface="BIZ UDゴシック" panose="020B0400000000000000" pitchFamily="49" charset="-128"/>
                      </a:endParaRP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110863890"/>
                  </a:ext>
                </a:extLst>
              </a:tr>
              <a:tr h="445029">
                <a:tc>
                  <a:txBody>
                    <a:bodyPr/>
                    <a:lstStyle/>
                    <a:p>
                      <a:pPr marL="0" marR="0" lvl="0" indent="0" algn="l" defTabSz="533400" rtl="0" eaLnBrk="1" fontAlgn="auto" latinLnBrk="0" hangingPunct="1">
                        <a:lnSpc>
                          <a:spcPct val="90000"/>
                        </a:lnSpc>
                        <a:spcBef>
                          <a:spcPct val="0"/>
                        </a:spcBef>
                        <a:spcAft>
                          <a:spcPct val="35000"/>
                        </a:spcAft>
                        <a:buClrTx/>
                        <a:buSzTx/>
                        <a:buFontTx/>
                        <a:buNone/>
                        <a:tabLst/>
                        <a:defRPr/>
                      </a:pPr>
                      <a:r>
                        <a:rPr lang="ja-JP" altLang="en-US" sz="1100" dirty="0">
                          <a:latin typeface="BIZ UDゴシック" panose="020B0400000000000000" pitchFamily="49" charset="-128"/>
                          <a:ea typeface="BIZ UDゴシック" panose="020B0400000000000000" pitchFamily="49" charset="-128"/>
                        </a:rPr>
                        <a:t>公設の福祉避難所を位置づけ、受入体制を強化する</a:t>
                      </a:r>
                      <a:endParaRPr lang="en-US" altLang="ja-JP" sz="1100" dirty="0">
                        <a:latin typeface="BIZ UDゴシック" panose="020B0400000000000000" pitchFamily="49" charset="-128"/>
                        <a:ea typeface="BIZ UDゴシック" panose="020B0400000000000000" pitchFamily="49" charset="-128"/>
                      </a:endParaRP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22595232"/>
                  </a:ext>
                </a:extLst>
              </a:tr>
              <a:tr h="174545">
                <a:tc>
                  <a:txBody>
                    <a:bodyPr/>
                    <a:lstStyle/>
                    <a:p>
                      <a:pPr marL="0" marR="0" lvl="0" indent="0" algn="l" defTabSz="533400" rtl="0" eaLnBrk="1" fontAlgn="auto" latinLnBrk="0" hangingPunct="1">
                        <a:lnSpc>
                          <a:spcPct val="90000"/>
                        </a:lnSpc>
                        <a:spcBef>
                          <a:spcPct val="0"/>
                        </a:spcBef>
                        <a:spcAft>
                          <a:spcPct val="35000"/>
                        </a:spcAft>
                        <a:buClrTx/>
                        <a:buSzTx/>
                        <a:buFontTx/>
                        <a:buNone/>
                        <a:tabLst/>
                        <a:defRPr/>
                      </a:pPr>
                      <a:r>
                        <a:rPr lang="ja-JP" altLang="en-US" sz="1100" dirty="0">
                          <a:latin typeface="BIZ UDゴシック" panose="020B0400000000000000" pitchFamily="49" charset="-128"/>
                          <a:ea typeface="BIZ UDゴシック" panose="020B0400000000000000" pitchFamily="49" charset="-128"/>
                        </a:rPr>
                        <a:t>看護職班の位置づけと巡回相談体制の導入</a:t>
                      </a:r>
                      <a:endParaRPr lang="en-US" altLang="ja-JP" sz="1100" dirty="0">
                        <a:latin typeface="BIZ UDゴシック" panose="020B0400000000000000" pitchFamily="49" charset="-128"/>
                        <a:ea typeface="BIZ UDゴシック" panose="020B0400000000000000" pitchFamily="49" charset="-128"/>
                      </a:endParaRP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51029945"/>
                  </a:ext>
                </a:extLst>
              </a:tr>
            </a:tbl>
          </a:graphicData>
        </a:graphic>
      </p:graphicFrame>
      <p:graphicFrame>
        <p:nvGraphicFramePr>
          <p:cNvPr id="130" name="表 129"/>
          <p:cNvGraphicFramePr>
            <a:graphicFrameLocks noGrp="1"/>
          </p:cNvGraphicFramePr>
          <p:nvPr>
            <p:extLst>
              <p:ext uri="{D42A27DB-BD31-4B8C-83A1-F6EECF244321}">
                <p14:modId xmlns:p14="http://schemas.microsoft.com/office/powerpoint/2010/main" val="1024690162"/>
              </p:ext>
            </p:extLst>
          </p:nvPr>
        </p:nvGraphicFramePr>
        <p:xfrm>
          <a:off x="6436847" y="3256732"/>
          <a:ext cx="6197350" cy="1573185"/>
        </p:xfrm>
        <a:graphic>
          <a:graphicData uri="http://schemas.openxmlformats.org/drawingml/2006/table">
            <a:tbl>
              <a:tblPr firstRow="1" bandRow="1">
                <a:tableStyleId>{5C22544A-7EE6-4342-B048-85BDC9FD1C3A}</a:tableStyleId>
              </a:tblPr>
              <a:tblGrid>
                <a:gridCol w="6197350">
                  <a:extLst>
                    <a:ext uri="{9D8B030D-6E8A-4147-A177-3AD203B41FA5}">
                      <a16:colId xmlns:a16="http://schemas.microsoft.com/office/drawing/2014/main" val="3772727311"/>
                    </a:ext>
                  </a:extLst>
                </a:gridCol>
              </a:tblGrid>
              <a:tr h="416222">
                <a:tc>
                  <a:txBody>
                    <a:bodyPr/>
                    <a:lstStyle/>
                    <a:p>
                      <a:pPr defTabSz="533400">
                        <a:lnSpc>
                          <a:spcPct val="90000"/>
                        </a:lnSpc>
                        <a:spcBef>
                          <a:spcPct val="0"/>
                        </a:spcBef>
                        <a:spcAft>
                          <a:spcPct val="35000"/>
                        </a:spcAft>
                      </a:pPr>
                      <a:r>
                        <a:rPr lang="ja-JP" altLang="en-US" sz="1100" b="0" dirty="0">
                          <a:solidFill>
                            <a:schemeClr val="tx1"/>
                          </a:solidFill>
                          <a:latin typeface="BIZ UDゴシック" panose="020B0400000000000000" pitchFamily="49" charset="-128"/>
                          <a:ea typeface="BIZ UDゴシック" panose="020B0400000000000000" pitchFamily="49" charset="-128"/>
                        </a:rPr>
                        <a:t>配慮が必要な避難者のため、避難所内に、一般の避難者が居住するスペースとは別に思いやりスペース（福祉避難室）を設置する。</a:t>
                      </a:r>
                      <a:r>
                        <a:rPr lang="ja-JP" altLang="en-US" sz="1100" b="1" dirty="0">
                          <a:solidFill>
                            <a:schemeClr val="tx1"/>
                          </a:solidFill>
                          <a:latin typeface="BIZ UDゴシック" panose="020B0400000000000000" pitchFamily="49" charset="-128"/>
                          <a:ea typeface="BIZ UDゴシック" panose="020B0400000000000000" pitchFamily="49" charset="-128"/>
                        </a:rPr>
                        <a:t>（地震編</a:t>
                      </a:r>
                      <a:r>
                        <a:rPr lang="en-US" altLang="ja-JP" sz="1100" b="1" dirty="0">
                          <a:solidFill>
                            <a:schemeClr val="tx1"/>
                          </a:solidFill>
                          <a:latin typeface="BIZ UDゴシック" panose="020B0400000000000000" pitchFamily="49" charset="-128"/>
                          <a:ea typeface="BIZ UDゴシック" panose="020B0400000000000000" pitchFamily="49" charset="-128"/>
                        </a:rPr>
                        <a:t>P.162</a:t>
                      </a:r>
                      <a:r>
                        <a:rPr lang="ja-JP" altLang="en-US" sz="1100" b="1" dirty="0">
                          <a:solidFill>
                            <a:schemeClr val="tx1"/>
                          </a:solidFill>
                          <a:latin typeface="BIZ UDゴシック" panose="020B0400000000000000" pitchFamily="49" charset="-128"/>
                          <a:ea typeface="BIZ UDゴシック" panose="020B0400000000000000" pitchFamily="49" charset="-128"/>
                        </a:rPr>
                        <a:t>　風水害編</a:t>
                      </a:r>
                      <a:r>
                        <a:rPr lang="en-US" altLang="ja-JP" sz="1100" b="1" dirty="0">
                          <a:solidFill>
                            <a:schemeClr val="tx1"/>
                          </a:solidFill>
                          <a:latin typeface="BIZ UDゴシック" panose="020B0400000000000000" pitchFamily="49" charset="-128"/>
                          <a:ea typeface="BIZ UDゴシック" panose="020B0400000000000000" pitchFamily="49" charset="-128"/>
                        </a:rPr>
                        <a:t>P.179</a:t>
                      </a:r>
                      <a:r>
                        <a:rPr lang="ja-JP" altLang="en-US" sz="1100" b="1" dirty="0">
                          <a:solidFill>
                            <a:schemeClr val="tx1"/>
                          </a:solidFill>
                          <a:latin typeface="BIZ UDゴシック" panose="020B0400000000000000" pitchFamily="49" charset="-128"/>
                          <a:ea typeface="BIZ UDゴシック" panose="020B0400000000000000" pitchFamily="49" charset="-128"/>
                        </a:rPr>
                        <a:t>）</a:t>
                      </a:r>
                    </a:p>
                  </a:txBody>
                  <a:tcPr marT="0" marB="0" anchor="ctr">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1719C"/>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426364425"/>
                  </a:ext>
                </a:extLst>
              </a:tr>
              <a:tr h="428543">
                <a:tc>
                  <a:txBody>
                    <a:bodyPr/>
                    <a:lstStyle/>
                    <a:p>
                      <a:pPr defTabSz="533400">
                        <a:lnSpc>
                          <a:spcPct val="90000"/>
                        </a:lnSpc>
                        <a:spcBef>
                          <a:spcPct val="0"/>
                        </a:spcBef>
                        <a:spcAft>
                          <a:spcPct val="35000"/>
                        </a:spcAft>
                      </a:pPr>
                      <a:r>
                        <a:rPr lang="ja-JP" altLang="en-US" sz="1100" b="0" dirty="0">
                          <a:solidFill>
                            <a:schemeClr val="tx1"/>
                          </a:solidFill>
                          <a:latin typeface="BIZ UDゴシック" panose="020B0400000000000000" pitchFamily="49" charset="-128"/>
                          <a:ea typeface="BIZ UDゴシック" panose="020B0400000000000000" pitchFamily="49" charset="-128"/>
                        </a:rPr>
                        <a:t>市は、避難行動要支援者一人一人について、本人やその家族を交え、災害時の避難先や移動手段などを想定した個別の避難計画を作成することを推進する。</a:t>
                      </a:r>
                      <a:r>
                        <a:rPr lang="ja-JP" altLang="en-US" sz="1100" b="1" dirty="0">
                          <a:solidFill>
                            <a:schemeClr val="tx1"/>
                          </a:solidFill>
                          <a:latin typeface="BIZ UDゴシック" panose="020B0400000000000000" pitchFamily="49" charset="-128"/>
                          <a:ea typeface="BIZ UDゴシック" panose="020B0400000000000000" pitchFamily="49" charset="-128"/>
                        </a:rPr>
                        <a:t>（地震編</a:t>
                      </a:r>
                      <a:r>
                        <a:rPr lang="en-US" altLang="ja-JP" sz="1100" b="1" dirty="0">
                          <a:solidFill>
                            <a:schemeClr val="tx1"/>
                          </a:solidFill>
                          <a:latin typeface="BIZ UDゴシック" panose="020B0400000000000000" pitchFamily="49" charset="-128"/>
                          <a:ea typeface="BIZ UDゴシック" panose="020B0400000000000000" pitchFamily="49" charset="-128"/>
                        </a:rPr>
                        <a:t>P.37</a:t>
                      </a:r>
                      <a:r>
                        <a:rPr lang="ja-JP" altLang="en-US" sz="1100" b="1" dirty="0">
                          <a:solidFill>
                            <a:schemeClr val="tx1"/>
                          </a:solidFill>
                          <a:latin typeface="BIZ UDゴシック" panose="020B0400000000000000" pitchFamily="49" charset="-128"/>
                          <a:ea typeface="BIZ UDゴシック" panose="020B0400000000000000" pitchFamily="49" charset="-128"/>
                        </a:rPr>
                        <a:t>　風水害編</a:t>
                      </a:r>
                      <a:r>
                        <a:rPr lang="en-US" altLang="ja-JP" sz="1100" b="1" dirty="0">
                          <a:solidFill>
                            <a:schemeClr val="tx1"/>
                          </a:solidFill>
                          <a:latin typeface="BIZ UDゴシック" panose="020B0400000000000000" pitchFamily="49" charset="-128"/>
                          <a:ea typeface="BIZ UDゴシック" panose="020B0400000000000000" pitchFamily="49" charset="-128"/>
                        </a:rPr>
                        <a:t>P.41</a:t>
                      </a:r>
                      <a:r>
                        <a:rPr lang="ja-JP" altLang="en-US" sz="1100" b="1" dirty="0">
                          <a:solidFill>
                            <a:schemeClr val="tx1"/>
                          </a:solidFill>
                          <a:latin typeface="BIZ UDゴシック" panose="020B0400000000000000" pitchFamily="49" charset="-128"/>
                          <a:ea typeface="BIZ UDゴシック" panose="020B0400000000000000" pitchFamily="49" charset="-128"/>
                        </a:rPr>
                        <a:t>）</a:t>
                      </a:r>
                    </a:p>
                  </a:txBody>
                  <a:tcPr marT="0" marB="0" anchor="ctr">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110863890"/>
                  </a:ext>
                </a:extLst>
              </a:tr>
              <a:tr h="364210">
                <a:tc>
                  <a:txBody>
                    <a:bodyPr/>
                    <a:lstStyle/>
                    <a:p>
                      <a:pPr marL="0" marR="0" lvl="0" indent="0" algn="l" defTabSz="533400" rtl="0" eaLnBrk="1" fontAlgn="auto" latinLnBrk="0" hangingPunct="1">
                        <a:lnSpc>
                          <a:spcPct val="90000"/>
                        </a:lnSpc>
                        <a:spcBef>
                          <a:spcPct val="0"/>
                        </a:spcBef>
                        <a:spcAft>
                          <a:spcPct val="35000"/>
                        </a:spcAft>
                        <a:buClrTx/>
                        <a:buSzTx/>
                        <a:buFontTx/>
                        <a:buNone/>
                        <a:tabLst/>
                        <a:defRPr/>
                      </a:pPr>
                      <a:r>
                        <a:rPr lang="ja-JP" altLang="en-US" sz="1100" b="0" dirty="0">
                          <a:solidFill>
                            <a:schemeClr val="tx1"/>
                          </a:solidFill>
                          <a:latin typeface="BIZ UDゴシック" panose="020B0400000000000000" pitchFamily="49" charset="-128"/>
                          <a:ea typeface="BIZ UDゴシック" panose="020B0400000000000000" pitchFamily="49" charset="-128"/>
                        </a:rPr>
                        <a:t>市は、（中略）施設がバリアフリー化されているなど要配慮者の利用に適している社会福祉施設等を福祉避難所として使用する。</a:t>
                      </a:r>
                      <a:r>
                        <a:rPr lang="ja-JP" altLang="en-US" sz="1100" b="1" dirty="0">
                          <a:solidFill>
                            <a:schemeClr val="tx1"/>
                          </a:solidFill>
                          <a:latin typeface="BIZ UDゴシック" panose="020B0400000000000000" pitchFamily="49" charset="-128"/>
                          <a:ea typeface="BIZ UDゴシック" panose="020B0400000000000000" pitchFamily="49" charset="-128"/>
                        </a:rPr>
                        <a:t>（地震編</a:t>
                      </a:r>
                      <a:r>
                        <a:rPr lang="en-US" altLang="ja-JP" sz="1100" b="1" dirty="0">
                          <a:solidFill>
                            <a:schemeClr val="tx1"/>
                          </a:solidFill>
                          <a:latin typeface="BIZ UDゴシック" panose="020B0400000000000000" pitchFamily="49" charset="-128"/>
                          <a:ea typeface="BIZ UDゴシック" panose="020B0400000000000000" pitchFamily="49" charset="-128"/>
                        </a:rPr>
                        <a:t>P.45</a:t>
                      </a:r>
                      <a:r>
                        <a:rPr lang="ja-JP" altLang="en-US" sz="1100" b="1" dirty="0">
                          <a:solidFill>
                            <a:schemeClr val="tx1"/>
                          </a:solidFill>
                          <a:latin typeface="BIZ UDゴシック" panose="020B0400000000000000" pitchFamily="49" charset="-128"/>
                          <a:ea typeface="BIZ UDゴシック" panose="020B0400000000000000" pitchFamily="49" charset="-128"/>
                        </a:rPr>
                        <a:t>　風水害編</a:t>
                      </a:r>
                      <a:r>
                        <a:rPr lang="en-US" altLang="ja-JP" sz="1100" b="1" dirty="0">
                          <a:solidFill>
                            <a:schemeClr val="tx1"/>
                          </a:solidFill>
                          <a:latin typeface="BIZ UDゴシック" panose="020B0400000000000000" pitchFamily="49" charset="-128"/>
                          <a:ea typeface="BIZ UDゴシック" panose="020B0400000000000000" pitchFamily="49" charset="-128"/>
                        </a:rPr>
                        <a:t>P.49</a:t>
                      </a:r>
                      <a:r>
                        <a:rPr lang="ja-JP" altLang="en-US" sz="1100" b="1" dirty="0">
                          <a:solidFill>
                            <a:schemeClr val="tx1"/>
                          </a:solidFill>
                          <a:latin typeface="BIZ UDゴシック" panose="020B0400000000000000" pitchFamily="49" charset="-128"/>
                          <a:ea typeface="BIZ UDゴシック" panose="020B0400000000000000" pitchFamily="49" charset="-128"/>
                        </a:rPr>
                        <a:t>）</a:t>
                      </a:r>
                    </a:p>
                  </a:txBody>
                  <a:tcPr marT="0" marB="0" anchor="ctr">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022595232"/>
                  </a:ext>
                </a:extLst>
              </a:tr>
              <a:tr h="364210">
                <a:tc>
                  <a:txBody>
                    <a:bodyPr/>
                    <a:lstStyle/>
                    <a:p>
                      <a:pPr marL="0" marR="0" lvl="0" indent="0" algn="l" defTabSz="533400" rtl="0" eaLnBrk="1" fontAlgn="auto" latinLnBrk="0" hangingPunct="1">
                        <a:lnSpc>
                          <a:spcPct val="90000"/>
                        </a:lnSpc>
                        <a:spcBef>
                          <a:spcPct val="0"/>
                        </a:spcBef>
                        <a:spcAft>
                          <a:spcPct val="35000"/>
                        </a:spcAft>
                        <a:buClrTx/>
                        <a:buSzTx/>
                        <a:buFontTx/>
                        <a:buNone/>
                        <a:tabLst/>
                        <a:defRPr/>
                      </a:pPr>
                      <a:r>
                        <a:rPr lang="ja-JP" altLang="en-US" sz="1100" b="0" dirty="0">
                          <a:solidFill>
                            <a:schemeClr val="tx1"/>
                          </a:solidFill>
                          <a:latin typeface="BIZ UDゴシック" panose="020B0400000000000000" pitchFamily="49" charset="-128"/>
                          <a:ea typeface="BIZ UDゴシック" panose="020B0400000000000000" pitchFamily="49" charset="-128"/>
                        </a:rPr>
                        <a:t>市は、看護職班を中心に、関係機関と連携し、避難所等の巡回相談等を行い、要配慮者等への支援、健康チェックを行う。</a:t>
                      </a:r>
                      <a:r>
                        <a:rPr lang="ja-JP" altLang="en-US" sz="1100" b="1" dirty="0">
                          <a:solidFill>
                            <a:schemeClr val="tx1"/>
                          </a:solidFill>
                          <a:latin typeface="BIZ UDゴシック" panose="020B0400000000000000" pitchFamily="49" charset="-128"/>
                          <a:ea typeface="BIZ UDゴシック" panose="020B0400000000000000" pitchFamily="49" charset="-128"/>
                        </a:rPr>
                        <a:t>（地震編</a:t>
                      </a:r>
                      <a:r>
                        <a:rPr lang="en-US" altLang="ja-JP" sz="1100" b="1" dirty="0">
                          <a:solidFill>
                            <a:schemeClr val="tx1"/>
                          </a:solidFill>
                          <a:latin typeface="BIZ UDゴシック" panose="020B0400000000000000" pitchFamily="49" charset="-128"/>
                          <a:ea typeface="BIZ UDゴシック" panose="020B0400000000000000" pitchFamily="49" charset="-128"/>
                        </a:rPr>
                        <a:t>P.161</a:t>
                      </a:r>
                      <a:r>
                        <a:rPr lang="ja-JP" altLang="en-US" sz="1100" b="1" dirty="0">
                          <a:solidFill>
                            <a:schemeClr val="tx1"/>
                          </a:solidFill>
                          <a:latin typeface="BIZ UDゴシック" panose="020B0400000000000000" pitchFamily="49" charset="-128"/>
                          <a:ea typeface="BIZ UDゴシック" panose="020B0400000000000000" pitchFamily="49" charset="-128"/>
                        </a:rPr>
                        <a:t>　風水害編</a:t>
                      </a:r>
                      <a:r>
                        <a:rPr lang="en-US" altLang="ja-JP" sz="1100" b="1" dirty="0">
                          <a:solidFill>
                            <a:schemeClr val="tx1"/>
                          </a:solidFill>
                          <a:latin typeface="BIZ UDゴシック" panose="020B0400000000000000" pitchFamily="49" charset="-128"/>
                          <a:ea typeface="BIZ UDゴシック" panose="020B0400000000000000" pitchFamily="49" charset="-128"/>
                        </a:rPr>
                        <a:t>P.178</a:t>
                      </a:r>
                      <a:r>
                        <a:rPr lang="ja-JP" altLang="en-US" sz="1100" b="1" dirty="0">
                          <a:solidFill>
                            <a:schemeClr val="tx1"/>
                          </a:solidFill>
                          <a:latin typeface="BIZ UDゴシック" panose="020B0400000000000000" pitchFamily="49" charset="-128"/>
                          <a:ea typeface="BIZ UDゴシック" panose="020B0400000000000000" pitchFamily="49" charset="-128"/>
                        </a:rPr>
                        <a:t>）</a:t>
                      </a:r>
                    </a:p>
                  </a:txBody>
                  <a:tcPr marT="0" marB="0" anchor="ctr">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621994838"/>
                  </a:ext>
                </a:extLst>
              </a:tr>
            </a:tbl>
          </a:graphicData>
        </a:graphic>
      </p:graphicFrame>
      <p:sp>
        <p:nvSpPr>
          <p:cNvPr id="135" name="角丸四角形 134"/>
          <p:cNvSpPr/>
          <p:nvPr/>
        </p:nvSpPr>
        <p:spPr>
          <a:xfrm>
            <a:off x="208411" y="7340211"/>
            <a:ext cx="1799901" cy="824295"/>
          </a:xfrm>
          <a:prstGeom prst="roundRect">
            <a:avLst/>
          </a:prstGeom>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600" kern="100" dirty="0">
                <a:effectLst/>
                <a:ea typeface="HGSｺﾞｼｯｸE" panose="020B0900000000000000" pitchFamily="50" charset="-128"/>
                <a:cs typeface="Times New Roman" panose="02020603050405020304" pitchFamily="18" charset="0"/>
              </a:rPr>
              <a:t>法改正への対応</a:t>
            </a:r>
            <a:endParaRPr lang="ja-JP" sz="1600" kern="100" dirty="0">
              <a:effectLst/>
              <a:ea typeface="游明朝" panose="02020400000000000000" pitchFamily="18" charset="-128"/>
              <a:cs typeface="Times New Roman" panose="02020603050405020304" pitchFamily="18" charset="0"/>
            </a:endParaRPr>
          </a:p>
        </p:txBody>
      </p:sp>
      <p:graphicFrame>
        <p:nvGraphicFramePr>
          <p:cNvPr id="136" name="表 135"/>
          <p:cNvGraphicFramePr>
            <a:graphicFrameLocks noGrp="1"/>
          </p:cNvGraphicFramePr>
          <p:nvPr>
            <p:extLst>
              <p:ext uri="{D42A27DB-BD31-4B8C-83A1-F6EECF244321}">
                <p14:modId xmlns:p14="http://schemas.microsoft.com/office/powerpoint/2010/main" val="2615337919"/>
              </p:ext>
            </p:extLst>
          </p:nvPr>
        </p:nvGraphicFramePr>
        <p:xfrm>
          <a:off x="2008307" y="7340211"/>
          <a:ext cx="4306114" cy="844765"/>
        </p:xfrm>
        <a:graphic>
          <a:graphicData uri="http://schemas.openxmlformats.org/drawingml/2006/table">
            <a:tbl>
              <a:tblPr firstRow="1" bandRow="1">
                <a:tableStyleId>{5C22544A-7EE6-4342-B048-85BDC9FD1C3A}</a:tableStyleId>
              </a:tblPr>
              <a:tblGrid>
                <a:gridCol w="4306114">
                  <a:extLst>
                    <a:ext uri="{9D8B030D-6E8A-4147-A177-3AD203B41FA5}">
                      <a16:colId xmlns:a16="http://schemas.microsoft.com/office/drawing/2014/main" val="2302352421"/>
                    </a:ext>
                  </a:extLst>
                </a:gridCol>
              </a:tblGrid>
              <a:tr h="450532">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rPr>
                        <a:t>水防法、土砂災害防止法の改正に合わせた避難確保計画の位置づけ</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41719C"/>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26364425"/>
                  </a:ext>
                </a:extLst>
              </a:tr>
              <a:tr h="394233">
                <a:tc>
                  <a:txBody>
                    <a:bodyPr/>
                    <a:lstStyle/>
                    <a:p>
                      <a:pPr lvl="0" algn="l" defTabSz="533400">
                        <a:lnSpc>
                          <a:spcPct val="90000"/>
                        </a:lnSpc>
                        <a:spcBef>
                          <a:spcPct val="0"/>
                        </a:spcBef>
                        <a:spcAft>
                          <a:spcPct val="35000"/>
                        </a:spcAft>
                      </a:pPr>
                      <a:r>
                        <a:rPr lang="ja-JP" altLang="en-US" sz="1100" dirty="0">
                          <a:latin typeface="BIZ UDゴシック" panose="020B0400000000000000" pitchFamily="49" charset="-128"/>
                          <a:ea typeface="BIZ UDゴシック" panose="020B0400000000000000" pitchFamily="49" charset="-128"/>
                        </a:rPr>
                        <a:t>災害対策基本法の改正に伴う避難情報の変更（避難勧告・避難指示の一本化　等）</a:t>
                      </a:r>
                      <a:endParaRPr kumimoji="1" lang="ja-JP" altLang="en-US" sz="1100" kern="1200" dirty="0">
                        <a:latin typeface="BIZ UDゴシック" panose="020B0400000000000000" pitchFamily="49" charset="-128"/>
                        <a:ea typeface="BIZ UDゴシック" panose="020B0400000000000000" pitchFamily="49" charset="-128"/>
                      </a:endParaRP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110863890"/>
                  </a:ext>
                </a:extLst>
              </a:tr>
            </a:tbl>
          </a:graphicData>
        </a:graphic>
      </p:graphicFrame>
      <p:graphicFrame>
        <p:nvGraphicFramePr>
          <p:cNvPr id="137" name="表 136"/>
          <p:cNvGraphicFramePr>
            <a:graphicFrameLocks noGrp="1"/>
          </p:cNvGraphicFramePr>
          <p:nvPr>
            <p:extLst>
              <p:ext uri="{D42A27DB-BD31-4B8C-83A1-F6EECF244321}">
                <p14:modId xmlns:p14="http://schemas.microsoft.com/office/powerpoint/2010/main" val="1724140960"/>
              </p:ext>
            </p:extLst>
          </p:nvPr>
        </p:nvGraphicFramePr>
        <p:xfrm>
          <a:off x="6436847" y="7340211"/>
          <a:ext cx="6197350" cy="844765"/>
        </p:xfrm>
        <a:graphic>
          <a:graphicData uri="http://schemas.openxmlformats.org/drawingml/2006/table">
            <a:tbl>
              <a:tblPr firstRow="1" bandRow="1">
                <a:tableStyleId>{5C22544A-7EE6-4342-B048-85BDC9FD1C3A}</a:tableStyleId>
              </a:tblPr>
              <a:tblGrid>
                <a:gridCol w="6197350">
                  <a:extLst>
                    <a:ext uri="{9D8B030D-6E8A-4147-A177-3AD203B41FA5}">
                      <a16:colId xmlns:a16="http://schemas.microsoft.com/office/drawing/2014/main" val="3772727311"/>
                    </a:ext>
                  </a:extLst>
                </a:gridCol>
              </a:tblGrid>
              <a:tr h="416222">
                <a:tc>
                  <a:txBody>
                    <a:bodyPr/>
                    <a:lstStyle/>
                    <a:p>
                      <a:pPr defTabSz="533400">
                        <a:lnSpc>
                          <a:spcPct val="90000"/>
                        </a:lnSpc>
                        <a:spcBef>
                          <a:spcPct val="0"/>
                        </a:spcBef>
                        <a:spcAft>
                          <a:spcPct val="35000"/>
                        </a:spcAft>
                      </a:pPr>
                      <a:r>
                        <a:rPr lang="ja-JP" altLang="en-US" sz="1100" b="0" dirty="0">
                          <a:solidFill>
                            <a:schemeClr val="tx1"/>
                          </a:solidFill>
                          <a:latin typeface="BIZ UDゴシック" panose="020B0400000000000000" pitchFamily="49" charset="-128"/>
                          <a:ea typeface="BIZ UDゴシック" panose="020B0400000000000000" pitchFamily="49" charset="-128"/>
                        </a:rPr>
                        <a:t>要配慮者利用施設は、水防法第１５条の３第１項または土砂災害防止法第８条の２第１項に基づき、（中略）避難確保計画を作成する。</a:t>
                      </a:r>
                      <a:r>
                        <a:rPr lang="ja-JP" altLang="en-US" sz="1100" b="1" dirty="0">
                          <a:solidFill>
                            <a:schemeClr val="tx1"/>
                          </a:solidFill>
                          <a:latin typeface="BIZ UDゴシック" panose="020B0400000000000000" pitchFamily="49" charset="-128"/>
                          <a:ea typeface="BIZ UDゴシック" panose="020B0400000000000000" pitchFamily="49" charset="-128"/>
                        </a:rPr>
                        <a:t>（風水害編</a:t>
                      </a:r>
                      <a:r>
                        <a:rPr lang="en-US" altLang="ja-JP" sz="1100" b="1" dirty="0">
                          <a:solidFill>
                            <a:schemeClr val="tx1"/>
                          </a:solidFill>
                          <a:latin typeface="BIZ UDゴシック" panose="020B0400000000000000" pitchFamily="49" charset="-128"/>
                          <a:ea typeface="BIZ UDゴシック" panose="020B0400000000000000" pitchFamily="49" charset="-128"/>
                        </a:rPr>
                        <a:t>P.101</a:t>
                      </a:r>
                      <a:r>
                        <a:rPr lang="ja-JP" altLang="en-US" sz="1100" b="1" dirty="0">
                          <a:solidFill>
                            <a:schemeClr val="tx1"/>
                          </a:solidFill>
                          <a:latin typeface="BIZ UDゴシック" panose="020B0400000000000000" pitchFamily="49" charset="-128"/>
                          <a:ea typeface="BIZ UDゴシック" panose="020B0400000000000000" pitchFamily="49" charset="-128"/>
                        </a:rPr>
                        <a:t>）</a:t>
                      </a:r>
                    </a:p>
                  </a:txBody>
                  <a:tcPr marT="0" marB="0" anchor="ctr">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1719C"/>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426364425"/>
                  </a:ext>
                </a:extLst>
              </a:tr>
              <a:tr h="428543">
                <a:tc>
                  <a:txBody>
                    <a:bodyPr/>
                    <a:lstStyle/>
                    <a:p>
                      <a:pPr defTabSz="533400">
                        <a:lnSpc>
                          <a:spcPct val="90000"/>
                        </a:lnSpc>
                        <a:spcBef>
                          <a:spcPct val="0"/>
                        </a:spcBef>
                        <a:spcAft>
                          <a:spcPct val="35000"/>
                        </a:spcAft>
                      </a:pPr>
                      <a:r>
                        <a:rPr lang="ja-JP" altLang="en-US" sz="1100" b="0" dirty="0">
                          <a:solidFill>
                            <a:schemeClr val="tx1"/>
                          </a:solidFill>
                          <a:latin typeface="BIZ UDゴシック" panose="020B0400000000000000" pitchFamily="49" charset="-128"/>
                          <a:ea typeface="BIZ UDゴシック" panose="020B0400000000000000" pitchFamily="49" charset="-128"/>
                        </a:rPr>
                        <a:t>避難情報については、風水害編</a:t>
                      </a:r>
                      <a:r>
                        <a:rPr lang="en-US" altLang="ja-JP" sz="1100" b="0" dirty="0">
                          <a:solidFill>
                            <a:schemeClr val="tx1"/>
                          </a:solidFill>
                          <a:latin typeface="BIZ UDゴシック" panose="020B0400000000000000" pitchFamily="49" charset="-128"/>
                          <a:ea typeface="BIZ UDゴシック" panose="020B0400000000000000" pitchFamily="49" charset="-128"/>
                        </a:rPr>
                        <a:t>P</a:t>
                      </a:r>
                      <a:r>
                        <a:rPr lang="en-US" altLang="ja-JP" sz="1100" b="0">
                          <a:solidFill>
                            <a:schemeClr val="tx1"/>
                          </a:solidFill>
                          <a:latin typeface="BIZ UDゴシック" panose="020B0400000000000000" pitchFamily="49" charset="-128"/>
                          <a:ea typeface="BIZ UDゴシック" panose="020B0400000000000000" pitchFamily="49" charset="-128"/>
                        </a:rPr>
                        <a:t>.166</a:t>
                      </a:r>
                      <a:r>
                        <a:rPr lang="ja-JP" altLang="en-US" sz="1100" b="0">
                          <a:solidFill>
                            <a:schemeClr val="tx1"/>
                          </a:solidFill>
                          <a:latin typeface="BIZ UDゴシック" panose="020B0400000000000000" pitchFamily="49" charset="-128"/>
                          <a:ea typeface="BIZ UDゴシック" panose="020B0400000000000000" pitchFamily="49" charset="-128"/>
                        </a:rPr>
                        <a:t>の</a:t>
                      </a:r>
                      <a:r>
                        <a:rPr lang="ja-JP" altLang="en-US" sz="1100" b="0" dirty="0">
                          <a:solidFill>
                            <a:schemeClr val="tx1"/>
                          </a:solidFill>
                          <a:latin typeface="BIZ UDゴシック" panose="020B0400000000000000" pitchFamily="49" charset="-128"/>
                          <a:ea typeface="BIZ UDゴシック" panose="020B0400000000000000" pitchFamily="49" charset="-128"/>
                        </a:rPr>
                        <a:t>表第５に記載。</a:t>
                      </a:r>
                    </a:p>
                  </a:txBody>
                  <a:tcPr marT="0" marB="0" anchor="ctr">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110863890"/>
                  </a:ext>
                </a:extLst>
              </a:tr>
            </a:tbl>
          </a:graphicData>
        </a:graphic>
      </p:graphicFrame>
      <p:sp>
        <p:nvSpPr>
          <p:cNvPr id="142" name="角丸四角形 141"/>
          <p:cNvSpPr/>
          <p:nvPr/>
        </p:nvSpPr>
        <p:spPr>
          <a:xfrm>
            <a:off x="864900" y="4919282"/>
            <a:ext cx="1143412" cy="1321478"/>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p>
            <a:pPr algn="ctr">
              <a:spcAft>
                <a:spcPts val="0"/>
              </a:spcAft>
            </a:pPr>
            <a:r>
              <a:rPr lang="ja-JP" altLang="en-US" sz="1600" kern="100" dirty="0">
                <a:ea typeface="HGPｺﾞｼｯｸE" panose="020B0900000000000000" pitchFamily="50" charset="-128"/>
                <a:cs typeface="Times New Roman" panose="02020603050405020304" pitchFamily="18" charset="0"/>
              </a:rPr>
              <a:t>多様な視点</a:t>
            </a:r>
            <a:endParaRPr lang="ja-JP" sz="1600" kern="100" dirty="0">
              <a:effectLst/>
              <a:ea typeface="游明朝" panose="02020400000000000000" pitchFamily="18" charset="-128"/>
              <a:cs typeface="Times New Roman" panose="02020603050405020304" pitchFamily="18" charset="0"/>
            </a:endParaRPr>
          </a:p>
        </p:txBody>
      </p:sp>
      <p:graphicFrame>
        <p:nvGraphicFramePr>
          <p:cNvPr id="143" name="表 142"/>
          <p:cNvGraphicFramePr>
            <a:graphicFrameLocks noGrp="1"/>
          </p:cNvGraphicFramePr>
          <p:nvPr>
            <p:extLst>
              <p:ext uri="{D42A27DB-BD31-4B8C-83A1-F6EECF244321}">
                <p14:modId xmlns:p14="http://schemas.microsoft.com/office/powerpoint/2010/main" val="1062881565"/>
              </p:ext>
            </p:extLst>
          </p:nvPr>
        </p:nvGraphicFramePr>
        <p:xfrm>
          <a:off x="2008309" y="4919282"/>
          <a:ext cx="4306112" cy="1321478"/>
        </p:xfrm>
        <a:graphic>
          <a:graphicData uri="http://schemas.openxmlformats.org/drawingml/2006/table">
            <a:tbl>
              <a:tblPr firstRow="1" bandRow="1">
                <a:tableStyleId>{5C22544A-7EE6-4342-B048-85BDC9FD1C3A}</a:tableStyleId>
              </a:tblPr>
              <a:tblGrid>
                <a:gridCol w="4306112">
                  <a:extLst>
                    <a:ext uri="{9D8B030D-6E8A-4147-A177-3AD203B41FA5}">
                      <a16:colId xmlns:a16="http://schemas.microsoft.com/office/drawing/2014/main" val="2302352421"/>
                    </a:ext>
                  </a:extLst>
                </a:gridCol>
              </a:tblGrid>
              <a:tr h="480524">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rPr>
                        <a:t>女性防災リーダーが参画した活動体制の構築</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41719C"/>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26364425"/>
                  </a:ext>
                </a:extLst>
              </a:tr>
              <a:tr h="420477">
                <a:tc>
                  <a:txBody>
                    <a:bodyPr/>
                    <a:lstStyle/>
                    <a:p>
                      <a:pPr marL="0" marR="0" lvl="0" indent="0" algn="l" defTabSz="533400" rtl="0" eaLnBrk="1" fontAlgn="auto" latinLnBrk="0" hangingPunct="1">
                        <a:lnSpc>
                          <a:spcPct val="90000"/>
                        </a:lnSpc>
                        <a:spcBef>
                          <a:spcPct val="0"/>
                        </a:spcBef>
                        <a:spcAft>
                          <a:spcPct val="35000"/>
                        </a:spcAft>
                        <a:buClrTx/>
                        <a:buSzTx/>
                        <a:buFontTx/>
                        <a:buNone/>
                        <a:tabLst/>
                        <a:defRPr/>
                      </a:pPr>
                      <a:r>
                        <a:rPr lang="ja-JP" altLang="en-US" sz="1100" dirty="0">
                          <a:latin typeface="BIZ UDゴシック" panose="020B0400000000000000" pitchFamily="49" charset="-128"/>
                          <a:ea typeface="BIZ UDゴシック" panose="020B0400000000000000" pitchFamily="49" charset="-128"/>
                        </a:rPr>
                        <a:t>妊産婦及び乳幼児への配慮</a:t>
                      </a:r>
                      <a:endParaRPr kumimoji="1" lang="ja-JP" altLang="en-US" sz="1200" kern="1200" dirty="0">
                        <a:latin typeface="BIZ UDゴシック" panose="020B0400000000000000" pitchFamily="49" charset="-128"/>
                        <a:ea typeface="BIZ UDゴシック" panose="020B0400000000000000" pitchFamily="49" charset="-128"/>
                      </a:endParaRP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110863890"/>
                  </a:ext>
                </a:extLst>
              </a:tr>
              <a:tr h="420477">
                <a:tc>
                  <a:txBody>
                    <a:bodyPr/>
                    <a:lstStyle/>
                    <a:p>
                      <a:pPr lvl="0" algn="l" defTabSz="533400">
                        <a:lnSpc>
                          <a:spcPct val="90000"/>
                        </a:lnSpc>
                        <a:spcBef>
                          <a:spcPct val="0"/>
                        </a:spcBef>
                        <a:spcAft>
                          <a:spcPct val="35000"/>
                        </a:spcAft>
                      </a:pPr>
                      <a:r>
                        <a:rPr kumimoji="1" lang="ja-JP" altLang="en-US" sz="1100" b="0" kern="1200" dirty="0">
                          <a:solidFill>
                            <a:schemeClr val="tx1"/>
                          </a:solidFill>
                          <a:latin typeface="BIZ UDゴシック" panose="020B0400000000000000" pitchFamily="49" charset="-128"/>
                          <a:ea typeface="BIZ UDゴシック" panose="020B0400000000000000" pitchFamily="49" charset="-128"/>
                        </a:rPr>
                        <a:t>性的マイノリティの方にも配慮した避難所運営</a:t>
                      </a:r>
                      <a:endParaRPr kumimoji="1" lang="ja-JP" altLang="en-US" sz="1050" b="0" kern="1200" dirty="0">
                        <a:solidFill>
                          <a:schemeClr val="tx1"/>
                        </a:solidFill>
                        <a:latin typeface="BIZ UDゴシック" panose="020B0400000000000000" pitchFamily="49" charset="-128"/>
                        <a:ea typeface="BIZ UDゴシック" panose="020B0400000000000000" pitchFamily="49" charset="-128"/>
                      </a:endParaRP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22595232"/>
                  </a:ext>
                </a:extLst>
              </a:tr>
            </a:tbl>
          </a:graphicData>
        </a:graphic>
      </p:graphicFrame>
      <p:graphicFrame>
        <p:nvGraphicFramePr>
          <p:cNvPr id="144" name="表 143"/>
          <p:cNvGraphicFramePr>
            <a:graphicFrameLocks noGrp="1"/>
          </p:cNvGraphicFramePr>
          <p:nvPr>
            <p:extLst>
              <p:ext uri="{D42A27DB-BD31-4B8C-83A1-F6EECF244321}">
                <p14:modId xmlns:p14="http://schemas.microsoft.com/office/powerpoint/2010/main" val="4028994345"/>
              </p:ext>
            </p:extLst>
          </p:nvPr>
        </p:nvGraphicFramePr>
        <p:xfrm>
          <a:off x="6436847" y="4919282"/>
          <a:ext cx="6197350" cy="1321478"/>
        </p:xfrm>
        <a:graphic>
          <a:graphicData uri="http://schemas.openxmlformats.org/drawingml/2006/table">
            <a:tbl>
              <a:tblPr firstRow="1" bandRow="1">
                <a:tableStyleId>{5C22544A-7EE6-4342-B048-85BDC9FD1C3A}</a:tableStyleId>
              </a:tblPr>
              <a:tblGrid>
                <a:gridCol w="6197350">
                  <a:extLst>
                    <a:ext uri="{9D8B030D-6E8A-4147-A177-3AD203B41FA5}">
                      <a16:colId xmlns:a16="http://schemas.microsoft.com/office/drawing/2014/main" val="3772727311"/>
                    </a:ext>
                  </a:extLst>
                </a:gridCol>
              </a:tblGrid>
              <a:tr h="416222">
                <a:tc>
                  <a:txBody>
                    <a:bodyPr/>
                    <a:lstStyle/>
                    <a:p>
                      <a:pPr defTabSz="533400">
                        <a:lnSpc>
                          <a:spcPct val="90000"/>
                        </a:lnSpc>
                        <a:spcBef>
                          <a:spcPct val="0"/>
                        </a:spcBef>
                        <a:spcAft>
                          <a:spcPct val="35000"/>
                        </a:spcAft>
                      </a:pPr>
                      <a:r>
                        <a:rPr lang="ja-JP" altLang="en-US" sz="1100" b="0" dirty="0">
                          <a:solidFill>
                            <a:schemeClr val="tx1"/>
                          </a:solidFill>
                          <a:latin typeface="BIZ UDゴシック" panose="020B0400000000000000" pitchFamily="49" charset="-128"/>
                          <a:ea typeface="BIZ UDゴシック" panose="020B0400000000000000" pitchFamily="49" charset="-128"/>
                        </a:rPr>
                        <a:t>市は、平常時の対策及び災害時の応急対策活動、復旧・復興等において、多様な視点が反映されるよう女性防災リーダーを積極的に育成する。</a:t>
                      </a:r>
                      <a:r>
                        <a:rPr lang="ja-JP" altLang="en-US" sz="1100" b="1" dirty="0">
                          <a:solidFill>
                            <a:schemeClr val="tx1"/>
                          </a:solidFill>
                          <a:latin typeface="BIZ UDゴシック" panose="020B0400000000000000" pitchFamily="49" charset="-128"/>
                          <a:ea typeface="BIZ UDゴシック" panose="020B0400000000000000" pitchFamily="49" charset="-128"/>
                        </a:rPr>
                        <a:t>（地震編</a:t>
                      </a:r>
                      <a:r>
                        <a:rPr lang="en-US" altLang="ja-JP" sz="1100" b="1" dirty="0">
                          <a:solidFill>
                            <a:schemeClr val="tx1"/>
                          </a:solidFill>
                          <a:latin typeface="BIZ UDゴシック" panose="020B0400000000000000" pitchFamily="49" charset="-128"/>
                          <a:ea typeface="BIZ UDゴシック" panose="020B0400000000000000" pitchFamily="49" charset="-128"/>
                        </a:rPr>
                        <a:t>P.31</a:t>
                      </a:r>
                      <a:r>
                        <a:rPr lang="ja-JP" altLang="en-US" sz="1100" b="1" dirty="0">
                          <a:solidFill>
                            <a:schemeClr val="tx1"/>
                          </a:solidFill>
                          <a:latin typeface="BIZ UDゴシック" panose="020B0400000000000000" pitchFamily="49" charset="-128"/>
                          <a:ea typeface="BIZ UDゴシック" panose="020B0400000000000000" pitchFamily="49" charset="-128"/>
                        </a:rPr>
                        <a:t>　風水害編</a:t>
                      </a:r>
                      <a:r>
                        <a:rPr lang="en-US" altLang="ja-JP" sz="1100" b="1" dirty="0">
                          <a:solidFill>
                            <a:schemeClr val="tx1"/>
                          </a:solidFill>
                          <a:latin typeface="BIZ UDゴシック" panose="020B0400000000000000" pitchFamily="49" charset="-128"/>
                          <a:ea typeface="BIZ UDゴシック" panose="020B0400000000000000" pitchFamily="49" charset="-128"/>
                        </a:rPr>
                        <a:t>P.36</a:t>
                      </a:r>
                      <a:r>
                        <a:rPr lang="ja-JP" altLang="en-US" sz="1100" b="1" dirty="0">
                          <a:solidFill>
                            <a:schemeClr val="tx1"/>
                          </a:solidFill>
                          <a:latin typeface="BIZ UDゴシック" panose="020B0400000000000000" pitchFamily="49" charset="-128"/>
                          <a:ea typeface="BIZ UDゴシック" panose="020B0400000000000000" pitchFamily="49" charset="-128"/>
                        </a:rPr>
                        <a:t>）</a:t>
                      </a:r>
                    </a:p>
                  </a:txBody>
                  <a:tcPr marT="0" marB="0" anchor="ctr">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1719C"/>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426364425"/>
                  </a:ext>
                </a:extLst>
              </a:tr>
              <a:tr h="428543">
                <a:tc>
                  <a:txBody>
                    <a:bodyPr/>
                    <a:lstStyle/>
                    <a:p>
                      <a:pPr defTabSz="533400">
                        <a:lnSpc>
                          <a:spcPct val="90000"/>
                        </a:lnSpc>
                        <a:spcBef>
                          <a:spcPct val="0"/>
                        </a:spcBef>
                        <a:spcAft>
                          <a:spcPct val="35000"/>
                        </a:spcAft>
                      </a:pPr>
                      <a:r>
                        <a:rPr lang="ja-JP" altLang="en-US" sz="1100" b="0" dirty="0">
                          <a:solidFill>
                            <a:schemeClr val="tx1"/>
                          </a:solidFill>
                          <a:latin typeface="BIZ UDゴシック" panose="020B0400000000000000" pitchFamily="49" charset="-128"/>
                          <a:ea typeface="BIZ UDゴシック" panose="020B0400000000000000" pitchFamily="49" charset="-128"/>
                        </a:rPr>
                        <a:t>市は、避難生活を送る妊産婦に対し、安心した避難生活を送れるよう、授乳室の確保や乳幼児が安心して生活できる空間の確保を行うとともに、保健師による健康相談の実施等、妊産婦や乳幼児の健康に配慮した対応を実施する。</a:t>
                      </a:r>
                      <a:r>
                        <a:rPr lang="ja-JP" altLang="en-US" sz="1100" b="1" dirty="0">
                          <a:solidFill>
                            <a:schemeClr val="tx1"/>
                          </a:solidFill>
                          <a:latin typeface="BIZ UDゴシック" panose="020B0400000000000000" pitchFamily="49" charset="-128"/>
                          <a:ea typeface="BIZ UDゴシック" panose="020B0400000000000000" pitchFamily="49" charset="-128"/>
                        </a:rPr>
                        <a:t>（地震編</a:t>
                      </a:r>
                      <a:r>
                        <a:rPr lang="en-US" altLang="ja-JP" sz="1100" b="1" dirty="0">
                          <a:solidFill>
                            <a:schemeClr val="tx1"/>
                          </a:solidFill>
                          <a:latin typeface="BIZ UDゴシック" panose="020B0400000000000000" pitchFamily="49" charset="-128"/>
                          <a:ea typeface="BIZ UDゴシック" panose="020B0400000000000000" pitchFamily="49" charset="-128"/>
                        </a:rPr>
                        <a:t>P.163</a:t>
                      </a:r>
                      <a:r>
                        <a:rPr lang="ja-JP" altLang="en-US" sz="1100" b="1" dirty="0">
                          <a:solidFill>
                            <a:schemeClr val="tx1"/>
                          </a:solidFill>
                          <a:latin typeface="BIZ UDゴシック" panose="020B0400000000000000" pitchFamily="49" charset="-128"/>
                          <a:ea typeface="BIZ UDゴシック" panose="020B0400000000000000" pitchFamily="49" charset="-128"/>
                        </a:rPr>
                        <a:t>　風水害編</a:t>
                      </a:r>
                      <a:r>
                        <a:rPr lang="en-US" altLang="ja-JP" sz="1100" b="1" dirty="0">
                          <a:solidFill>
                            <a:schemeClr val="tx1"/>
                          </a:solidFill>
                          <a:latin typeface="BIZ UDゴシック" panose="020B0400000000000000" pitchFamily="49" charset="-128"/>
                          <a:ea typeface="BIZ UDゴシック" panose="020B0400000000000000" pitchFamily="49" charset="-128"/>
                        </a:rPr>
                        <a:t>P.180</a:t>
                      </a:r>
                      <a:r>
                        <a:rPr lang="ja-JP" altLang="en-US" sz="1100" b="1" dirty="0">
                          <a:solidFill>
                            <a:schemeClr val="tx1"/>
                          </a:solidFill>
                          <a:latin typeface="BIZ UDゴシック" panose="020B0400000000000000" pitchFamily="49" charset="-128"/>
                          <a:ea typeface="BIZ UDゴシック" panose="020B0400000000000000" pitchFamily="49" charset="-128"/>
                        </a:rPr>
                        <a:t>）</a:t>
                      </a:r>
                    </a:p>
                  </a:txBody>
                  <a:tcPr marT="0" marB="0" anchor="ctr">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110863890"/>
                  </a:ext>
                </a:extLst>
              </a:tr>
              <a:tr h="364210">
                <a:tc>
                  <a:txBody>
                    <a:bodyPr/>
                    <a:lstStyle/>
                    <a:p>
                      <a:pPr marL="0" marR="0" lvl="0" indent="0" algn="l" defTabSz="533400" rtl="0" eaLnBrk="1" fontAlgn="auto" latinLnBrk="0" hangingPunct="1">
                        <a:lnSpc>
                          <a:spcPct val="90000"/>
                        </a:lnSpc>
                        <a:spcBef>
                          <a:spcPct val="0"/>
                        </a:spcBef>
                        <a:spcAft>
                          <a:spcPct val="35000"/>
                        </a:spcAft>
                        <a:buClrTx/>
                        <a:buSzTx/>
                        <a:buFontTx/>
                        <a:buNone/>
                        <a:tabLst/>
                        <a:defRPr/>
                      </a:pPr>
                      <a:r>
                        <a:rPr lang="ja-JP" altLang="en-US" sz="1100" b="0" dirty="0">
                          <a:solidFill>
                            <a:schemeClr val="tx1"/>
                          </a:solidFill>
                          <a:latin typeface="BIZ UDゴシック" panose="020B0400000000000000" pitchFamily="49" charset="-128"/>
                          <a:ea typeface="BIZ UDゴシック" panose="020B0400000000000000" pitchFamily="49" charset="-128"/>
                        </a:rPr>
                        <a:t>避難所運営委員会においては、委員を男女同数にするよう心がけ、被災時の男女及び性的マイノリティのニーズの違い等の視点に配慮し、避難所における生活環境を常に良好なものとするよう避難所運営を行う。</a:t>
                      </a:r>
                      <a:r>
                        <a:rPr lang="ja-JP" altLang="en-US" sz="1100" b="1" dirty="0">
                          <a:solidFill>
                            <a:schemeClr val="tx1"/>
                          </a:solidFill>
                          <a:latin typeface="BIZ UDゴシック" panose="020B0400000000000000" pitchFamily="49" charset="-128"/>
                          <a:ea typeface="BIZ UDゴシック" panose="020B0400000000000000" pitchFamily="49" charset="-128"/>
                        </a:rPr>
                        <a:t>（地震編</a:t>
                      </a:r>
                      <a:r>
                        <a:rPr lang="en-US" altLang="ja-JP" sz="1100" b="1" dirty="0">
                          <a:solidFill>
                            <a:schemeClr val="tx1"/>
                          </a:solidFill>
                          <a:latin typeface="BIZ UDゴシック" panose="020B0400000000000000" pitchFamily="49" charset="-128"/>
                          <a:ea typeface="BIZ UDゴシック" panose="020B0400000000000000" pitchFamily="49" charset="-128"/>
                        </a:rPr>
                        <a:t>P.163</a:t>
                      </a:r>
                      <a:r>
                        <a:rPr lang="ja-JP" altLang="en-US" sz="1100" b="1" dirty="0">
                          <a:solidFill>
                            <a:schemeClr val="tx1"/>
                          </a:solidFill>
                          <a:latin typeface="BIZ UDゴシック" panose="020B0400000000000000" pitchFamily="49" charset="-128"/>
                          <a:ea typeface="BIZ UDゴシック" panose="020B0400000000000000" pitchFamily="49" charset="-128"/>
                        </a:rPr>
                        <a:t>　風水害編</a:t>
                      </a:r>
                      <a:r>
                        <a:rPr lang="en-US" altLang="ja-JP" sz="1100" b="1" dirty="0">
                          <a:solidFill>
                            <a:schemeClr val="tx1"/>
                          </a:solidFill>
                          <a:latin typeface="BIZ UDゴシック" panose="020B0400000000000000" pitchFamily="49" charset="-128"/>
                          <a:ea typeface="BIZ UDゴシック" panose="020B0400000000000000" pitchFamily="49" charset="-128"/>
                        </a:rPr>
                        <a:t>P.180</a:t>
                      </a:r>
                      <a:r>
                        <a:rPr lang="ja-JP" altLang="en-US" sz="1100" b="1" dirty="0">
                          <a:solidFill>
                            <a:schemeClr val="tx1"/>
                          </a:solidFill>
                          <a:latin typeface="BIZ UDゴシック" panose="020B0400000000000000" pitchFamily="49" charset="-128"/>
                          <a:ea typeface="BIZ UDゴシック" panose="020B0400000000000000" pitchFamily="49" charset="-128"/>
                        </a:rPr>
                        <a:t>）</a:t>
                      </a:r>
                    </a:p>
                  </a:txBody>
                  <a:tcPr marT="0" marB="0" anchor="ctr">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022595232"/>
                  </a:ext>
                </a:extLst>
              </a:tr>
            </a:tbl>
          </a:graphicData>
        </a:graphic>
      </p:graphicFrame>
      <p:sp>
        <p:nvSpPr>
          <p:cNvPr id="149" name="角丸四角形 148"/>
          <p:cNvSpPr/>
          <p:nvPr/>
        </p:nvSpPr>
        <p:spPr>
          <a:xfrm>
            <a:off x="864900" y="6350078"/>
            <a:ext cx="1143412" cy="898794"/>
          </a:xfrm>
          <a:prstGeom prst="roundRect">
            <a:avLst/>
          </a:prstGeom>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600" kern="100" dirty="0">
                <a:effectLst/>
                <a:ea typeface="HGSｺﾞｼｯｸE" panose="020B0900000000000000" pitchFamily="50" charset="-128"/>
                <a:cs typeface="Times New Roman" panose="02020603050405020304" pitchFamily="18" charset="0"/>
              </a:rPr>
              <a:t>災害対策本部機能の強化</a:t>
            </a:r>
            <a:endParaRPr lang="ja-JP" altLang="ja-JP" sz="1600" kern="100" dirty="0">
              <a:effectLst/>
              <a:ea typeface="游明朝" panose="02020400000000000000" pitchFamily="18" charset="-128"/>
              <a:cs typeface="Times New Roman" panose="02020603050405020304" pitchFamily="18" charset="0"/>
            </a:endParaRPr>
          </a:p>
        </p:txBody>
      </p:sp>
      <p:graphicFrame>
        <p:nvGraphicFramePr>
          <p:cNvPr id="150" name="表 149"/>
          <p:cNvGraphicFramePr>
            <a:graphicFrameLocks noGrp="1"/>
          </p:cNvGraphicFramePr>
          <p:nvPr>
            <p:extLst>
              <p:ext uri="{D42A27DB-BD31-4B8C-83A1-F6EECF244321}">
                <p14:modId xmlns:p14="http://schemas.microsoft.com/office/powerpoint/2010/main" val="3316409985"/>
              </p:ext>
            </p:extLst>
          </p:nvPr>
        </p:nvGraphicFramePr>
        <p:xfrm>
          <a:off x="2008307" y="6350078"/>
          <a:ext cx="4306113" cy="898794"/>
        </p:xfrm>
        <a:graphic>
          <a:graphicData uri="http://schemas.openxmlformats.org/drawingml/2006/table">
            <a:tbl>
              <a:tblPr firstRow="1" bandRow="1">
                <a:tableStyleId>{5C22544A-7EE6-4342-B048-85BDC9FD1C3A}</a:tableStyleId>
              </a:tblPr>
              <a:tblGrid>
                <a:gridCol w="4306113">
                  <a:extLst>
                    <a:ext uri="{9D8B030D-6E8A-4147-A177-3AD203B41FA5}">
                      <a16:colId xmlns:a16="http://schemas.microsoft.com/office/drawing/2014/main" val="2302352421"/>
                    </a:ext>
                  </a:extLst>
                </a:gridCol>
              </a:tblGrid>
              <a:tr h="898794">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rPr>
                        <a:t>本部事務局を設置し、対策部を超えた迅速な対応を目指す</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41719C"/>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26364425"/>
                  </a:ext>
                </a:extLst>
              </a:tr>
            </a:tbl>
          </a:graphicData>
        </a:graphic>
      </p:graphicFrame>
      <p:graphicFrame>
        <p:nvGraphicFramePr>
          <p:cNvPr id="151" name="表 150"/>
          <p:cNvGraphicFramePr>
            <a:graphicFrameLocks noGrp="1"/>
          </p:cNvGraphicFramePr>
          <p:nvPr>
            <p:extLst>
              <p:ext uri="{D42A27DB-BD31-4B8C-83A1-F6EECF244321}">
                <p14:modId xmlns:p14="http://schemas.microsoft.com/office/powerpoint/2010/main" val="2961594575"/>
              </p:ext>
            </p:extLst>
          </p:nvPr>
        </p:nvGraphicFramePr>
        <p:xfrm>
          <a:off x="6436847" y="6350077"/>
          <a:ext cx="6197350" cy="898795"/>
        </p:xfrm>
        <a:graphic>
          <a:graphicData uri="http://schemas.openxmlformats.org/drawingml/2006/table">
            <a:tbl>
              <a:tblPr firstRow="1" bandRow="1">
                <a:tableStyleId>{5C22544A-7EE6-4342-B048-85BDC9FD1C3A}</a:tableStyleId>
              </a:tblPr>
              <a:tblGrid>
                <a:gridCol w="6197350">
                  <a:extLst>
                    <a:ext uri="{9D8B030D-6E8A-4147-A177-3AD203B41FA5}">
                      <a16:colId xmlns:a16="http://schemas.microsoft.com/office/drawing/2014/main" val="3772727311"/>
                    </a:ext>
                  </a:extLst>
                </a:gridCol>
              </a:tblGrid>
              <a:tr h="898795">
                <a:tc>
                  <a:txBody>
                    <a:bodyPr/>
                    <a:lstStyle/>
                    <a:p>
                      <a:pPr defTabSz="533400">
                        <a:lnSpc>
                          <a:spcPct val="90000"/>
                        </a:lnSpc>
                        <a:spcBef>
                          <a:spcPct val="0"/>
                        </a:spcBef>
                        <a:spcAft>
                          <a:spcPct val="35000"/>
                        </a:spcAft>
                      </a:pPr>
                      <a:r>
                        <a:rPr lang="ja-JP" altLang="en-US" sz="1100" b="0" dirty="0">
                          <a:solidFill>
                            <a:schemeClr val="tx1"/>
                          </a:solidFill>
                          <a:latin typeface="BIZ UDゴシック" panose="020B0400000000000000" pitchFamily="49" charset="-128"/>
                          <a:ea typeface="BIZ UDゴシック" panose="020B0400000000000000" pitchFamily="49" charset="-128"/>
                        </a:rPr>
                        <a:t>市は、災害対策本部組織の本部員会議（意思決定機関）のもとに、災害対策本部事務局（意思決定機能の補佐機能）及び各部（災害対策本部決定事項の執行機能）を編成し、統一した方針の下に部局横断的な活動ができるような体制を整備する。</a:t>
                      </a:r>
                      <a:r>
                        <a:rPr lang="ja-JP" altLang="en-US" sz="1100" b="1" dirty="0">
                          <a:solidFill>
                            <a:schemeClr val="tx1"/>
                          </a:solidFill>
                          <a:latin typeface="BIZ UDゴシック" panose="020B0400000000000000" pitchFamily="49" charset="-128"/>
                          <a:ea typeface="BIZ UDゴシック" panose="020B0400000000000000" pitchFamily="49" charset="-128"/>
                        </a:rPr>
                        <a:t>（地震編</a:t>
                      </a:r>
                      <a:r>
                        <a:rPr lang="en-US" altLang="ja-JP" sz="1100" b="1" dirty="0">
                          <a:solidFill>
                            <a:schemeClr val="tx1"/>
                          </a:solidFill>
                          <a:latin typeface="BIZ UDゴシック" panose="020B0400000000000000" pitchFamily="49" charset="-128"/>
                          <a:ea typeface="BIZ UDゴシック" panose="020B0400000000000000" pitchFamily="49" charset="-128"/>
                        </a:rPr>
                        <a:t>P.68</a:t>
                      </a:r>
                      <a:r>
                        <a:rPr lang="ja-JP" altLang="en-US" sz="1100" b="1" dirty="0">
                          <a:solidFill>
                            <a:schemeClr val="tx1"/>
                          </a:solidFill>
                          <a:latin typeface="BIZ UDゴシック" panose="020B0400000000000000" pitchFamily="49" charset="-128"/>
                          <a:ea typeface="BIZ UDゴシック" panose="020B0400000000000000" pitchFamily="49" charset="-128"/>
                        </a:rPr>
                        <a:t>　風水害編</a:t>
                      </a:r>
                      <a:r>
                        <a:rPr lang="en-US" altLang="ja-JP" sz="1100" b="1" dirty="0">
                          <a:solidFill>
                            <a:schemeClr val="tx1"/>
                          </a:solidFill>
                          <a:latin typeface="BIZ UDゴシック" panose="020B0400000000000000" pitchFamily="49" charset="-128"/>
                          <a:ea typeface="BIZ UDゴシック" panose="020B0400000000000000" pitchFamily="49" charset="-128"/>
                        </a:rPr>
                        <a:t>P.67</a:t>
                      </a:r>
                      <a:r>
                        <a:rPr lang="ja-JP" altLang="en-US" sz="1100" b="1" dirty="0">
                          <a:solidFill>
                            <a:schemeClr val="tx1"/>
                          </a:solidFill>
                          <a:latin typeface="BIZ UDゴシック" panose="020B0400000000000000" pitchFamily="49" charset="-128"/>
                          <a:ea typeface="BIZ UDゴシック" panose="020B0400000000000000" pitchFamily="49" charset="-128"/>
                        </a:rPr>
                        <a:t>）</a:t>
                      </a:r>
                    </a:p>
                  </a:txBody>
                  <a:tcPr marT="0" marB="0" anchor="ctr">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1719C"/>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426364425"/>
                  </a:ext>
                </a:extLst>
              </a:tr>
            </a:tbl>
          </a:graphicData>
        </a:graphic>
      </p:graphicFrame>
      <p:sp>
        <p:nvSpPr>
          <p:cNvPr id="156" name="角丸四角形 155"/>
          <p:cNvSpPr/>
          <p:nvPr/>
        </p:nvSpPr>
        <p:spPr>
          <a:xfrm>
            <a:off x="208411" y="8233521"/>
            <a:ext cx="1799901" cy="844765"/>
          </a:xfrm>
          <a:prstGeom prst="roundRect">
            <a:avLst/>
          </a:prstGeom>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600" kern="100" dirty="0">
                <a:effectLst/>
                <a:ea typeface="HGSｺﾞｼｯｸE" panose="020B0900000000000000" pitchFamily="50" charset="-128"/>
                <a:cs typeface="Times New Roman" panose="02020603050405020304" pitchFamily="18" charset="0"/>
              </a:rPr>
              <a:t>実効性のある</a:t>
            </a:r>
            <a:endParaRPr lang="en-US" altLang="ja-JP" sz="1600" kern="100" dirty="0">
              <a:effectLst/>
              <a:ea typeface="HGSｺﾞｼｯｸE" panose="020B0900000000000000" pitchFamily="50" charset="-128"/>
              <a:cs typeface="Times New Roman" panose="02020603050405020304" pitchFamily="18" charset="0"/>
            </a:endParaRPr>
          </a:p>
          <a:p>
            <a:pPr algn="ctr">
              <a:spcAft>
                <a:spcPts val="0"/>
              </a:spcAft>
            </a:pPr>
            <a:r>
              <a:rPr lang="ja-JP" altLang="en-US" sz="1600" kern="100" dirty="0">
                <a:effectLst/>
                <a:ea typeface="HGSｺﾞｼｯｸE" panose="020B0900000000000000" pitchFamily="50" charset="-128"/>
                <a:cs typeface="Times New Roman" panose="02020603050405020304" pitchFamily="18" charset="0"/>
              </a:rPr>
              <a:t>計画</a:t>
            </a:r>
            <a:endParaRPr lang="ja-JP" altLang="ja-JP" sz="1600" kern="100" dirty="0">
              <a:effectLst/>
              <a:ea typeface="游明朝" panose="02020400000000000000" pitchFamily="18" charset="-128"/>
              <a:cs typeface="Times New Roman" panose="02020603050405020304" pitchFamily="18" charset="0"/>
            </a:endParaRPr>
          </a:p>
        </p:txBody>
      </p:sp>
      <p:graphicFrame>
        <p:nvGraphicFramePr>
          <p:cNvPr id="159" name="表 158"/>
          <p:cNvGraphicFramePr>
            <a:graphicFrameLocks noGrp="1"/>
          </p:cNvGraphicFramePr>
          <p:nvPr>
            <p:extLst>
              <p:ext uri="{D42A27DB-BD31-4B8C-83A1-F6EECF244321}">
                <p14:modId xmlns:p14="http://schemas.microsoft.com/office/powerpoint/2010/main" val="953309896"/>
              </p:ext>
            </p:extLst>
          </p:nvPr>
        </p:nvGraphicFramePr>
        <p:xfrm>
          <a:off x="2008305" y="8233521"/>
          <a:ext cx="4306115" cy="844765"/>
        </p:xfrm>
        <a:graphic>
          <a:graphicData uri="http://schemas.openxmlformats.org/drawingml/2006/table">
            <a:tbl>
              <a:tblPr firstRow="1" bandRow="1">
                <a:tableStyleId>{5C22544A-7EE6-4342-B048-85BDC9FD1C3A}</a:tableStyleId>
              </a:tblPr>
              <a:tblGrid>
                <a:gridCol w="4306115">
                  <a:extLst>
                    <a:ext uri="{9D8B030D-6E8A-4147-A177-3AD203B41FA5}">
                      <a16:colId xmlns:a16="http://schemas.microsoft.com/office/drawing/2014/main" val="2302352421"/>
                    </a:ext>
                  </a:extLst>
                </a:gridCol>
              </a:tblGrid>
              <a:tr h="450532">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rPr>
                        <a:t>風水害の増加に伴う地域防災計画の刷新</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41719C"/>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26364425"/>
                  </a:ext>
                </a:extLst>
              </a:tr>
              <a:tr h="394233">
                <a:tc>
                  <a:txBody>
                    <a:bodyPr/>
                    <a:lstStyle/>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rPr>
                        <a:t>記述の集約、簡素化によって内容を明確化</a:t>
                      </a:r>
                    </a:p>
                    <a:p>
                      <a:pPr marL="0" algn="l" defTabSz="457200" rtl="0" eaLnBrk="1" latinLnBrk="0" hangingPunct="1"/>
                      <a:r>
                        <a:rPr kumimoji="1" lang="ja-JP" altLang="en-US" sz="1100" b="0" kern="1200" dirty="0">
                          <a:solidFill>
                            <a:schemeClr val="tx1"/>
                          </a:solidFill>
                          <a:latin typeface="BIZ UDゴシック" panose="020B0400000000000000" pitchFamily="49" charset="-128"/>
                          <a:ea typeface="BIZ UDゴシック" panose="020B0400000000000000" pitchFamily="49" charset="-128"/>
                        </a:rPr>
                        <a:t>各対策部マニュアルの充実による迅速な対応を目指す</a:t>
                      </a:r>
                    </a:p>
                  </a:txBody>
                  <a:tcPr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110863890"/>
                  </a:ext>
                </a:extLst>
              </a:tr>
            </a:tbl>
          </a:graphicData>
        </a:graphic>
      </p:graphicFrame>
      <p:graphicFrame>
        <p:nvGraphicFramePr>
          <p:cNvPr id="160" name="表 159"/>
          <p:cNvGraphicFramePr>
            <a:graphicFrameLocks noGrp="1"/>
          </p:cNvGraphicFramePr>
          <p:nvPr>
            <p:extLst>
              <p:ext uri="{D42A27DB-BD31-4B8C-83A1-F6EECF244321}">
                <p14:modId xmlns:p14="http://schemas.microsoft.com/office/powerpoint/2010/main" val="3983013436"/>
              </p:ext>
            </p:extLst>
          </p:nvPr>
        </p:nvGraphicFramePr>
        <p:xfrm>
          <a:off x="6436847" y="8233521"/>
          <a:ext cx="6197350" cy="844765"/>
        </p:xfrm>
        <a:graphic>
          <a:graphicData uri="http://schemas.openxmlformats.org/drawingml/2006/table">
            <a:tbl>
              <a:tblPr firstRow="1" bandRow="1">
                <a:tableStyleId>{5C22544A-7EE6-4342-B048-85BDC9FD1C3A}</a:tableStyleId>
              </a:tblPr>
              <a:tblGrid>
                <a:gridCol w="6197350">
                  <a:extLst>
                    <a:ext uri="{9D8B030D-6E8A-4147-A177-3AD203B41FA5}">
                      <a16:colId xmlns:a16="http://schemas.microsoft.com/office/drawing/2014/main" val="3772727311"/>
                    </a:ext>
                  </a:extLst>
                </a:gridCol>
              </a:tblGrid>
              <a:tr h="416222">
                <a:tc>
                  <a:txBody>
                    <a:bodyPr/>
                    <a:lstStyle/>
                    <a:p>
                      <a:pPr defTabSz="533400">
                        <a:lnSpc>
                          <a:spcPct val="90000"/>
                        </a:lnSpc>
                        <a:spcBef>
                          <a:spcPct val="0"/>
                        </a:spcBef>
                        <a:spcAft>
                          <a:spcPct val="35000"/>
                        </a:spcAft>
                      </a:pPr>
                      <a:r>
                        <a:rPr lang="ja-JP" altLang="en-US" sz="1100" b="0" dirty="0">
                          <a:solidFill>
                            <a:schemeClr val="tx1"/>
                          </a:solidFill>
                          <a:latin typeface="BIZ UDゴシック" panose="020B0400000000000000" pitchFamily="49" charset="-128"/>
                          <a:ea typeface="BIZ UDゴシック" panose="020B0400000000000000" pitchFamily="49" charset="-128"/>
                        </a:rPr>
                        <a:t>地域防災計画を「地震災害対策編」「風水害・特殊災害対策」の２冊に分冊。風水害時の災害対応力の強化を図った。</a:t>
                      </a:r>
                      <a:endParaRPr lang="ja-JP" altLang="en-US" sz="1100" b="1" dirty="0">
                        <a:solidFill>
                          <a:schemeClr val="tx1"/>
                        </a:solidFill>
                        <a:latin typeface="BIZ UDゴシック" panose="020B0400000000000000" pitchFamily="49" charset="-128"/>
                        <a:ea typeface="BIZ UDゴシック" panose="020B0400000000000000" pitchFamily="49" charset="-128"/>
                      </a:endParaRPr>
                    </a:p>
                  </a:txBody>
                  <a:tcPr marT="0" marB="0" anchor="ctr">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41719C"/>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426364425"/>
                  </a:ext>
                </a:extLst>
              </a:tr>
              <a:tr h="428543">
                <a:tc>
                  <a:txBody>
                    <a:bodyPr/>
                    <a:lstStyle/>
                    <a:p>
                      <a:pPr defTabSz="533400">
                        <a:lnSpc>
                          <a:spcPct val="90000"/>
                        </a:lnSpc>
                        <a:spcBef>
                          <a:spcPct val="0"/>
                        </a:spcBef>
                        <a:spcAft>
                          <a:spcPct val="35000"/>
                        </a:spcAft>
                      </a:pPr>
                      <a:r>
                        <a:rPr lang="ja-JP" altLang="en-US" sz="1100" b="0" dirty="0">
                          <a:solidFill>
                            <a:schemeClr val="tx1"/>
                          </a:solidFill>
                          <a:latin typeface="BIZ UDゴシック" panose="020B0400000000000000" pitchFamily="49" charset="-128"/>
                          <a:ea typeface="BIZ UDゴシック" panose="020B0400000000000000" pitchFamily="49" charset="-128"/>
                        </a:rPr>
                        <a:t>ページ数を大幅削減（平成</a:t>
                      </a:r>
                      <a:r>
                        <a:rPr lang="en-US" altLang="ja-JP" sz="1100" b="0" dirty="0">
                          <a:solidFill>
                            <a:schemeClr val="tx1"/>
                          </a:solidFill>
                          <a:latin typeface="BIZ UDゴシック" panose="020B0400000000000000" pitchFamily="49" charset="-128"/>
                          <a:ea typeface="BIZ UDゴシック" panose="020B0400000000000000" pitchFamily="49" charset="-128"/>
                        </a:rPr>
                        <a:t>26</a:t>
                      </a:r>
                      <a:r>
                        <a:rPr lang="ja-JP" altLang="en-US" sz="1100" b="0" dirty="0">
                          <a:solidFill>
                            <a:schemeClr val="tx1"/>
                          </a:solidFill>
                          <a:latin typeface="BIZ UDゴシック" panose="020B0400000000000000" pitchFamily="49" charset="-128"/>
                          <a:ea typeface="BIZ UDゴシック" panose="020B0400000000000000" pitchFamily="49" charset="-128"/>
                        </a:rPr>
                        <a:t>年修正版：</a:t>
                      </a:r>
                      <a:r>
                        <a:rPr lang="en-US" altLang="ja-JP" sz="1100" b="0" dirty="0">
                          <a:solidFill>
                            <a:schemeClr val="tx1"/>
                          </a:solidFill>
                          <a:latin typeface="BIZ UDゴシック" panose="020B0400000000000000" pitchFamily="49" charset="-128"/>
                          <a:ea typeface="BIZ UDゴシック" panose="020B0400000000000000" pitchFamily="49" charset="-128"/>
                        </a:rPr>
                        <a:t>773</a:t>
                      </a:r>
                      <a:r>
                        <a:rPr lang="ja-JP" altLang="en-US" sz="1100" b="0" dirty="0">
                          <a:solidFill>
                            <a:schemeClr val="tx1"/>
                          </a:solidFill>
                          <a:latin typeface="BIZ UDゴシック" panose="020B0400000000000000" pitchFamily="49" charset="-128"/>
                          <a:ea typeface="BIZ UDゴシック" panose="020B0400000000000000" pitchFamily="49" charset="-128"/>
                        </a:rPr>
                        <a:t>ページ→令和</a:t>
                      </a:r>
                      <a:r>
                        <a:rPr lang="en-US" altLang="ja-JP" sz="1100" b="0" dirty="0">
                          <a:solidFill>
                            <a:schemeClr val="tx1"/>
                          </a:solidFill>
                          <a:latin typeface="BIZ UDゴシック" panose="020B0400000000000000" pitchFamily="49" charset="-128"/>
                          <a:ea typeface="BIZ UDゴシック" panose="020B0400000000000000" pitchFamily="49" charset="-128"/>
                        </a:rPr>
                        <a:t>3</a:t>
                      </a:r>
                      <a:r>
                        <a:rPr lang="ja-JP" altLang="en-US" sz="1100" b="0" dirty="0">
                          <a:solidFill>
                            <a:schemeClr val="tx1"/>
                          </a:solidFill>
                          <a:latin typeface="BIZ UDゴシック" panose="020B0400000000000000" pitchFamily="49" charset="-128"/>
                          <a:ea typeface="BIZ UDゴシック" panose="020B0400000000000000" pitchFamily="49" charset="-128"/>
                        </a:rPr>
                        <a:t>年修正版：</a:t>
                      </a:r>
                      <a:r>
                        <a:rPr lang="en-US" altLang="ja-JP" sz="1100" b="0" dirty="0">
                          <a:solidFill>
                            <a:schemeClr val="tx1"/>
                          </a:solidFill>
                          <a:latin typeface="BIZ UDゴシック" panose="020B0400000000000000" pitchFamily="49" charset="-128"/>
                          <a:ea typeface="BIZ UDゴシック" panose="020B0400000000000000" pitchFamily="49" charset="-128"/>
                        </a:rPr>
                        <a:t>572</a:t>
                      </a:r>
                      <a:r>
                        <a:rPr lang="ja-JP" altLang="en-US" sz="1100" b="0" dirty="0">
                          <a:solidFill>
                            <a:schemeClr val="tx1"/>
                          </a:solidFill>
                          <a:latin typeface="BIZ UDゴシック" panose="020B0400000000000000" pitchFamily="49" charset="-128"/>
                          <a:ea typeface="BIZ UDゴシック" panose="020B0400000000000000" pitchFamily="49" charset="-128"/>
                        </a:rPr>
                        <a:t>ページ）。</a:t>
                      </a:r>
                      <a:endParaRPr lang="en-US" altLang="ja-JP" sz="1100" b="0" dirty="0">
                        <a:solidFill>
                          <a:schemeClr val="tx1"/>
                        </a:solidFill>
                        <a:latin typeface="BIZ UDゴシック" panose="020B0400000000000000" pitchFamily="49" charset="-128"/>
                        <a:ea typeface="BIZ UDゴシック" panose="020B0400000000000000" pitchFamily="49" charset="-128"/>
                      </a:endParaRPr>
                    </a:p>
                    <a:p>
                      <a:pPr defTabSz="533400">
                        <a:lnSpc>
                          <a:spcPct val="90000"/>
                        </a:lnSpc>
                        <a:spcBef>
                          <a:spcPct val="0"/>
                        </a:spcBef>
                        <a:spcAft>
                          <a:spcPct val="35000"/>
                        </a:spcAft>
                      </a:pPr>
                      <a:r>
                        <a:rPr lang="ja-JP" altLang="en-US" sz="1100" b="0" dirty="0">
                          <a:solidFill>
                            <a:schemeClr val="tx1"/>
                          </a:solidFill>
                          <a:latin typeface="BIZ UDゴシック" panose="020B0400000000000000" pitchFamily="49" charset="-128"/>
                          <a:ea typeface="BIZ UDゴシック" panose="020B0400000000000000" pitchFamily="49" charset="-128"/>
                        </a:rPr>
                        <a:t>本文から削除した箇所は各対策部のマニュアルに移行。</a:t>
                      </a:r>
                    </a:p>
                  </a:txBody>
                  <a:tcPr marT="0" marB="0" anchor="ctr">
                    <a:lnL w="635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rgbClr val="41719C"/>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110863890"/>
                  </a:ext>
                </a:extLst>
              </a:tr>
            </a:tbl>
          </a:graphicData>
        </a:graphic>
      </p:graphicFrame>
      <p:sp>
        <p:nvSpPr>
          <p:cNvPr id="28" name="角丸四角形 49">
            <a:extLst>
              <a:ext uri="{FF2B5EF4-FFF2-40B4-BE49-F238E27FC236}">
                <a16:creationId xmlns:a16="http://schemas.microsoft.com/office/drawing/2014/main" id="{D1C1F43A-6A95-4C5B-9410-48AC539A8E4A}"/>
              </a:ext>
            </a:extLst>
          </p:cNvPr>
          <p:cNvSpPr/>
          <p:nvPr/>
        </p:nvSpPr>
        <p:spPr>
          <a:xfrm>
            <a:off x="208411" y="1933709"/>
            <a:ext cx="647773" cy="5315163"/>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600" kern="100" dirty="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cs typeface="Times New Roman" panose="02020603050405020304" pitchFamily="18" charset="0"/>
              </a:rPr>
              <a:t>過去の災害の教訓の反映</a:t>
            </a:r>
            <a:endParaRPr lang="ja-JP" sz="1600" kern="100" dirty="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40630374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0</TotalTime>
  <Words>1199</Words>
  <Application>Microsoft Office PowerPoint</Application>
  <PresentationFormat>A3 297x420 mm</PresentationFormat>
  <Paragraphs>126</Paragraphs>
  <Slides>2</Slides>
  <Notes>2</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BIZ UDゴシック</vt:lpstr>
      <vt:lpstr>HGPｺﾞｼｯｸE</vt:lpstr>
      <vt:lpstr>HGSｺﾞｼｯｸE</vt:lpstr>
      <vt:lpstr>HGSｺﾞｼｯｸM</vt:lpstr>
      <vt:lpstr>ＭＳ Ｐゴシック</vt:lpstr>
      <vt:lpstr>メイリオ</vt:lpstr>
      <vt:lpstr>游ゴシック</vt:lpstr>
      <vt:lpstr>游ゴシック Light</vt:lpstr>
      <vt:lpstr>游明朝</vt:lpstr>
      <vt:lpstr>Arial</vt:lpstr>
      <vt:lpstr>Calibri</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2021-08-15T02:49:30Z</dcterms:modified>
</cp:coreProperties>
</file>