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9" r:id="rId3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35"/>
    <a:srgbClr val="FFF2CC"/>
    <a:srgbClr val="A9D18E"/>
    <a:srgbClr val="9BDEFF"/>
    <a:srgbClr val="7CD3FF"/>
    <a:srgbClr val="2F5597"/>
    <a:srgbClr val="3366CC"/>
    <a:srgbClr val="0099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32" autoAdjust="0"/>
  </p:normalViewPr>
  <p:slideViewPr>
    <p:cSldViewPr snapToGrid="0">
      <p:cViewPr>
        <p:scale>
          <a:sx n="70" d="100"/>
          <a:sy n="70" d="100"/>
        </p:scale>
        <p:origin x="1836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5029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BE74523B-3AED-45AC-98FC-B35470FB3693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4" tIns="45322" rIns="90644" bIns="4532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644" tIns="45322" rIns="90644" bIns="4532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FB181D1D-B67A-4D1B-AAB4-7D3D5CC654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37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1D1D-B67A-4D1B-AAB4-7D3D5CC654A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8649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1D1D-B67A-4D1B-AAB4-7D3D5CC654A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903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16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48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73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70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168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89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81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635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237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46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29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62A0D-9032-4251-8A35-FC74491E27C6}" type="datetimeFigureOut">
              <a:rPr kumimoji="1" lang="ja-JP" altLang="en-US" smtClean="0"/>
              <a:t>2024/1/25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46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正方形/長方形 39"/>
          <p:cNvSpPr/>
          <p:nvPr/>
        </p:nvSpPr>
        <p:spPr>
          <a:xfrm>
            <a:off x="0" y="530982"/>
            <a:ext cx="6858000" cy="13149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36000" rtlCol="0" anchor="ctr"/>
          <a:lstStyle/>
          <a:p>
            <a:pPr algn="ctr">
              <a:lnSpc>
                <a:spcPts val="3000"/>
              </a:lnSpc>
            </a:pPr>
            <a:endParaRPr kumimoji="1" lang="ja-JP" altLang="en-US" sz="2000" b="1" spc="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138901" y="1889549"/>
            <a:ext cx="6480000" cy="2105363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dash"/>
          </a:ln>
        </p:spPr>
        <p:txBody>
          <a:bodyPr wrap="square" tIns="72000" bIns="36000" anchor="ctr" anchorCtr="0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kumimoji="1" lang="ja-JP" altLang="en-US" sz="14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ＤＶ等で住所地</a:t>
            </a:r>
            <a:r>
              <a:rPr kumimoji="1" lang="en-US" altLang="ja-JP" sz="145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45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r>
              <a:rPr kumimoji="1" lang="ja-JP" altLang="en-US" sz="14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以外に避難中の方も、令和</a:t>
            </a:r>
            <a:r>
              <a:rPr kumimoji="1" lang="en-US" altLang="ja-JP" sz="14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14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年度日野市電力・ガス・食料品等価格高騰重点支援給付金（均等割のみ課税世帯分</a:t>
            </a:r>
            <a:r>
              <a:rPr kumimoji="1" lang="en-US" altLang="ja-JP" sz="14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4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万円）をご自身が受給できる可能性があります。</a:t>
            </a:r>
            <a:endParaRPr kumimoji="1" lang="en-US" altLang="ja-JP" sz="14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kumimoji="1" lang="ja-JP" altLang="en-US" sz="14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住所地の世帯が既に給付金を受け取っている場合でも、一定の要件</a:t>
            </a:r>
            <a:br>
              <a:rPr kumimoji="1" lang="en-US" altLang="ja-JP" sz="145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4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（ＤＶ保護命令と収入要件）を満たせば、</a:t>
            </a:r>
            <a:r>
              <a:rPr kumimoji="1" lang="ja-JP" altLang="en-US" sz="145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日野市から受給できる可能性があります</a:t>
            </a:r>
            <a:r>
              <a:rPr kumimoji="1" lang="ja-JP" altLang="en-US" sz="14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sz="14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kumimoji="1" lang="ja-JP" altLang="en-US" sz="14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日野市で給付金を受給するためには、</a:t>
            </a:r>
            <a:r>
              <a:rPr kumimoji="1" lang="ja-JP" altLang="en-US" sz="145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手続き・</a:t>
            </a:r>
            <a:r>
              <a:rPr kumimoji="1" lang="ja-JP" altLang="en-US" sz="1450" b="1" u="sng" spc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申請が必要</a:t>
            </a:r>
            <a:r>
              <a:rPr kumimoji="1" lang="ja-JP" altLang="en-US" sz="14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</a:p>
        </p:txBody>
      </p:sp>
      <p:sp>
        <p:nvSpPr>
          <p:cNvPr id="50" name="正方形/長方形 49"/>
          <p:cNvSpPr/>
          <p:nvPr/>
        </p:nvSpPr>
        <p:spPr>
          <a:xfrm>
            <a:off x="38791" y="553567"/>
            <a:ext cx="6858000" cy="82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000"/>
              </a:lnSpc>
            </a:pPr>
            <a:r>
              <a:rPr kumimoji="1" lang="ja-JP" altLang="en-US" sz="1600" b="1" spc="20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kumimoji="1" lang="en-US" altLang="ja-JP" sz="1600" b="1" spc="20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1600" b="1" spc="20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年度日野市電力・ガス・食料品等価格高騰重点支援給付金（均等割のみ課税世帯分）</a:t>
            </a:r>
            <a:r>
              <a:rPr kumimoji="1" lang="ja-JP" altLang="en-US" sz="1600" b="1" spc="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1600" b="1" spc="20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ご案内</a:t>
            </a:r>
            <a:r>
              <a:rPr kumimoji="1" lang="ja-JP" altLang="en-US" sz="1600" b="1" spc="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1600" b="1" spc="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600" b="1" spc="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en-US" altLang="ja-JP" sz="1600" b="1" spc="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/1</a:t>
            </a:r>
            <a:r>
              <a:rPr kumimoji="1" lang="ja-JP" altLang="en-US" sz="1600" b="1" spc="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世帯）</a:t>
            </a:r>
            <a:endParaRPr kumimoji="1" lang="ja-JP" altLang="en-US" sz="1600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3" name="図 5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648" y="8426876"/>
            <a:ext cx="432586" cy="432000"/>
          </a:xfrm>
          <a:prstGeom prst="rect">
            <a:avLst/>
          </a:prstGeom>
        </p:spPr>
      </p:pic>
      <p:graphicFrame>
        <p:nvGraphicFramePr>
          <p:cNvPr id="54" name="表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618138"/>
              </p:ext>
            </p:extLst>
          </p:nvPr>
        </p:nvGraphicFramePr>
        <p:xfrm>
          <a:off x="38791" y="7666540"/>
          <a:ext cx="6778632" cy="1966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8632">
                  <a:extLst>
                    <a:ext uri="{9D8B030D-6E8A-4147-A177-3AD203B41FA5}">
                      <a16:colId xmlns:a16="http://schemas.microsoft.com/office/drawing/2014/main" val="3321389872"/>
                    </a:ext>
                  </a:extLst>
                </a:gridCol>
              </a:tblGrid>
              <a:tr h="28566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ja-JP" altLang="en-US" sz="1600" spc="200" baseline="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お問い合わせ</a:t>
                      </a:r>
                    </a:p>
                  </a:txBody>
                  <a:tcPr marT="18000" marB="0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145696"/>
                  </a:ext>
                </a:extLst>
              </a:tr>
              <a:tr h="167672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日野市 住民税非課税世帯等給付金コールセンター　　市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HP</a:t>
                      </a:r>
                    </a:p>
                    <a:p>
                      <a:pPr marL="92075">
                        <a:lnSpc>
                          <a:spcPct val="110000"/>
                        </a:lnSpc>
                        <a:spcBef>
                          <a:spcPts val="300"/>
                        </a:spcBef>
                      </a:pPr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　</a:t>
                      </a:r>
                      <a:r>
                        <a:rPr kumimoji="1" lang="en-US" altLang="ja-JP" sz="28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042-514-8868</a:t>
                      </a:r>
                    </a:p>
                    <a:p>
                      <a:pPr marL="92075" indent="-92075">
                        <a:lnSpc>
                          <a:spcPct val="110000"/>
                        </a:lnSpc>
                      </a:pP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受付時間　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：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～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17:00</a:t>
                      </a:r>
                    </a:p>
                    <a:p>
                      <a:pPr marL="92075" indent="-92075">
                        <a:lnSpc>
                          <a:spcPct val="110000"/>
                        </a:lnSpc>
                      </a:pP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（令和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日～令和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28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日まで　土日祝日を除く）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en-US" altLang="ja-JP" sz="1400" baseline="30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※3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受付窓口は市役所本庁舎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階東側に設置（開設時間は上記同様）</a:t>
                      </a:r>
                    </a:p>
                  </a:txBody>
                  <a:tcPr marT="72000" marB="36000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864660"/>
                  </a:ext>
                </a:extLst>
              </a:tr>
            </a:tbl>
          </a:graphicData>
        </a:graphic>
      </p:graphicFrame>
      <p:sp>
        <p:nvSpPr>
          <p:cNvPr id="55" name="正方形/長方形 54"/>
          <p:cNvSpPr/>
          <p:nvPr/>
        </p:nvSpPr>
        <p:spPr>
          <a:xfrm>
            <a:off x="38791" y="9632770"/>
            <a:ext cx="687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spc="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給付手続きや要件の詳細は裏面をご確認ください。</a:t>
            </a:r>
          </a:p>
        </p:txBody>
      </p:sp>
      <p:sp>
        <p:nvSpPr>
          <p:cNvPr id="61" name="正方形/長方形 60"/>
          <p:cNvSpPr/>
          <p:nvPr/>
        </p:nvSpPr>
        <p:spPr>
          <a:xfrm>
            <a:off x="67572" y="4981105"/>
            <a:ext cx="6696000" cy="10579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/>
            <a:endParaRPr kumimoji="1" lang="en-US" altLang="ja-JP" sz="1400" dirty="0">
              <a:solidFill>
                <a:schemeClr val="tx1"/>
              </a:solidFill>
              <a:latin typeface="+mn-ea"/>
            </a:endParaRPr>
          </a:p>
          <a:p>
            <a:pPr marL="182563" indent="-182563"/>
            <a:endParaRPr kumimoji="1" lang="en-US" altLang="ja-JP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26232" y="5032948"/>
            <a:ext cx="6831768" cy="36933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１世帯あたり</a:t>
            </a:r>
            <a:r>
              <a:rPr kumimoji="1"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74790" y="4670543"/>
            <a:ext cx="6688781" cy="362285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r>
              <a:rPr kumimoji="1" lang="ja-JP" altLang="en-US" sz="2200" b="1" spc="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給付対象と給付額</a:t>
            </a:r>
          </a:p>
        </p:txBody>
      </p:sp>
      <p:sp>
        <p:nvSpPr>
          <p:cNvPr id="69" name="角丸四角形 68"/>
          <p:cNvSpPr/>
          <p:nvPr/>
        </p:nvSpPr>
        <p:spPr>
          <a:xfrm>
            <a:off x="138901" y="5351802"/>
            <a:ext cx="6552000" cy="642915"/>
          </a:xfrm>
          <a:prstGeom prst="roundRect">
            <a:avLst>
              <a:gd name="adj" fmla="val 8827"/>
            </a:avLst>
          </a:prstGeom>
          <a:solidFill>
            <a:schemeClr val="bg1"/>
          </a:solidFill>
          <a:ln w="28575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0" bIns="36000" rtlCol="0" anchor="ctr"/>
          <a:lstStyle/>
          <a:p>
            <a:pPr>
              <a:lnSpc>
                <a:spcPct val="110000"/>
              </a:lnSpc>
            </a:pP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避難している世帯全員が令和</a:t>
            </a:r>
            <a:r>
              <a:rPr kumimoji="1"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</a:t>
            </a:r>
            <a:r>
              <a:rPr kumimoji="1"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住民税均等割のみ課税、または</a:t>
            </a:r>
            <a:endParaRPr kumimoji="1" lang="en-US" altLang="ja-JP" sz="1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均等割のみ課税者と非課税者で構成されている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世帯</a:t>
            </a:r>
          </a:p>
        </p:txBody>
      </p:sp>
      <p:sp>
        <p:nvSpPr>
          <p:cNvPr id="73" name="正方形/長方形 72"/>
          <p:cNvSpPr/>
          <p:nvPr/>
        </p:nvSpPr>
        <p:spPr>
          <a:xfrm>
            <a:off x="38791" y="6071967"/>
            <a:ext cx="3348000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255648" y="6093655"/>
            <a:ext cx="3153600" cy="264273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r>
              <a:rPr kumimoji="1" lang="ja-JP" altLang="en-US" b="1" spc="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申請先</a:t>
            </a:r>
            <a:r>
              <a:rPr kumimoji="1" lang="ja-JP" altLang="en-US" sz="1100" b="1" spc="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（避難先が日野市）</a:t>
            </a:r>
          </a:p>
        </p:txBody>
      </p:sp>
      <p:sp>
        <p:nvSpPr>
          <p:cNvPr id="75" name="正方形/長方形 74"/>
          <p:cNvSpPr/>
          <p:nvPr/>
        </p:nvSpPr>
        <p:spPr>
          <a:xfrm>
            <a:off x="3437876" y="6075805"/>
            <a:ext cx="3348000" cy="28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3659856" y="6093654"/>
            <a:ext cx="3153600" cy="255981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r>
              <a:rPr kumimoji="1" lang="ja-JP" altLang="en-US" b="1" spc="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申請期間</a:t>
            </a:r>
            <a:endParaRPr kumimoji="1" lang="ja-JP" altLang="en-US" sz="1100" b="1" spc="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14149" y="6470081"/>
            <a:ext cx="3431157" cy="1481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申請時日野市にお住まいの方は、郵送または受付窓口</a:t>
            </a:r>
            <a:r>
              <a:rPr kumimoji="1" lang="en-US" altLang="ja-JP" sz="105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※3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で申請してください。申請書は市 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HP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からダウンロード又は下記に設置しています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申請書配布先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市セーフティネットコールセンター、日野市社会福祉協議会、くらしの自立相談支援窓口みらいとのサテライトセンターなど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kumimoji="1" lang="en-US" altLang="ja-JP" sz="1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1371191" y="127120"/>
            <a:ext cx="25276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000" b="1" spc="30" dirty="0">
                <a:solidFill>
                  <a:srgbClr val="54823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日野市</a:t>
            </a:r>
          </a:p>
        </p:txBody>
      </p:sp>
      <p:sp>
        <p:nvSpPr>
          <p:cNvPr id="81" name="正方形/長方形 80"/>
          <p:cNvSpPr/>
          <p:nvPr/>
        </p:nvSpPr>
        <p:spPr>
          <a:xfrm>
            <a:off x="153456" y="4035283"/>
            <a:ext cx="66600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</a:pP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 「ＤＶ等避難中」とは、ドメスティック・バイオレンス、ストーカー行為、児童虐待やこれに準ずる行為等の被害者が</a:t>
            </a:r>
            <a:b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住所地以外の世帯にお住まいの場合をいいます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lnSpc>
                <a:spcPct val="110000"/>
              </a:lnSpc>
              <a:spcBef>
                <a:spcPts val="300"/>
              </a:spcBef>
            </a:pP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   このリーフレットでは、「住所地」とは、住民票の有無にかかわらず、避難する前に居住していた場所をいいます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117000" y="1441194"/>
            <a:ext cx="6624000" cy="324000"/>
          </a:xfrm>
          <a:prstGeom prst="roundRect">
            <a:avLst>
              <a:gd name="adj" fmla="val 28745"/>
            </a:avLst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36000" rtlCol="0" anchor="ctr"/>
          <a:lstStyle/>
          <a:p>
            <a:pPr lvl="0" algn="ctr">
              <a:spcBef>
                <a:spcPts val="300"/>
              </a:spcBef>
            </a:pPr>
            <a:r>
              <a:rPr kumimoji="1" lang="ja-JP" altLang="en-US" sz="1500" b="1" spc="-1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ＤＶ</a:t>
            </a:r>
            <a:r>
              <a:rPr kumimoji="1" lang="ja-JP" altLang="en-US" sz="1200" b="1" spc="-8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（ドメスティック・バイオレンス）</a:t>
            </a:r>
            <a:r>
              <a:rPr kumimoji="1" lang="ja-JP" altLang="en-US" sz="1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等避難中</a:t>
            </a:r>
            <a:r>
              <a:rPr kumimoji="1" lang="en-US" altLang="ja-JP" sz="16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6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kumimoji="1" lang="ja-JP" altLang="en-US" sz="1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でも受給できる場合があります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5049A40-EF0F-47F2-B84D-E249FCE850EA}"/>
              </a:ext>
            </a:extLst>
          </p:cNvPr>
          <p:cNvSpPr/>
          <p:nvPr/>
        </p:nvSpPr>
        <p:spPr>
          <a:xfrm>
            <a:off x="3659856" y="6700629"/>
            <a:ext cx="3153601" cy="108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日（金）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～令和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日（火）</a:t>
            </a:r>
            <a:br>
              <a:rPr kumimoji="1"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ja-JP" altLang="en-US" sz="2400" dirty="0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5E6C64FE-DD4D-43F6-82C2-96779E307A8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1125" y="6419462"/>
            <a:ext cx="789891" cy="59198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427461E-0137-4F13-8398-7A1207B0B9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044" y="8373251"/>
            <a:ext cx="1142857" cy="1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3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418549" y="4211016"/>
            <a:ext cx="5904000" cy="0"/>
          </a:xfrm>
          <a:prstGeom prst="line">
            <a:avLst/>
          </a:prstGeom>
          <a:ln w="38100">
            <a:solidFill>
              <a:srgbClr val="54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274030" y="3569003"/>
            <a:ext cx="6096002" cy="1866863"/>
          </a:xfrm>
          <a:prstGeom prst="rect">
            <a:avLst/>
          </a:prstGeom>
          <a:noFill/>
          <a:ln w="12700">
            <a:solidFill>
              <a:srgbClr val="548235"/>
            </a:solidFill>
            <a:prstDash val="solid"/>
          </a:ln>
        </p:spPr>
        <p:txBody>
          <a:bodyPr wrap="square" anchor="ctr" anchorCtr="0">
            <a:noAutofit/>
          </a:bodyPr>
          <a:lstStyle/>
          <a:p>
            <a:pPr marL="72000">
              <a:lnSpc>
                <a:spcPct val="110000"/>
              </a:lnSpc>
            </a:pPr>
            <a:r>
              <a:rPr kumimoji="1"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ＤＶ</a:t>
            </a:r>
            <a:r>
              <a:rPr kumimoji="1" lang="ja-JP" altLang="en-US" sz="1500" b="1" spc="12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等避難中であることを明らかにできる書類の例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（児童手当準拠）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66725" indent="-28575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kumimoji="1" lang="ja-JP" altLang="en-US" sz="1450" spc="4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配偶者に対する保護命令決定書の謄本と確定証明書等</a:t>
            </a:r>
            <a:endParaRPr kumimoji="1" lang="en-US" altLang="ja-JP" sz="1450" spc="4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66725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kumimoji="1" lang="ja-JP" altLang="en-US" sz="1450" spc="4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婦人相談所、配偶者暴力相談支援センター等が発行する証明書</a:t>
            </a:r>
            <a:endParaRPr kumimoji="1" lang="en-US" altLang="ja-JP" sz="1450" spc="4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66725" indent="-28575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kumimoji="1" lang="ja-JP" altLang="en-US" sz="1450" spc="4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配偶者に児童への接近禁止命令が発令されている場合等</a:t>
            </a:r>
            <a:endParaRPr kumimoji="1" lang="en-US" altLang="ja-JP" sz="1450" spc="4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537748"/>
              </p:ext>
            </p:extLst>
          </p:nvPr>
        </p:nvGraphicFramePr>
        <p:xfrm>
          <a:off x="262800" y="1784499"/>
          <a:ext cx="6372000" cy="204670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444577679"/>
                    </a:ext>
                  </a:extLst>
                </a:gridCol>
                <a:gridCol w="5940000">
                  <a:extLst>
                    <a:ext uri="{9D8B030D-6E8A-4147-A177-3AD203B41FA5}">
                      <a16:colId xmlns:a16="http://schemas.microsoft.com/office/drawing/2014/main" val="1666635285"/>
                    </a:ext>
                  </a:extLst>
                </a:gridCol>
              </a:tblGrid>
              <a:tr h="93060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Ｑ</a:t>
                      </a:r>
                    </a:p>
                  </a:txBody>
                  <a:tcPr marT="108000" marB="7200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spc="8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住民票がある世帯で</a:t>
                      </a:r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、</a:t>
                      </a:r>
                      <a:r>
                        <a:rPr kumimoji="1" lang="ja-JP" altLang="en-US" sz="2000" b="1" spc="8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配偶者が給付金を受給しました</a:t>
                      </a:r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。</a:t>
                      </a:r>
                      <a:r>
                        <a:rPr kumimoji="1" lang="ja-JP" altLang="en-US" sz="2000" b="1" spc="12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私は給付金を受給できませんか</a:t>
                      </a:r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？</a:t>
                      </a:r>
                    </a:p>
                  </a:txBody>
                  <a:tcPr marT="108000" marB="7200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686007"/>
                  </a:ext>
                </a:extLst>
              </a:tr>
              <a:tr h="111609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ja-JP" altLang="en-US" sz="15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Ａ</a:t>
                      </a:r>
                    </a:p>
                  </a:txBody>
                  <a:tcPr marT="108000" marB="7200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8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住民票がある世帯の方（配偶者等）が給付金を受給済の場合であっても、ご自身が要件（ＤＶ避難中であることの証明）を満たせば、日野市から給付金を受給できます。</a:t>
                      </a:r>
                      <a:endParaRPr kumimoji="1" lang="ja-JP" altLang="en-US" sz="148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T="108000" marB="7200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980742"/>
                  </a:ext>
                </a:extLst>
              </a:tr>
            </a:tbl>
          </a:graphicData>
        </a:graphic>
      </p:graphicFrame>
      <p:sp>
        <p:nvSpPr>
          <p:cNvPr id="37" name="角丸四角形 36"/>
          <p:cNvSpPr/>
          <p:nvPr/>
        </p:nvSpPr>
        <p:spPr>
          <a:xfrm>
            <a:off x="40736" y="7827740"/>
            <a:ext cx="6768000" cy="1849009"/>
          </a:xfrm>
          <a:prstGeom prst="roundRect">
            <a:avLst>
              <a:gd name="adj" fmla="val 0"/>
            </a:avLst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>
              <a:lnSpc>
                <a:spcPct val="110000"/>
              </a:lnSpc>
            </a:pP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令和</a:t>
            </a:r>
            <a:r>
              <a:rPr kumimoji="1"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年度日野市電力・ガス・食料品等価格高騰重点支援給付金（均等割</a:t>
            </a:r>
            <a:endParaRPr kumimoji="1"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のみ課税世帯分）の</a:t>
            </a:r>
            <a:r>
              <a:rPr kumimoji="1"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「振り込め詐欺」や「個人情報の詐取」</a:t>
            </a: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にご注意</a:t>
            </a:r>
            <a:r>
              <a:rPr kumimoji="1" lang="ja-JP" altLang="en-US" sz="140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くだ</a:t>
            </a:r>
            <a:endParaRPr kumimoji="1"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さい！</a:t>
            </a:r>
            <a:endParaRPr kumimoji="1"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自宅や職場などに都道府県・市区町村や国</a:t>
            </a:r>
            <a:r>
              <a:rPr kumimoji="1"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の職員</a:t>
            </a:r>
            <a:r>
              <a:rPr kumimoji="1"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などをかたる不審な電話や郵便があった場合は、お住まいの市区町村や最寄りの警察署か警察相談専用電話</a:t>
            </a:r>
            <a:r>
              <a:rPr kumimoji="1"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＃</a:t>
            </a:r>
            <a:r>
              <a:rPr kumimoji="1"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9110)</a:t>
            </a: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にご連絡ください。</a:t>
            </a:r>
            <a:endParaRPr kumimoji="1"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楕円 37"/>
          <p:cNvSpPr/>
          <p:nvPr/>
        </p:nvSpPr>
        <p:spPr>
          <a:xfrm>
            <a:off x="161680" y="8119417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40525" y="8074549"/>
            <a:ext cx="595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！</a:t>
            </a:r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0942" y="9235163"/>
            <a:ext cx="507929" cy="507205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0552" y="9343495"/>
            <a:ext cx="507929" cy="507137"/>
          </a:xfrm>
          <a:prstGeom prst="rect">
            <a:avLst/>
          </a:prstGeom>
        </p:spPr>
      </p:pic>
      <p:graphicFrame>
        <p:nvGraphicFramePr>
          <p:cNvPr id="43" name="表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617608"/>
              </p:ext>
            </p:extLst>
          </p:nvPr>
        </p:nvGraphicFramePr>
        <p:xfrm>
          <a:off x="206481" y="5531432"/>
          <a:ext cx="6372000" cy="237090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444577679"/>
                    </a:ext>
                  </a:extLst>
                </a:gridCol>
                <a:gridCol w="5940000">
                  <a:extLst>
                    <a:ext uri="{9D8B030D-6E8A-4147-A177-3AD203B41FA5}">
                      <a16:colId xmlns:a16="http://schemas.microsoft.com/office/drawing/2014/main" val="1666635285"/>
                    </a:ext>
                  </a:extLst>
                </a:gridCol>
              </a:tblGrid>
              <a:tr h="94853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ja-JP" altLang="en-US" sz="18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Ｑ</a:t>
                      </a:r>
                    </a:p>
                  </a:txBody>
                  <a:tcPr marT="108000" marB="7200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spc="12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日野市で受給するためには</a:t>
                      </a:r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、</a:t>
                      </a:r>
                      <a:r>
                        <a:rPr kumimoji="1" lang="ja-JP" altLang="en-US" sz="2000" b="1" spc="120" baseline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どのような手続きが必要ですか</a:t>
                      </a:r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？</a:t>
                      </a:r>
                    </a:p>
                  </a:txBody>
                  <a:tcPr marT="108000" marB="7200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686007"/>
                  </a:ext>
                </a:extLst>
              </a:tr>
              <a:tr h="113899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ja-JP" altLang="en-US" sz="15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Ａ</a:t>
                      </a:r>
                    </a:p>
                  </a:txBody>
                  <a:tcPr marT="108000" marB="7200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82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日野市にご連絡いただき、</a:t>
                      </a:r>
                      <a:r>
                        <a:rPr lang="en-US" altLang="ja-JP" sz="1482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｢</a:t>
                      </a:r>
                      <a:r>
                        <a:rPr lang="ja-JP" altLang="en-US" sz="1482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配偶者からの暴力を理由に避難している旨の申出書</a:t>
                      </a:r>
                      <a:r>
                        <a:rPr lang="en-US" altLang="ja-JP" sz="1482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｣</a:t>
                      </a:r>
                      <a:r>
                        <a:rPr lang="ja-JP" altLang="en-US" sz="1482" dirty="0" err="1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、</a:t>
                      </a:r>
                      <a:r>
                        <a:rPr lang="ja-JP" altLang="en-US" sz="1482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「受理確認書」、「令和</a:t>
                      </a:r>
                      <a:r>
                        <a:rPr lang="en-US" altLang="ja-JP" sz="1482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</a:t>
                      </a:r>
                      <a:r>
                        <a:rPr lang="ja-JP" altLang="en-US" sz="1482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年度日野市電力・ガス・食料品等価格高騰重点支援給付金（均等割のみ課税世帯分）申請書</a:t>
                      </a:r>
                      <a:r>
                        <a:rPr lang="en-US" altLang="ja-JP" sz="1482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｣</a:t>
                      </a:r>
                      <a:r>
                        <a:rPr lang="ja-JP" altLang="en-US" sz="1482" dirty="0" err="1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、</a:t>
                      </a:r>
                      <a:r>
                        <a:rPr lang="ja-JP" altLang="en-US" sz="1482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世帯全員の「令和</a:t>
                      </a:r>
                      <a:r>
                        <a:rPr lang="en-US" altLang="ja-JP" sz="1482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</a:t>
                      </a:r>
                      <a:r>
                        <a:rPr lang="ja-JP" altLang="en-US" sz="1482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年度課税（非課税）証明書」をご提出ください。</a:t>
                      </a:r>
                      <a:endParaRPr kumimoji="1" lang="ja-JP" altLang="en-US" sz="1482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T="108000" marB="7200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980742"/>
                  </a:ext>
                </a:extLst>
              </a:tr>
            </a:tbl>
          </a:graphicData>
        </a:graphic>
      </p:graphicFrame>
      <p:sp>
        <p:nvSpPr>
          <p:cNvPr id="44" name="正方形/長方形 43"/>
          <p:cNvSpPr/>
          <p:nvPr/>
        </p:nvSpPr>
        <p:spPr>
          <a:xfrm>
            <a:off x="39600" y="35999"/>
            <a:ext cx="6818400" cy="6645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234000" y="35998"/>
            <a:ext cx="6624000" cy="664575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r>
              <a:rPr kumimoji="1" lang="ja-JP" altLang="en-US" sz="2400" b="1" spc="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申請・支給要件・必要書類等</a:t>
            </a:r>
          </a:p>
        </p:txBody>
      </p:sp>
      <p:sp>
        <p:nvSpPr>
          <p:cNvPr id="48" name="正方形/長方形 47"/>
          <p:cNvSpPr/>
          <p:nvPr/>
        </p:nvSpPr>
        <p:spPr>
          <a:xfrm>
            <a:off x="161680" y="762362"/>
            <a:ext cx="6523839" cy="107567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b="1" dirty="0">
                <a:solidFill>
                  <a:srgbClr val="548235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以下のＱ＆Ａを参考に、必要な書類をご用意の上、手続きください。ご不明な点は、日野市の給付金受付窓口にご相談ください。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53666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1156</TotalTime>
  <Words>547</Words>
  <Application>Microsoft Office PowerPoint</Application>
  <PresentationFormat>A4 210 x 297 mm</PresentationFormat>
  <Paragraphs>46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HGP創英角ｺﾞｼｯｸUB</vt:lpstr>
      <vt:lpstr>HG丸ｺﾞｼｯｸM-PRO</vt:lpstr>
      <vt:lpstr>メイリオ</vt:lpstr>
      <vt:lpstr>游ゴシック</vt:lpstr>
      <vt:lpstr>游ゴシック Light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</vt:vector>
  </TitlesOfParts>
  <Company>厚生労働省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渡辺 正毅(watanabe-masaki)</dc:creator>
  <cp:lastModifiedBy>Administrator</cp:lastModifiedBy>
  <cp:revision>134</cp:revision>
  <cp:lastPrinted>2024-01-23T08:02:26Z</cp:lastPrinted>
  <dcterms:created xsi:type="dcterms:W3CDTF">2021-11-18T09:11:46Z</dcterms:created>
  <dcterms:modified xsi:type="dcterms:W3CDTF">2024-01-25T08:57:28Z</dcterms:modified>
</cp:coreProperties>
</file>