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381624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144303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366900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157796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420354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40990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164439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175275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15278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313630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0D6DF1-FD14-4217-8651-8B8E56DE167D}" type="datetimeFigureOut">
              <a:rPr kumimoji="1" lang="ja-JP" altLang="en-US" smtClean="0"/>
              <a:t>2024/2/8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120866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D6DF1-FD14-4217-8651-8B8E56DE167D}" type="datetimeFigureOut">
              <a:rPr kumimoji="1" lang="ja-JP" altLang="en-US" smtClean="0"/>
              <a:t>2024/2/8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2CD32-9A6F-477F-8EEA-60B7E7419F96}" type="slidenum">
              <a:rPr kumimoji="1" lang="ja-JP" altLang="en-US" smtClean="0"/>
              <a:t>‹#›</a:t>
            </a:fld>
            <a:endParaRPr kumimoji="1" lang="ja-JP" altLang="en-US"/>
          </a:p>
        </p:txBody>
      </p:sp>
    </p:spTree>
    <p:extLst>
      <p:ext uri="{BB962C8B-B14F-4D97-AF65-F5344CB8AC3E}">
        <p14:creationId xmlns:p14="http://schemas.microsoft.com/office/powerpoint/2010/main" val="3360628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47B1FF89-DAA5-47AF-A01A-952BF3700BC6}"/>
              </a:ext>
            </a:extLst>
          </p:cNvPr>
          <p:cNvSpPr txBox="1"/>
          <p:nvPr/>
        </p:nvSpPr>
        <p:spPr>
          <a:xfrm>
            <a:off x="4618086" y="452734"/>
            <a:ext cx="4380410" cy="4693593"/>
          </a:xfrm>
          <a:prstGeom prst="rect">
            <a:avLst/>
          </a:prstGeom>
          <a:noFill/>
          <a:ln>
            <a:noFill/>
          </a:ln>
        </p:spPr>
        <p:txBody>
          <a:bodyPr wrap="square" rtlCol="0">
            <a:spAutoFit/>
          </a:bodyPr>
          <a:lstStyle/>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④配置状況の整理</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施設から</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300m</a:t>
            </a:r>
            <a:r>
              <a:rPr lang="ja-JP" altLang="en-US" sz="1100" dirty="0" err="1">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400m</a:t>
            </a:r>
            <a:r>
              <a:rPr lang="ja-JP" altLang="en-US" sz="1100" dirty="0" err="1">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500m</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の圏域で重複がどのくらいあるかを抽出し、抽出に際しては他課所管で集会機能がある施設も対象としました。</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▲各施設から徒歩圏域（</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400m</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圏域）をあらわした図</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濃い色が重複している区域をあらわします。</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５．適正管理方針の検討</a:t>
            </a:r>
            <a:endParaRPr lang="en-US" altLang="ja-JP" sz="1200" dirty="0">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200"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施設の適正配置、管理方針を検討するにあたっては下記の</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4</a:t>
            </a:r>
            <a:r>
              <a:rPr lang="ja-JP" altLang="en-US" sz="1100" dirty="0" err="1">
                <a:uFill>
                  <a:solidFill>
                    <a:schemeClr val="accent6">
                      <a:lumMod val="75000"/>
                    </a:schemeClr>
                  </a:solidFill>
                </a:uFill>
                <a:latin typeface="BIZ UDPゴシック" panose="020B0400000000000000" pitchFamily="50" charset="-128"/>
                <a:ea typeface="BIZ UDPゴシック" panose="020B0400000000000000" pitchFamily="50" charset="-128"/>
              </a:rPr>
              <a:t>つの</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指標に基づき、各施設を分析し、</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D</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評価で分類をします。</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8FEEABD1-012C-4DFD-B90F-0FB9E688A433}"/>
              </a:ext>
            </a:extLst>
          </p:cNvPr>
          <p:cNvPicPr>
            <a:picLocks noChangeAspect="1"/>
          </p:cNvPicPr>
          <p:nvPr/>
        </p:nvPicPr>
        <p:blipFill>
          <a:blip r:embed="rId2"/>
          <a:stretch>
            <a:fillRect/>
          </a:stretch>
        </p:blipFill>
        <p:spPr>
          <a:xfrm>
            <a:off x="5375058" y="1035494"/>
            <a:ext cx="3370632" cy="2503403"/>
          </a:xfrm>
          <a:prstGeom prst="rect">
            <a:avLst/>
          </a:prstGeom>
        </p:spPr>
      </p:pic>
      <p:sp>
        <p:nvSpPr>
          <p:cNvPr id="4" name="正方形/長方形 3">
            <a:extLst>
              <a:ext uri="{FF2B5EF4-FFF2-40B4-BE49-F238E27FC236}">
                <a16:creationId xmlns:a16="http://schemas.microsoft.com/office/drawing/2014/main" id="{D3CA0ED0-287D-4CC9-A408-76D87DC9F115}"/>
              </a:ext>
            </a:extLst>
          </p:cNvPr>
          <p:cNvSpPr/>
          <p:nvPr/>
        </p:nvSpPr>
        <p:spPr>
          <a:xfrm>
            <a:off x="0" y="3077"/>
            <a:ext cx="9144000" cy="446993"/>
          </a:xfrm>
          <a:prstGeom prst="rect">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日野市コミュニティ施設個別施設計画（素案）　概要版</a:t>
            </a:r>
          </a:p>
        </p:txBody>
      </p:sp>
      <p:sp>
        <p:nvSpPr>
          <p:cNvPr id="5" name="テキスト ボックス 4">
            <a:extLst>
              <a:ext uri="{FF2B5EF4-FFF2-40B4-BE49-F238E27FC236}">
                <a16:creationId xmlns:a16="http://schemas.microsoft.com/office/drawing/2014/main" id="{98C25A90-4B42-4694-AFAD-914040AB3016}"/>
              </a:ext>
            </a:extLst>
          </p:cNvPr>
          <p:cNvSpPr txBox="1"/>
          <p:nvPr/>
        </p:nvSpPr>
        <p:spPr>
          <a:xfrm>
            <a:off x="57019" y="450070"/>
            <a:ext cx="4380411" cy="6447919"/>
          </a:xfrm>
          <a:prstGeom prst="rect">
            <a:avLst/>
          </a:prstGeom>
          <a:noFill/>
          <a:ln>
            <a:noFill/>
          </a:ln>
        </p:spPr>
        <p:txBody>
          <a:bodyPr wrap="square" rtlCol="0">
            <a:spAutoFit/>
          </a:bodyPr>
          <a:lstStyle/>
          <a:p>
            <a:pPr algn="l"/>
            <a:r>
              <a:rPr lang="ja-JP" altLang="en-US"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１．計画の背景・目的等</a:t>
            </a:r>
            <a:endParaRPr lang="en-US" altLang="ja-JP" sz="1200" b="1" u="sng" dirty="0">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ja-JP" sz="1100" dirty="0">
                <a:latin typeface="BIZ UDPゴシック" panose="020B0400000000000000" pitchFamily="50" charset="-128"/>
                <a:ea typeface="BIZ UDPゴシック" panose="020B0400000000000000" pitchFamily="50" charset="-128"/>
              </a:rPr>
              <a:t>平成</a:t>
            </a:r>
            <a:r>
              <a:rPr lang="en-US" altLang="ja-JP" sz="1100" dirty="0">
                <a:latin typeface="BIZ UDPゴシック" panose="020B0400000000000000" pitchFamily="50" charset="-128"/>
                <a:ea typeface="BIZ UDPゴシック" panose="020B0400000000000000" pitchFamily="50" charset="-128"/>
              </a:rPr>
              <a:t>29</a:t>
            </a:r>
            <a:r>
              <a:rPr lang="ja-JP" altLang="ja-JP"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2017</a:t>
            </a:r>
            <a:r>
              <a:rPr lang="ja-JP" altLang="ja-JP" sz="1100" dirty="0">
                <a:latin typeface="BIZ UDPゴシック" panose="020B0400000000000000" pitchFamily="50" charset="-128"/>
                <a:ea typeface="BIZ UDPゴシック" panose="020B0400000000000000" pitchFamily="50" charset="-128"/>
              </a:rPr>
              <a:t>）年に策定し、令和</a:t>
            </a:r>
            <a:r>
              <a:rPr lang="en-US" altLang="ja-JP" sz="1100" dirty="0">
                <a:latin typeface="BIZ UDPゴシック" panose="020B0400000000000000" pitchFamily="50" charset="-128"/>
                <a:ea typeface="BIZ UDPゴシック" panose="020B0400000000000000" pitchFamily="50" charset="-128"/>
              </a:rPr>
              <a:t>5</a:t>
            </a:r>
            <a:r>
              <a:rPr lang="ja-JP" altLang="ja-JP"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2023</a:t>
            </a:r>
            <a:r>
              <a:rPr lang="ja-JP" altLang="ja-JP" sz="1100" dirty="0">
                <a:latin typeface="BIZ UDPゴシック" panose="020B0400000000000000" pitchFamily="50" charset="-128"/>
                <a:ea typeface="BIZ UDPゴシック" panose="020B0400000000000000" pitchFamily="50" charset="-128"/>
              </a:rPr>
              <a:t>）年に改訂された「日野市公共施設等総合管理」では、公共施設の総合的かつ計画的な管理方針を定め、また、公共施設の総量の縮減を定めています。</a:t>
            </a:r>
          </a:p>
          <a:p>
            <a:r>
              <a:rPr lang="ja-JP" altLang="ja-JP" sz="1100" dirty="0">
                <a:latin typeface="BIZ UDPゴシック" panose="020B0400000000000000" pitchFamily="50" charset="-128"/>
                <a:ea typeface="BIZ UDPゴシック" panose="020B0400000000000000" pitchFamily="50" charset="-128"/>
              </a:rPr>
              <a:t>　本計画は日野市内で最も数が多いコミュニティ施設</a:t>
            </a:r>
            <a:r>
              <a:rPr lang="ja-JP" altLang="en-US" sz="1100" dirty="0">
                <a:latin typeface="BIZ UDPゴシック" panose="020B0400000000000000" pitchFamily="50" charset="-128"/>
                <a:ea typeface="BIZ UDPゴシック" panose="020B0400000000000000" pitchFamily="50" charset="-128"/>
              </a:rPr>
              <a:t>の現状課題、</a:t>
            </a:r>
            <a:r>
              <a:rPr lang="ja-JP" altLang="ja-JP" sz="1100" dirty="0">
                <a:latin typeface="BIZ UDPゴシック" panose="020B0400000000000000" pitchFamily="50" charset="-128"/>
                <a:ea typeface="BIZ UDPゴシック" panose="020B0400000000000000" pitchFamily="50" charset="-128"/>
              </a:rPr>
              <a:t>適正配置に向けた基本的な考え方を整理し、コミュニティ施設の持続性を担保、及び施設の機能拡充と利便性向上を図ることを目的に定めるものです。</a:t>
            </a:r>
            <a:endParaRPr lang="en-US" altLang="ja-JP" sz="1100" dirty="0">
              <a:latin typeface="BIZ UDPゴシック" panose="020B0400000000000000" pitchFamily="50" charset="-128"/>
              <a:ea typeface="BIZ UDPゴシック" panose="020B0400000000000000" pitchFamily="50" charset="-128"/>
            </a:endParaRPr>
          </a:p>
          <a:p>
            <a:endParaRPr lang="en-US" altLang="ja-JP" sz="1400" dirty="0">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２．計画の対象施設</a:t>
            </a:r>
            <a:endParaRPr lang="en-US" altLang="ja-JP"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・地区センター</a:t>
            </a:r>
            <a:r>
              <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66</a:t>
            </a:r>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館</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・交流センター</a:t>
            </a:r>
            <a:r>
              <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8</a:t>
            </a:r>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館</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・東部会館</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・平山台健康・市民支援センター　</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・勤労・青年会館</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合計７７施設</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00" dirty="0">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３．計画期間</a:t>
            </a:r>
            <a:endParaRPr lang="en-US" altLang="ja-JP"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令和６（２０２４）年度～令和３４（２０５２）年度： ２９年間 </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４．コミュニティ施設の状況</a:t>
            </a:r>
            <a:endParaRPr lang="en-US" altLang="ja-JP"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以下の項目で施設の現状を整理しました。</a:t>
            </a:r>
            <a:endParaRPr lang="en-US" altLang="ja-JP" sz="1200"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①築年数</a:t>
            </a:r>
            <a:endParaRPr lang="en-US" altLang="ja-JP"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a:t>
            </a:r>
            <a:r>
              <a:rPr lang="ja-JP" altLang="en-US" sz="1100" dirty="0">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地区センター全体の</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6</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割以上が築</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30</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年以上経過している一方、交流センター等を見ると、築</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30</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年未満の施設が</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6</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割を占め、比較的新しい施設が多いことが分かります。</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交流センター等には、勤労・青年会館、平山台健康・市民支援センター、東部会館を含みます。　　</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②稼働率</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地区センターを見ると、平均稼働率は概ね</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20</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％未満となっており、</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交流センター等では平均</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50</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％前後で推移しており、地区センターと比較して高いことが分かります。</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③管理運営費用</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rPr>
              <a:t>　各</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施設の維持管理、光熱水費、委託費、賃借費、人件費、修繕費などの経常的にかかる管理経費の現状を整理しました。</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C3ED768D-0DD3-45C5-BBB2-9435F67187FF}"/>
              </a:ext>
            </a:extLst>
          </p:cNvPr>
          <p:cNvPicPr>
            <a:picLocks noChangeAspect="1"/>
          </p:cNvPicPr>
          <p:nvPr/>
        </p:nvPicPr>
        <p:blipFill>
          <a:blip r:embed="rId3"/>
          <a:stretch>
            <a:fillRect/>
          </a:stretch>
        </p:blipFill>
        <p:spPr>
          <a:xfrm>
            <a:off x="2247224" y="2028878"/>
            <a:ext cx="1254454" cy="763143"/>
          </a:xfrm>
          <a:prstGeom prst="rect">
            <a:avLst/>
          </a:prstGeom>
          <a:ln>
            <a:noFill/>
          </a:ln>
          <a:effectLst>
            <a:outerShdw blurRad="292100" dist="139700" dir="2700000" algn="tl" rotWithShape="0">
              <a:srgbClr val="333333">
                <a:alpha val="65000"/>
              </a:srgbClr>
            </a:outerShdw>
          </a:effectLst>
        </p:spPr>
      </p:pic>
      <p:pic>
        <p:nvPicPr>
          <p:cNvPr id="3" name="図 2">
            <a:extLst>
              <a:ext uri="{FF2B5EF4-FFF2-40B4-BE49-F238E27FC236}">
                <a16:creationId xmlns:a16="http://schemas.microsoft.com/office/drawing/2014/main" id="{8C7931A7-A75F-4C2A-A248-362E85E1B7A7}"/>
              </a:ext>
            </a:extLst>
          </p:cNvPr>
          <p:cNvPicPr>
            <a:picLocks noChangeAspect="1"/>
          </p:cNvPicPr>
          <p:nvPr/>
        </p:nvPicPr>
        <p:blipFill>
          <a:blip r:embed="rId4"/>
          <a:stretch>
            <a:fillRect/>
          </a:stretch>
        </p:blipFill>
        <p:spPr>
          <a:xfrm>
            <a:off x="2974817" y="2452343"/>
            <a:ext cx="1167759" cy="856004"/>
          </a:xfrm>
          <a:prstGeom prst="rect">
            <a:avLst/>
          </a:prstGeom>
          <a:ln>
            <a:noFill/>
          </a:ln>
          <a:effectLst>
            <a:outerShdw blurRad="292100" dist="139700" dir="2700000" algn="tl" rotWithShape="0">
              <a:srgbClr val="333333">
                <a:alpha val="65000"/>
              </a:srgbClr>
            </a:outerShdw>
          </a:effectLst>
        </p:spPr>
      </p:pic>
      <p:graphicFrame>
        <p:nvGraphicFramePr>
          <p:cNvPr id="8" name="表 7">
            <a:extLst>
              <a:ext uri="{FF2B5EF4-FFF2-40B4-BE49-F238E27FC236}">
                <a16:creationId xmlns:a16="http://schemas.microsoft.com/office/drawing/2014/main" id="{593FD775-7121-47B3-B83F-4FC67CAFB1A1}"/>
              </a:ext>
            </a:extLst>
          </p:cNvPr>
          <p:cNvGraphicFramePr>
            <a:graphicFrameLocks noGrp="1"/>
          </p:cNvGraphicFramePr>
          <p:nvPr>
            <p:extLst>
              <p:ext uri="{D42A27DB-BD31-4B8C-83A1-F6EECF244321}">
                <p14:modId xmlns:p14="http://schemas.microsoft.com/office/powerpoint/2010/main" val="187227388"/>
              </p:ext>
            </p:extLst>
          </p:nvPr>
        </p:nvGraphicFramePr>
        <p:xfrm>
          <a:off x="4538690" y="4624821"/>
          <a:ext cx="4504049" cy="1464257"/>
        </p:xfrm>
        <a:graphic>
          <a:graphicData uri="http://schemas.openxmlformats.org/drawingml/2006/table">
            <a:tbl>
              <a:tblPr firstRow="1" bandRow="1">
                <a:tableStyleId>{5C22544A-7EE6-4342-B048-85BDC9FD1C3A}</a:tableStyleId>
              </a:tblPr>
              <a:tblGrid>
                <a:gridCol w="1050877">
                  <a:extLst>
                    <a:ext uri="{9D8B030D-6E8A-4147-A177-3AD203B41FA5}">
                      <a16:colId xmlns:a16="http://schemas.microsoft.com/office/drawing/2014/main" val="2290882296"/>
                    </a:ext>
                  </a:extLst>
                </a:gridCol>
                <a:gridCol w="890945">
                  <a:extLst>
                    <a:ext uri="{9D8B030D-6E8A-4147-A177-3AD203B41FA5}">
                      <a16:colId xmlns:a16="http://schemas.microsoft.com/office/drawing/2014/main" val="853708276"/>
                    </a:ext>
                  </a:extLst>
                </a:gridCol>
                <a:gridCol w="2562227">
                  <a:extLst>
                    <a:ext uri="{9D8B030D-6E8A-4147-A177-3AD203B41FA5}">
                      <a16:colId xmlns:a16="http://schemas.microsoft.com/office/drawing/2014/main" val="165071763"/>
                    </a:ext>
                  </a:extLst>
                </a:gridCol>
              </a:tblGrid>
              <a:tr h="43832">
                <a:tc gridSpan="3">
                  <a:txBody>
                    <a:bodyPr/>
                    <a:lstStyle/>
                    <a:p>
                      <a:pPr marL="266700" indent="133350" algn="ctr">
                        <a:lnSpc>
                          <a:spcPts val="1800"/>
                        </a:lnSpc>
                        <a:spcAft>
                          <a:spcPts val="0"/>
                        </a:spcAft>
                      </a:pPr>
                      <a:r>
                        <a:rPr lang="ja-JP" sz="1200" kern="100" dirty="0">
                          <a:effectLst/>
                          <a:latin typeface="BIZ UDPゴシック" panose="020B0400000000000000" pitchFamily="50" charset="-128"/>
                          <a:ea typeface="BIZ UDPゴシック" panose="020B0400000000000000" pitchFamily="50" charset="-128"/>
                        </a:rPr>
                        <a:t>適正管理方針に係る施設評価指標</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99765259"/>
                  </a:ext>
                </a:extLst>
              </a:tr>
              <a:tr h="317709">
                <a:tc rowSpan="2">
                  <a:txBody>
                    <a:bodyPr/>
                    <a:lstStyle/>
                    <a:p>
                      <a:pPr marL="20320" algn="l">
                        <a:lnSpc>
                          <a:spcPct val="100000"/>
                        </a:lnSpc>
                        <a:spcAft>
                          <a:spcPts val="0"/>
                        </a:spcAft>
                      </a:pPr>
                      <a:r>
                        <a:rPr lang="ja-JP" sz="800" kern="100">
                          <a:effectLst/>
                          <a:latin typeface="BIZ UDPゴシック" panose="020B0400000000000000" pitchFamily="50" charset="-128"/>
                          <a:ea typeface="BIZ UDPゴシック" panose="020B0400000000000000" pitchFamily="50" charset="-128"/>
                        </a:rPr>
                        <a:t>建物総合評価</a:t>
                      </a:r>
                    </a:p>
                    <a:p>
                      <a:pPr marL="20320" algn="l">
                        <a:lnSpc>
                          <a:spcPct val="100000"/>
                        </a:lnSpc>
                        <a:spcAft>
                          <a:spcPts val="0"/>
                        </a:spcAft>
                      </a:pPr>
                      <a:r>
                        <a:rPr lang="ja-JP" sz="800" kern="100">
                          <a:effectLst/>
                          <a:latin typeface="BIZ UDPゴシック" panose="020B0400000000000000" pitchFamily="50" charset="-128"/>
                          <a:ea typeface="BIZ UDPゴシック" panose="020B0400000000000000" pitchFamily="50" charset="-128"/>
                        </a:rPr>
                        <a:t>（ハード評価）</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ct val="100000"/>
                        </a:lnSpc>
                        <a:spcAft>
                          <a:spcPts val="0"/>
                        </a:spcAft>
                      </a:pPr>
                      <a:r>
                        <a:rPr lang="en-US" sz="800" kern="100" dirty="0">
                          <a:effectLst/>
                          <a:latin typeface="BIZ UDPゴシック" panose="020B0400000000000000" pitchFamily="50" charset="-128"/>
                          <a:ea typeface="BIZ UDPゴシック" panose="020B0400000000000000" pitchFamily="50" charset="-128"/>
                        </a:rPr>
                        <a:t>1</a:t>
                      </a:r>
                      <a:r>
                        <a:rPr lang="ja-JP" sz="800" kern="100" dirty="0">
                          <a:effectLst/>
                          <a:latin typeface="BIZ UDPゴシック" panose="020B0400000000000000" pitchFamily="50" charset="-128"/>
                          <a:ea typeface="BIZ UDPゴシック" panose="020B0400000000000000" pitchFamily="50" charset="-128"/>
                        </a:rPr>
                        <a:t>　老朽度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sz="800" kern="100" dirty="0">
                          <a:effectLst/>
                          <a:latin typeface="BIZ UDPゴシック" panose="020B0400000000000000" pitchFamily="50" charset="-128"/>
                          <a:ea typeface="BIZ UDPゴシック" panose="020B0400000000000000" pitchFamily="50" charset="-128"/>
                        </a:rPr>
                        <a:t>構造、築年数</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92509797"/>
                  </a:ext>
                </a:extLst>
              </a:tr>
              <a:tr h="317709">
                <a:tc vMerge="1">
                  <a:txBody>
                    <a:bodyPr/>
                    <a:lstStyle/>
                    <a:p>
                      <a:endParaRPr kumimoji="1" lang="ja-JP" altLang="en-US"/>
                    </a:p>
                  </a:txBody>
                  <a:tcPr/>
                </a:tc>
                <a:tc>
                  <a:txBody>
                    <a:bodyPr/>
                    <a:lstStyle/>
                    <a:p>
                      <a:pPr algn="l">
                        <a:lnSpc>
                          <a:spcPct val="100000"/>
                        </a:lnSpc>
                        <a:spcAft>
                          <a:spcPts val="0"/>
                        </a:spcAft>
                      </a:pPr>
                      <a:r>
                        <a:rPr lang="en-US" sz="800" kern="100">
                          <a:effectLst/>
                          <a:latin typeface="BIZ UDPゴシック" panose="020B0400000000000000" pitchFamily="50" charset="-128"/>
                          <a:ea typeface="BIZ UDPゴシック" panose="020B0400000000000000" pitchFamily="50" charset="-128"/>
                        </a:rPr>
                        <a:t>2</a:t>
                      </a:r>
                      <a:r>
                        <a:rPr lang="ja-JP" sz="800" kern="100">
                          <a:effectLst/>
                          <a:latin typeface="BIZ UDPゴシック" panose="020B0400000000000000" pitchFamily="50" charset="-128"/>
                          <a:ea typeface="BIZ UDPゴシック" panose="020B0400000000000000" pitchFamily="50" charset="-128"/>
                        </a:rPr>
                        <a:t>　健全度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sz="800" kern="100" dirty="0">
                          <a:effectLst/>
                          <a:latin typeface="BIZ UDPゴシック" panose="020B0400000000000000" pitchFamily="50" charset="-128"/>
                          <a:ea typeface="BIZ UDPゴシック" panose="020B0400000000000000" pitchFamily="50" charset="-128"/>
                        </a:rPr>
                        <a:t>目視調査</a:t>
                      </a:r>
                      <a:r>
                        <a:rPr lang="ja-JP" altLang="en-US" sz="800" kern="100" dirty="0">
                          <a:effectLst/>
                          <a:latin typeface="BIZ UDPゴシック" panose="020B0400000000000000" pitchFamily="50" charset="-128"/>
                          <a:ea typeface="BIZ UDPゴシック" panose="020B0400000000000000" pitchFamily="50" charset="-128"/>
                        </a:rPr>
                        <a:t>、</a:t>
                      </a:r>
                      <a:r>
                        <a:rPr lang="ja-JP" sz="800" kern="100" dirty="0">
                          <a:effectLst/>
                          <a:latin typeface="BIZ UDPゴシック" panose="020B0400000000000000" pitchFamily="50" charset="-128"/>
                          <a:ea typeface="BIZ UDPゴシック" panose="020B0400000000000000" pitchFamily="50" charset="-128"/>
                        </a:rPr>
                        <a:t>文献調査</a:t>
                      </a:r>
                      <a:r>
                        <a:rPr lang="en-US" sz="800" kern="100" dirty="0">
                          <a:effectLst/>
                          <a:latin typeface="BIZ UDPゴシック" panose="020B0400000000000000" pitchFamily="50" charset="-128"/>
                          <a:ea typeface="BIZ UDPゴシック" panose="020B0400000000000000" pitchFamily="50" charset="-128"/>
                        </a:rPr>
                        <a:t>(</a:t>
                      </a:r>
                      <a:r>
                        <a:rPr lang="ja-JP" sz="800" kern="100" dirty="0">
                          <a:effectLst/>
                          <a:latin typeface="BIZ UDPゴシック" panose="020B0400000000000000" pitchFamily="50" charset="-128"/>
                          <a:ea typeface="BIZ UDPゴシック" panose="020B0400000000000000" pitchFamily="50" charset="-128"/>
                        </a:rPr>
                        <a:t>耐震性、改修履歴、法定点検結果</a:t>
                      </a:r>
                      <a:r>
                        <a:rPr lang="ja-JP" altLang="en-US" sz="800" kern="100" dirty="0">
                          <a:effectLst/>
                          <a:latin typeface="BIZ UDPゴシック" panose="020B0400000000000000" pitchFamily="50" charset="-128"/>
                          <a:ea typeface="BIZ UDPゴシック" panose="020B0400000000000000" pitchFamily="50" charset="-128"/>
                        </a:rPr>
                        <a:t>）</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83520167"/>
                  </a:ext>
                </a:extLst>
              </a:tr>
              <a:tr h="317709">
                <a:tc rowSpan="2">
                  <a:txBody>
                    <a:bodyPr/>
                    <a:lstStyle/>
                    <a:p>
                      <a:pPr algn="l">
                        <a:lnSpc>
                          <a:spcPct val="100000"/>
                        </a:lnSpc>
                        <a:spcAft>
                          <a:spcPts val="0"/>
                        </a:spcAft>
                      </a:pPr>
                      <a:r>
                        <a:rPr lang="ja-JP" sz="800" kern="100" dirty="0">
                          <a:effectLst/>
                          <a:latin typeface="BIZ UDPゴシック" panose="020B0400000000000000" pitchFamily="50" charset="-128"/>
                          <a:ea typeface="BIZ UDPゴシック" panose="020B0400000000000000" pitchFamily="50" charset="-128"/>
                        </a:rPr>
                        <a:t>行政サービス</a:t>
                      </a:r>
                    </a:p>
                    <a:p>
                      <a:pPr marL="20320" algn="l">
                        <a:lnSpc>
                          <a:spcPct val="100000"/>
                        </a:lnSpc>
                        <a:spcAft>
                          <a:spcPts val="0"/>
                        </a:spcAft>
                      </a:pPr>
                      <a:r>
                        <a:rPr lang="ja-JP" sz="800" kern="100" dirty="0">
                          <a:effectLst/>
                          <a:latin typeface="BIZ UDPゴシック" panose="020B0400000000000000" pitchFamily="50" charset="-128"/>
                          <a:ea typeface="BIZ UDPゴシック" panose="020B0400000000000000" pitchFamily="50" charset="-128"/>
                        </a:rPr>
                        <a:t>総合評価</a:t>
                      </a:r>
                    </a:p>
                    <a:p>
                      <a:pPr marL="20320" algn="l">
                        <a:lnSpc>
                          <a:spcPct val="100000"/>
                        </a:lnSpc>
                        <a:spcAft>
                          <a:spcPts val="0"/>
                        </a:spcAft>
                      </a:pPr>
                      <a:r>
                        <a:rPr lang="ja-JP" sz="800" kern="100" dirty="0">
                          <a:effectLst/>
                          <a:latin typeface="BIZ UDPゴシック" panose="020B0400000000000000" pitchFamily="50" charset="-128"/>
                          <a:ea typeface="BIZ UDPゴシック" panose="020B0400000000000000" pitchFamily="50" charset="-128"/>
                        </a:rPr>
                        <a:t>（ソフト評価）</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ct val="100000"/>
                        </a:lnSpc>
                        <a:spcAft>
                          <a:spcPts val="0"/>
                        </a:spcAft>
                      </a:pPr>
                      <a:r>
                        <a:rPr lang="en-US" sz="800" kern="100" dirty="0">
                          <a:effectLst/>
                          <a:latin typeface="BIZ UDPゴシック" panose="020B0400000000000000" pitchFamily="50" charset="-128"/>
                          <a:ea typeface="BIZ UDPゴシック" panose="020B0400000000000000" pitchFamily="50" charset="-128"/>
                        </a:rPr>
                        <a:t>3</a:t>
                      </a:r>
                      <a:r>
                        <a:rPr lang="ja-JP" sz="800" kern="100" dirty="0">
                          <a:effectLst/>
                          <a:latin typeface="BIZ UDPゴシック" panose="020B0400000000000000" pitchFamily="50" charset="-128"/>
                          <a:ea typeface="BIZ UDPゴシック" panose="020B0400000000000000" pitchFamily="50" charset="-128"/>
                        </a:rPr>
                        <a:t>　重要度</a:t>
                      </a:r>
                      <a:r>
                        <a:rPr lang="en-US" sz="800" kern="100" dirty="0">
                          <a:effectLst/>
                          <a:latin typeface="BIZ UDPゴシック" panose="020B0400000000000000" pitchFamily="50" charset="-128"/>
                          <a:ea typeface="BIZ UDPゴシック" panose="020B0400000000000000" pitchFamily="50" charset="-128"/>
                        </a:rPr>
                        <a:t>(</a:t>
                      </a:r>
                      <a:r>
                        <a:rPr lang="ja-JP" sz="800" kern="100" dirty="0">
                          <a:effectLst/>
                          <a:latin typeface="BIZ UDPゴシック" panose="020B0400000000000000" pitchFamily="50" charset="-128"/>
                          <a:ea typeface="BIZ UDPゴシック" panose="020B0400000000000000" pitchFamily="50" charset="-128"/>
                        </a:rPr>
                        <a:t>立地</a:t>
                      </a:r>
                      <a:r>
                        <a:rPr lang="en-US" sz="800" kern="100" dirty="0">
                          <a:effectLst/>
                          <a:latin typeface="BIZ UDPゴシック" panose="020B0400000000000000" pitchFamily="50" charset="-128"/>
                          <a:ea typeface="BIZ UDPゴシック" panose="020B0400000000000000" pitchFamily="50" charset="-128"/>
                        </a:rPr>
                        <a:t>)</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sz="800" kern="100" dirty="0">
                          <a:effectLst/>
                          <a:latin typeface="BIZ UDPゴシック" panose="020B0400000000000000" pitchFamily="50" charset="-128"/>
                          <a:ea typeface="BIZ UDPゴシック" panose="020B0400000000000000" pitchFamily="50" charset="-128"/>
                        </a:rPr>
                        <a:t>徒歩圏域の重複度</a:t>
                      </a:r>
                    </a:p>
                    <a:p>
                      <a:pPr algn="l">
                        <a:lnSpc>
                          <a:spcPct val="100000"/>
                        </a:lnSpc>
                        <a:spcAft>
                          <a:spcPts val="0"/>
                        </a:spcAft>
                      </a:pPr>
                      <a:r>
                        <a:rPr lang="ja-JP" sz="800" kern="100" dirty="0">
                          <a:effectLst/>
                          <a:latin typeface="BIZ UDPゴシック" panose="020B0400000000000000" pitchFamily="50" charset="-128"/>
                          <a:ea typeface="BIZ UDPゴシック" panose="020B0400000000000000" pitchFamily="50" charset="-128"/>
                        </a:rPr>
                        <a:t>土砂災害・浸水等災害区域の該当有無</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09555162"/>
                  </a:ext>
                </a:extLst>
              </a:tr>
              <a:tr h="317709">
                <a:tc vMerge="1">
                  <a:txBody>
                    <a:bodyPr/>
                    <a:lstStyle/>
                    <a:p>
                      <a:endParaRPr kumimoji="1" lang="ja-JP" altLang="en-US"/>
                    </a:p>
                  </a:txBody>
                  <a:tcPr/>
                </a:tc>
                <a:tc>
                  <a:txBody>
                    <a:bodyPr/>
                    <a:lstStyle/>
                    <a:p>
                      <a:pPr algn="just">
                        <a:lnSpc>
                          <a:spcPct val="100000"/>
                        </a:lnSpc>
                        <a:spcAft>
                          <a:spcPts val="0"/>
                        </a:spcAft>
                      </a:pPr>
                      <a:r>
                        <a:rPr lang="en-US" sz="800" kern="100" dirty="0">
                          <a:effectLst/>
                          <a:latin typeface="BIZ UDPゴシック" panose="020B0400000000000000" pitchFamily="50" charset="-128"/>
                          <a:ea typeface="BIZ UDPゴシック" panose="020B0400000000000000" pitchFamily="50" charset="-128"/>
                        </a:rPr>
                        <a:t>4</a:t>
                      </a:r>
                      <a:r>
                        <a:rPr lang="ja-JP" sz="800" kern="100" dirty="0">
                          <a:effectLst/>
                          <a:latin typeface="BIZ UDPゴシック" panose="020B0400000000000000" pitchFamily="50" charset="-128"/>
                          <a:ea typeface="BIZ UDPゴシック" panose="020B0400000000000000" pitchFamily="50" charset="-128"/>
                        </a:rPr>
                        <a:t>　実績度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sz="800" kern="100" dirty="0">
                          <a:effectLst/>
                          <a:latin typeface="BIZ UDPゴシック" panose="020B0400000000000000" pitchFamily="50" charset="-128"/>
                          <a:ea typeface="BIZ UDPゴシック" panose="020B0400000000000000" pitchFamily="50" charset="-128"/>
                        </a:rPr>
                        <a:t>利用者一人当たり施設維持コスト</a:t>
                      </a:r>
                    </a:p>
                    <a:p>
                      <a:pPr algn="l">
                        <a:lnSpc>
                          <a:spcPct val="100000"/>
                        </a:lnSpc>
                        <a:spcAft>
                          <a:spcPts val="0"/>
                        </a:spcAft>
                      </a:pPr>
                      <a:r>
                        <a:rPr lang="ja-JP" sz="800" kern="100" dirty="0">
                          <a:effectLst/>
                          <a:latin typeface="BIZ UDPゴシック" panose="020B0400000000000000" pitchFamily="50" charset="-128"/>
                          <a:ea typeface="BIZ UDPゴシック" panose="020B0400000000000000" pitchFamily="50" charset="-128"/>
                        </a:rPr>
                        <a:t>施設利用率</a:t>
                      </a:r>
                      <a:r>
                        <a:rPr lang="en-US" sz="800" kern="100" dirty="0">
                          <a:effectLst/>
                          <a:latin typeface="BIZ UDPゴシック" panose="020B0400000000000000" pitchFamily="50" charset="-128"/>
                          <a:ea typeface="BIZ UDPゴシック" panose="020B0400000000000000" pitchFamily="50" charset="-128"/>
                        </a:rPr>
                        <a:t>(</a:t>
                      </a:r>
                      <a:r>
                        <a:rPr lang="ja-JP" sz="800" kern="100" dirty="0">
                          <a:effectLst/>
                          <a:latin typeface="BIZ UDPゴシック" panose="020B0400000000000000" pitchFamily="50" charset="-128"/>
                          <a:ea typeface="BIZ UDPゴシック" panose="020B0400000000000000" pitchFamily="50" charset="-128"/>
                        </a:rPr>
                        <a:t>貸室稼働率</a:t>
                      </a:r>
                      <a:r>
                        <a:rPr lang="en-US" sz="800" kern="100" dirty="0">
                          <a:effectLst/>
                          <a:latin typeface="BIZ UDPゴシック" panose="020B0400000000000000" pitchFamily="50" charset="-128"/>
                          <a:ea typeface="BIZ UDPゴシック" panose="020B0400000000000000" pitchFamily="50" charset="-128"/>
                        </a:rPr>
                        <a:t>)</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33898215"/>
                  </a:ext>
                </a:extLst>
              </a:tr>
            </a:tbl>
          </a:graphicData>
        </a:graphic>
      </p:graphicFrame>
    </p:spTree>
    <p:extLst>
      <p:ext uri="{BB962C8B-B14F-4D97-AF65-F5344CB8AC3E}">
        <p14:creationId xmlns:p14="http://schemas.microsoft.com/office/powerpoint/2010/main" val="32564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0574565-EC3A-4859-B9EE-75A6EC011EA8}"/>
              </a:ext>
            </a:extLst>
          </p:cNvPr>
          <p:cNvSpPr txBox="1"/>
          <p:nvPr/>
        </p:nvSpPr>
        <p:spPr>
          <a:xfrm>
            <a:off x="30005" y="171869"/>
            <a:ext cx="4707536" cy="6971139"/>
          </a:xfrm>
          <a:prstGeom prst="rect">
            <a:avLst/>
          </a:prstGeom>
          <a:noFill/>
          <a:ln>
            <a:noFill/>
          </a:ln>
        </p:spPr>
        <p:txBody>
          <a:bodyPr wrap="square" rtlCol="0">
            <a:spAutoFit/>
          </a:bodyPr>
          <a:lstStyle/>
          <a:p>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a:t>
            </a:r>
            <a:r>
              <a:rPr lang="ja-JP" altLang="en-US" sz="1100" dirty="0" err="1">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B</a:t>
            </a:r>
            <a:r>
              <a:rPr lang="ja-JP" altLang="en-US" sz="1100" dirty="0" err="1">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C</a:t>
            </a:r>
            <a:r>
              <a:rPr lang="ja-JP" altLang="en-US" sz="1100" dirty="0" err="1">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D</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評価分類後、各施設の方針を下記の通り示します。</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６．長期的な経費の見込み</a:t>
            </a:r>
            <a:endParaRPr lang="en-US" altLang="ja-JP"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①目指すべき考え方</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　　不具合が発生する前に計画的に修繕・改修を行い、建物の耐久性を</a:t>
            </a:r>
            <a:endParaRPr lang="en-US" altLang="ja-JP" sz="1100" b="1"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　　高める</a:t>
            </a:r>
            <a:r>
              <a:rPr lang="en-US" altLang="ja-JP" sz="1100" b="1"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1100" b="1"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予防</a:t>
            </a:r>
            <a:r>
              <a:rPr lang="ja-JP" altLang="en-US" sz="1200" b="1"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保全型</a:t>
            </a:r>
            <a:r>
              <a:rPr lang="en-US" altLang="ja-JP" sz="1100" b="1"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1100" b="1"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の管理が求められる。</a:t>
            </a:r>
            <a:endParaRPr lang="en-US" altLang="ja-JP" sz="1100" b="1"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従来は不具合が発生する都度、修繕などで対応する</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事後保全型</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管理で対応。</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②長寿命化を目指した場合の費用推計</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長寿命化改修及び建て替えの費用推計の算出根拠は下記の通りです。</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■推計の結果</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令和</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6</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2024</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）年度から令和３４（</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205</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２）年度の</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29</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年間の経費は</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約</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40</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億円、年平均は</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1.4</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億円となります。</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③保全計画</a:t>
            </a:r>
            <a:endParaRPr lang="en-US" altLang="ja-JP" sz="11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令和６（２０２４）年度から令和１５（</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2033</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）年度にかけては、更新</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時期を迎える下記の施設で改修・建て替えの実施を検討します。</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en-US" altLang="ja-JP" sz="1100"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1100"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長寿命化改修</a:t>
            </a:r>
            <a:r>
              <a:rPr lang="en-US" altLang="ja-JP" sz="1100"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a:t>
            </a: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交流センター（新町、平山、多摩平、東町、万願寺、</a:t>
            </a:r>
            <a:r>
              <a:rPr lang="ja-JP" altLang="en-US" sz="1100">
                <a:uFill>
                  <a:solidFill>
                    <a:schemeClr val="accent6">
                      <a:lumMod val="75000"/>
                    </a:schemeClr>
                  </a:solidFill>
                </a:uFill>
                <a:latin typeface="BIZ UDPゴシック" panose="020B0400000000000000" pitchFamily="50" charset="-128"/>
                <a:ea typeface="BIZ UDPゴシック" panose="020B0400000000000000" pitchFamily="50" charset="-128"/>
              </a:rPr>
              <a:t>南平駅西）、</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東部会館、勤労・青年会館</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en-US" altLang="ja-JP" sz="1100"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1100"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建替え</a:t>
            </a:r>
            <a:r>
              <a:rPr lang="en-US" altLang="ja-JP" sz="1100" dirty="0">
                <a:solidFill>
                  <a:srgbClr val="FF0000"/>
                </a:solidFill>
                <a:uFill>
                  <a:solidFill>
                    <a:schemeClr val="accent6">
                      <a:lumMod val="75000"/>
                    </a:schemeClr>
                  </a:solidFill>
                </a:uFill>
                <a:latin typeface="BIZ UDPゴシック" panose="020B0400000000000000" pitchFamily="50" charset="-128"/>
                <a:ea typeface="BIZ UDPゴシック" panose="020B0400000000000000" pitchFamily="50" charset="-128"/>
              </a:rPr>
              <a:t>】</a:t>
            </a: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落川交流センター</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800" dirty="0">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en-US" altLang="ja-JP" sz="80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800" dirty="0">
                <a:uFill>
                  <a:solidFill>
                    <a:schemeClr val="accent6">
                      <a:lumMod val="75000"/>
                    </a:schemeClr>
                  </a:solidFill>
                </a:uFill>
                <a:latin typeface="BIZ UDPゴシック" panose="020B0400000000000000" pitchFamily="50" charset="-128"/>
                <a:ea typeface="BIZ UDPゴシック" panose="020B0400000000000000" pitchFamily="50" charset="-128"/>
              </a:rPr>
              <a:t>落川交流センターは築</a:t>
            </a:r>
            <a:r>
              <a:rPr lang="en-US" altLang="ja-JP" sz="800" dirty="0">
                <a:uFill>
                  <a:solidFill>
                    <a:schemeClr val="accent6">
                      <a:lumMod val="75000"/>
                    </a:schemeClr>
                  </a:solidFill>
                </a:uFill>
                <a:latin typeface="BIZ UDPゴシック" panose="020B0400000000000000" pitchFamily="50" charset="-128"/>
                <a:ea typeface="BIZ UDPゴシック" panose="020B0400000000000000" pitchFamily="50" charset="-128"/>
              </a:rPr>
              <a:t>60</a:t>
            </a:r>
            <a:r>
              <a:rPr lang="ja-JP" altLang="en-US" sz="800" dirty="0">
                <a:uFill>
                  <a:solidFill>
                    <a:schemeClr val="accent6">
                      <a:lumMod val="75000"/>
                    </a:schemeClr>
                  </a:solidFill>
                </a:uFill>
                <a:latin typeface="BIZ UDPゴシック" panose="020B0400000000000000" pitchFamily="50" charset="-128"/>
                <a:ea typeface="BIZ UDPゴシック" panose="020B0400000000000000" pitchFamily="50" charset="-128"/>
              </a:rPr>
              <a:t>年経過しているため長寿命化ではなく、建替え費用として計上して</a:t>
            </a:r>
            <a:r>
              <a:rPr lang="ja-JP" altLang="en-US" sz="800" dirty="0" err="1">
                <a:uFill>
                  <a:solidFill>
                    <a:schemeClr val="accent6">
                      <a:lumMod val="75000"/>
                    </a:schemeClr>
                  </a:solidFill>
                </a:uFill>
                <a:latin typeface="BIZ UDPゴシック" panose="020B0400000000000000" pitchFamily="50" charset="-128"/>
                <a:ea typeface="BIZ UDPゴシック" panose="020B0400000000000000" pitchFamily="50" charset="-128"/>
              </a:rPr>
              <a:t>い</a:t>
            </a:r>
            <a:endParaRPr lang="en-US" altLang="ja-JP" sz="8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800" dirty="0">
                <a:uFill>
                  <a:solidFill>
                    <a:schemeClr val="accent6">
                      <a:lumMod val="75000"/>
                    </a:schemeClr>
                  </a:solidFill>
                </a:uFill>
                <a:latin typeface="BIZ UDPゴシック" panose="020B0400000000000000" pitchFamily="50" charset="-128"/>
                <a:ea typeface="BIZ UDPゴシック" panose="020B0400000000000000" pitchFamily="50" charset="-128"/>
              </a:rPr>
              <a:t>　　　ますが、建替えが決定しているものでは無く、今後の検討とするものです。</a:t>
            </a:r>
            <a:endParaRPr lang="en-US" altLang="ja-JP" sz="9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9E558B48-72A8-4BF2-BDE1-CEFE6C81A891}"/>
              </a:ext>
            </a:extLst>
          </p:cNvPr>
          <p:cNvGraphicFramePr>
            <a:graphicFrameLocks noGrp="1"/>
          </p:cNvGraphicFramePr>
          <p:nvPr>
            <p:extLst>
              <p:ext uri="{D42A27DB-BD31-4B8C-83A1-F6EECF244321}">
                <p14:modId xmlns:p14="http://schemas.microsoft.com/office/powerpoint/2010/main" val="1920061905"/>
              </p:ext>
            </p:extLst>
          </p:nvPr>
        </p:nvGraphicFramePr>
        <p:xfrm>
          <a:off x="370120" y="447274"/>
          <a:ext cx="3835641" cy="991870"/>
        </p:xfrm>
        <a:graphic>
          <a:graphicData uri="http://schemas.openxmlformats.org/drawingml/2006/table">
            <a:tbl>
              <a:tblPr firstRow="1" firstCol="1" bandRow="1">
                <a:tableStyleId>{5C22544A-7EE6-4342-B048-85BDC9FD1C3A}</a:tableStyleId>
              </a:tblPr>
              <a:tblGrid>
                <a:gridCol w="1800032">
                  <a:extLst>
                    <a:ext uri="{9D8B030D-6E8A-4147-A177-3AD203B41FA5}">
                      <a16:colId xmlns:a16="http://schemas.microsoft.com/office/drawing/2014/main" val="3079673539"/>
                    </a:ext>
                  </a:extLst>
                </a:gridCol>
                <a:gridCol w="2035609">
                  <a:extLst>
                    <a:ext uri="{9D8B030D-6E8A-4147-A177-3AD203B41FA5}">
                      <a16:colId xmlns:a16="http://schemas.microsoft.com/office/drawing/2014/main" val="79006520"/>
                    </a:ext>
                  </a:extLst>
                </a:gridCol>
              </a:tblGrid>
              <a:tr h="198374">
                <a:tc>
                  <a:txBody>
                    <a:bodyPr/>
                    <a:lstStyle/>
                    <a:p>
                      <a:pPr marL="20320" algn="ctr">
                        <a:lnSpc>
                          <a:spcPts val="1800"/>
                        </a:lnSpc>
                        <a:spcAft>
                          <a:spcPts val="0"/>
                        </a:spcAft>
                      </a:pPr>
                      <a:r>
                        <a:rPr lang="ja-JP" sz="800" kern="100" dirty="0">
                          <a:effectLst/>
                        </a:rPr>
                        <a:t>類型</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tc>
                  <a:txBody>
                    <a:bodyPr/>
                    <a:lstStyle/>
                    <a:p>
                      <a:pPr marL="20955" algn="ctr">
                        <a:lnSpc>
                          <a:spcPts val="1800"/>
                        </a:lnSpc>
                        <a:spcAft>
                          <a:spcPts val="0"/>
                        </a:spcAft>
                      </a:pPr>
                      <a:r>
                        <a:rPr lang="ja-JP" sz="800" kern="100" dirty="0">
                          <a:effectLst/>
                        </a:rPr>
                        <a:t>方針</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extLst>
                  <a:ext uri="{0D108BD9-81ED-4DB2-BD59-A6C34878D82A}">
                    <a16:rowId xmlns:a16="http://schemas.microsoft.com/office/drawing/2014/main" val="744572005"/>
                  </a:ext>
                </a:extLst>
              </a:tr>
              <a:tr h="198374">
                <a:tc>
                  <a:txBody>
                    <a:bodyPr/>
                    <a:lstStyle/>
                    <a:p>
                      <a:pPr marL="20320" algn="ctr">
                        <a:lnSpc>
                          <a:spcPct val="100000"/>
                        </a:lnSpc>
                        <a:spcAft>
                          <a:spcPts val="0"/>
                        </a:spcAft>
                      </a:pPr>
                      <a:r>
                        <a:rPr lang="en-US" sz="800" kern="100" dirty="0">
                          <a:effectLst/>
                        </a:rPr>
                        <a:t>A</a:t>
                      </a:r>
                      <a:r>
                        <a:rPr lang="ja-JP" altLang="en-US" sz="800" kern="100" dirty="0">
                          <a:effectLst/>
                        </a:rPr>
                        <a:t>　</a:t>
                      </a:r>
                      <a:r>
                        <a:rPr lang="ja-JP" sz="800" kern="100" dirty="0">
                          <a:effectLst/>
                        </a:rPr>
                        <a:t>ハード</a:t>
                      </a:r>
                      <a:r>
                        <a:rPr lang="ja-JP" altLang="en-US" sz="800" kern="100" dirty="0">
                          <a:effectLst/>
                        </a:rPr>
                        <a:t>高評価、</a:t>
                      </a:r>
                      <a:r>
                        <a:rPr lang="ja-JP" sz="800" kern="100" dirty="0">
                          <a:effectLst/>
                        </a:rPr>
                        <a:t>ソフト</a:t>
                      </a:r>
                      <a:r>
                        <a:rPr lang="ja-JP" altLang="en-US" sz="800" kern="100" dirty="0">
                          <a:effectLst/>
                        </a:rPr>
                        <a:t>高評価</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tc>
                  <a:txBody>
                    <a:bodyPr/>
                    <a:lstStyle/>
                    <a:p>
                      <a:pPr marL="20320" algn="ctr">
                        <a:lnSpc>
                          <a:spcPct val="100000"/>
                        </a:lnSpc>
                        <a:spcAft>
                          <a:spcPts val="0"/>
                        </a:spcAft>
                      </a:pPr>
                      <a:r>
                        <a:rPr lang="ja-JP" sz="800" kern="100" dirty="0">
                          <a:effectLst/>
                        </a:rPr>
                        <a:t>維持・存続</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extLst>
                  <a:ext uri="{0D108BD9-81ED-4DB2-BD59-A6C34878D82A}">
                    <a16:rowId xmlns:a16="http://schemas.microsoft.com/office/drawing/2014/main" val="2503764546"/>
                  </a:ext>
                </a:extLst>
              </a:tr>
              <a:tr h="198374">
                <a:tc>
                  <a:txBody>
                    <a:bodyPr/>
                    <a:lstStyle/>
                    <a:p>
                      <a:pPr marL="20320" algn="ctr">
                        <a:lnSpc>
                          <a:spcPct val="100000"/>
                        </a:lnSpc>
                        <a:spcAft>
                          <a:spcPts val="0"/>
                        </a:spcAft>
                      </a:pPr>
                      <a:r>
                        <a:rPr lang="en-US" sz="800" kern="100" dirty="0">
                          <a:effectLst/>
                        </a:rPr>
                        <a:t>B</a:t>
                      </a:r>
                      <a:r>
                        <a:rPr lang="ja-JP" altLang="en-US" sz="800" kern="100" dirty="0">
                          <a:effectLst/>
                        </a:rPr>
                        <a:t>　</a:t>
                      </a:r>
                      <a:r>
                        <a:rPr lang="ja-JP" sz="800" kern="100" dirty="0">
                          <a:effectLst/>
                        </a:rPr>
                        <a:t>ソフト</a:t>
                      </a:r>
                      <a:r>
                        <a:rPr lang="ja-JP" altLang="en-US" sz="800" kern="100" dirty="0">
                          <a:effectLst/>
                        </a:rPr>
                        <a:t>高評価、</a:t>
                      </a:r>
                      <a:r>
                        <a:rPr lang="ja-JP" sz="800" kern="100" dirty="0">
                          <a:effectLst/>
                        </a:rPr>
                        <a:t>ハード</a:t>
                      </a:r>
                      <a:r>
                        <a:rPr lang="ja-JP" altLang="en-US" sz="800" kern="100" dirty="0">
                          <a:effectLst/>
                        </a:rPr>
                        <a:t>低評価</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tc>
                  <a:txBody>
                    <a:bodyPr/>
                    <a:lstStyle/>
                    <a:p>
                      <a:pPr marL="20320" algn="ctr">
                        <a:lnSpc>
                          <a:spcPct val="100000"/>
                        </a:lnSpc>
                        <a:spcAft>
                          <a:spcPts val="0"/>
                        </a:spcAft>
                      </a:pPr>
                      <a:r>
                        <a:rPr lang="ja-JP" sz="800" kern="100" dirty="0">
                          <a:effectLst/>
                        </a:rPr>
                        <a:t>検討</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extLst>
                  <a:ext uri="{0D108BD9-81ED-4DB2-BD59-A6C34878D82A}">
                    <a16:rowId xmlns:a16="http://schemas.microsoft.com/office/drawing/2014/main" val="691202402"/>
                  </a:ext>
                </a:extLst>
              </a:tr>
              <a:tr h="198374">
                <a:tc>
                  <a:txBody>
                    <a:bodyPr/>
                    <a:lstStyle/>
                    <a:p>
                      <a:pPr marL="20320" algn="ctr">
                        <a:lnSpc>
                          <a:spcPct val="100000"/>
                        </a:lnSpc>
                        <a:spcAft>
                          <a:spcPts val="0"/>
                        </a:spcAft>
                      </a:pPr>
                      <a:r>
                        <a:rPr lang="en-US" altLang="ja-JP" sz="800" kern="100" dirty="0">
                          <a:effectLst/>
                        </a:rPr>
                        <a:t>C</a:t>
                      </a:r>
                      <a:r>
                        <a:rPr lang="ja-JP" altLang="en-US" sz="800" kern="100" dirty="0">
                          <a:effectLst/>
                        </a:rPr>
                        <a:t>　</a:t>
                      </a:r>
                      <a:r>
                        <a:rPr lang="ja-JP" sz="800" kern="100" dirty="0">
                          <a:effectLst/>
                        </a:rPr>
                        <a:t>ハード</a:t>
                      </a:r>
                      <a:r>
                        <a:rPr lang="ja-JP" altLang="en-US" sz="800" kern="100" dirty="0">
                          <a:effectLst/>
                        </a:rPr>
                        <a:t>高評価、ソフト低評価</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tc>
                  <a:txBody>
                    <a:bodyPr/>
                    <a:lstStyle/>
                    <a:p>
                      <a:pPr marL="20320" algn="ctr">
                        <a:lnSpc>
                          <a:spcPct val="100000"/>
                        </a:lnSpc>
                        <a:spcAft>
                          <a:spcPts val="0"/>
                        </a:spcAft>
                      </a:pPr>
                      <a:r>
                        <a:rPr lang="ja-JP" sz="800" kern="100" dirty="0">
                          <a:effectLst/>
                        </a:rPr>
                        <a:t>検討</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extLst>
                  <a:ext uri="{0D108BD9-81ED-4DB2-BD59-A6C34878D82A}">
                    <a16:rowId xmlns:a16="http://schemas.microsoft.com/office/drawing/2014/main" val="2567724936"/>
                  </a:ext>
                </a:extLst>
              </a:tr>
              <a:tr h="198374">
                <a:tc>
                  <a:txBody>
                    <a:bodyPr/>
                    <a:lstStyle/>
                    <a:p>
                      <a:pPr marL="20320" algn="ctr">
                        <a:lnSpc>
                          <a:spcPct val="100000"/>
                        </a:lnSpc>
                        <a:spcAft>
                          <a:spcPts val="0"/>
                        </a:spcAft>
                      </a:pPr>
                      <a:r>
                        <a:rPr lang="en-US" altLang="ja-JP" sz="800" kern="100" dirty="0">
                          <a:effectLst/>
                        </a:rPr>
                        <a:t>D</a:t>
                      </a:r>
                      <a:r>
                        <a:rPr lang="ja-JP" altLang="en-US" sz="800" kern="100" dirty="0">
                          <a:effectLst/>
                        </a:rPr>
                        <a:t>　</a:t>
                      </a:r>
                      <a:r>
                        <a:rPr lang="ja-JP" sz="800" kern="100" dirty="0">
                          <a:effectLst/>
                        </a:rPr>
                        <a:t>ハード</a:t>
                      </a:r>
                      <a:r>
                        <a:rPr lang="ja-JP" altLang="en-US" sz="800" kern="100" dirty="0">
                          <a:effectLst/>
                        </a:rPr>
                        <a:t>低評価、ソフト低評価</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tc>
                  <a:txBody>
                    <a:bodyPr/>
                    <a:lstStyle/>
                    <a:p>
                      <a:pPr marL="20320" algn="ctr">
                        <a:lnSpc>
                          <a:spcPct val="100000"/>
                        </a:lnSpc>
                        <a:spcAft>
                          <a:spcPts val="0"/>
                        </a:spcAft>
                      </a:pPr>
                      <a:r>
                        <a:rPr lang="ja-JP" sz="800" kern="100" dirty="0">
                          <a:effectLst/>
                        </a:rPr>
                        <a:t>抜本的見直し</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820" marR="66820" marT="0" marB="0" anchor="ctr"/>
                </a:tc>
                <a:extLst>
                  <a:ext uri="{0D108BD9-81ED-4DB2-BD59-A6C34878D82A}">
                    <a16:rowId xmlns:a16="http://schemas.microsoft.com/office/drawing/2014/main" val="1148905924"/>
                  </a:ext>
                </a:extLst>
              </a:tr>
            </a:tbl>
          </a:graphicData>
        </a:graphic>
      </p:graphicFrame>
      <p:sp>
        <p:nvSpPr>
          <p:cNvPr id="11" name="テキスト ボックス 10">
            <a:extLst>
              <a:ext uri="{FF2B5EF4-FFF2-40B4-BE49-F238E27FC236}">
                <a16:creationId xmlns:a16="http://schemas.microsoft.com/office/drawing/2014/main" id="{A09BB5F7-92F3-4618-84CF-A2DA457F2718}"/>
              </a:ext>
            </a:extLst>
          </p:cNvPr>
          <p:cNvSpPr txBox="1"/>
          <p:nvPr/>
        </p:nvSpPr>
        <p:spPr>
          <a:xfrm>
            <a:off x="4654832" y="0"/>
            <a:ext cx="4444209" cy="6170920"/>
          </a:xfrm>
          <a:prstGeom prst="rect">
            <a:avLst/>
          </a:prstGeom>
          <a:noFill/>
          <a:ln>
            <a:noFill/>
          </a:ln>
        </p:spPr>
        <p:txBody>
          <a:bodyPr wrap="square" rtlCol="0">
            <a:spAutoFit/>
          </a:bodyPr>
          <a:lstStyle/>
          <a:p>
            <a:r>
              <a:rPr lang="ja-JP" altLang="en-US" sz="1050" dirty="0">
                <a:uFill>
                  <a:solidFill>
                    <a:schemeClr val="accent6">
                      <a:lumMod val="75000"/>
                    </a:schemeClr>
                  </a:solidFill>
                </a:uFill>
                <a:latin typeface="BIZ UDPゴシック" panose="020B0400000000000000" pitchFamily="50" charset="-128"/>
                <a:ea typeface="BIZ UDPゴシック" panose="020B0400000000000000" pitchFamily="50" charset="-128"/>
              </a:rPr>
              <a:t>令和</a:t>
            </a:r>
            <a:r>
              <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rPr>
              <a:t>6</a:t>
            </a:r>
            <a:r>
              <a:rPr lang="ja-JP" altLang="en-US" sz="105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rPr>
              <a:t>2024</a:t>
            </a:r>
            <a:r>
              <a:rPr lang="ja-JP" altLang="en-US" sz="1050" dirty="0">
                <a:uFill>
                  <a:solidFill>
                    <a:schemeClr val="accent6">
                      <a:lumMod val="75000"/>
                    </a:schemeClr>
                  </a:solidFill>
                </a:uFill>
                <a:latin typeface="BIZ UDPゴシック" panose="020B0400000000000000" pitchFamily="50" charset="-128"/>
                <a:ea typeface="BIZ UDPゴシック" panose="020B0400000000000000" pitchFamily="50" charset="-128"/>
              </a:rPr>
              <a:t>）年度から</a:t>
            </a:r>
            <a:r>
              <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rPr>
              <a:t>10</a:t>
            </a:r>
            <a:r>
              <a:rPr lang="ja-JP" altLang="en-US" sz="1050" dirty="0">
                <a:uFill>
                  <a:solidFill>
                    <a:schemeClr val="accent6">
                      <a:lumMod val="75000"/>
                    </a:schemeClr>
                  </a:solidFill>
                </a:uFill>
                <a:latin typeface="BIZ UDPゴシック" panose="020B0400000000000000" pitchFamily="50" charset="-128"/>
                <a:ea typeface="BIZ UDPゴシック" panose="020B0400000000000000" pitchFamily="50" charset="-128"/>
              </a:rPr>
              <a:t>年間の保全計画は以下の通りです。</a:t>
            </a:r>
            <a:endParaRPr lang="en-US" altLang="ja-JP" sz="10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05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７．管理に対する基本的な方針</a:t>
            </a:r>
            <a:endParaRPr lang="en-US" altLang="ja-JP"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地区センター：</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使用期限までは適宜修繕で対応する。使用期限を超えた施設は地域の声や周辺公共施設の状況を鑑み、方針を決定する。</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平山台健康・市民支援センター：</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令和１０（</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2028</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）年度末を閉鎖とする目標年次を定め、地域や関係者との意見交換を継続する。</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交流センター：</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地域の拠点となりうる規模・機能を備えているため、長寿命化を実施する。</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東部会館：</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屋内プールの学校教育での利用が予定されているため、長寿命化改修を実施する。</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b="1" dirty="0">
                <a:uFill>
                  <a:solidFill>
                    <a:schemeClr val="accent6">
                      <a:lumMod val="75000"/>
                    </a:schemeClr>
                  </a:solidFill>
                </a:uFill>
                <a:latin typeface="BIZ UDPゴシック" panose="020B0400000000000000" pitchFamily="50" charset="-128"/>
                <a:ea typeface="BIZ UDPゴシック" panose="020B0400000000000000" pitchFamily="50" charset="-128"/>
              </a:rPr>
              <a:t>勤労・青年会館：</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令和６（</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2024</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）年</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6</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月に、</a:t>
            </a:r>
            <a:r>
              <a:rPr lang="ja-JP" altLang="en-US" sz="1100" dirty="0" err="1">
                <a:uFill>
                  <a:solidFill>
                    <a:schemeClr val="accent6">
                      <a:lumMod val="75000"/>
                    </a:schemeClr>
                  </a:solidFill>
                </a:uFill>
                <a:latin typeface="BIZ UDPゴシック" panose="020B0400000000000000" pitchFamily="50" charset="-128"/>
                <a:ea typeface="BIZ UDPゴシック" panose="020B0400000000000000" pitchFamily="50" charset="-128"/>
              </a:rPr>
              <a:t>ひの</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市民活動支援センターと機能統合を実施し、機能拡充、利便性、利用率の向上を図る。</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endParaRPr lang="en-US" altLang="ja-JP"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８．目標</a:t>
            </a:r>
            <a:endParaRPr lang="en-US" altLang="ja-JP" sz="1200" b="1" u="sng"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200" b="1" dirty="0">
                <a:solidFill>
                  <a:srgbClr val="0070C0"/>
                </a:solidFill>
                <a:uFill>
                  <a:solidFill>
                    <a:schemeClr val="accent6">
                      <a:lumMod val="75000"/>
                    </a:schemeClr>
                  </a:solidFill>
                </a:uFill>
                <a:latin typeface="BIZ UDPゴシック" panose="020B0400000000000000" pitchFamily="50" charset="-128"/>
                <a:ea typeface="BIZ UDPゴシック" panose="020B0400000000000000" pitchFamily="50" charset="-128"/>
              </a:rPr>
              <a:t>　</a:t>
            </a:r>
            <a:r>
              <a:rPr lang="ja-JP" altLang="en-US" sz="1200" b="1" dirty="0">
                <a:uFill>
                  <a:solidFill>
                    <a:schemeClr val="accent6">
                      <a:lumMod val="75000"/>
                    </a:schemeClr>
                  </a:solidFill>
                </a:uFill>
                <a:latin typeface="BIZ UDPゴシック" panose="020B0400000000000000" pitchFamily="50" charset="-128"/>
                <a:ea typeface="BIZ UDPゴシック" panose="020B0400000000000000" pitchFamily="50" charset="-128"/>
              </a:rPr>
              <a:t>■短期目標</a:t>
            </a:r>
            <a:endParaRPr lang="en-US" altLang="ja-JP" sz="12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総量削減と同時にサービスを充実させていく</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縮充</a:t>
            </a:r>
            <a:r>
              <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rPr>
              <a:t>】</a:t>
            </a:r>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の視点をもって地区センターの適正配置を検討する。</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使用期限を超過した施設については、利用者アンケートや現地調査などの実施により、利用実態をさらに分析し、現代のニーズにあった施設の在り方を検討していく。</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200" b="1" dirty="0">
                <a:uFill>
                  <a:solidFill>
                    <a:schemeClr val="accent6">
                      <a:lumMod val="75000"/>
                    </a:schemeClr>
                  </a:solidFill>
                </a:uFill>
                <a:latin typeface="BIZ UDPゴシック" panose="020B0400000000000000" pitchFamily="50" charset="-128"/>
                <a:ea typeface="BIZ UDPゴシック" panose="020B0400000000000000" pitchFamily="50" charset="-128"/>
              </a:rPr>
              <a:t>　■中長期目標</a:t>
            </a:r>
            <a:endParaRPr lang="en-US" altLang="ja-JP" sz="1200" b="1"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コミュニティ施設全体の適正配置を進める。地区センターは適正配置計画を策定する。</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a:p>
            <a:r>
              <a:rPr lang="ja-JP" altLang="en-US" sz="1100" dirty="0">
                <a:uFill>
                  <a:solidFill>
                    <a:schemeClr val="accent6">
                      <a:lumMod val="75000"/>
                    </a:schemeClr>
                  </a:solidFill>
                </a:uFill>
                <a:latin typeface="BIZ UDPゴシック" panose="020B0400000000000000" pitchFamily="50" charset="-128"/>
                <a:ea typeface="BIZ UDPゴシック" panose="020B0400000000000000" pitchFamily="50" charset="-128"/>
              </a:rPr>
              <a:t>　配置バランスなどを考慮し、コミュニティ施設は原則小学校区域ごとに地域コミュニティの核となる機能を配置することを基本とする。</a:t>
            </a:r>
            <a:endParaRPr lang="en-US" altLang="ja-JP" sz="1100" dirty="0">
              <a:uFill>
                <a:solidFill>
                  <a:schemeClr val="accent6">
                    <a:lumMod val="75000"/>
                  </a:schemeClr>
                </a:solidFill>
              </a:u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4EE08A7-8E16-4E4F-A85A-BF0DD3094A51}"/>
              </a:ext>
            </a:extLst>
          </p:cNvPr>
          <p:cNvSpPr/>
          <p:nvPr/>
        </p:nvSpPr>
        <p:spPr>
          <a:xfrm>
            <a:off x="4654832" y="6103533"/>
            <a:ext cx="4489168" cy="75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chemeClr val="bg1"/>
                </a:solidFill>
                <a:latin typeface="BIZ UDPゴシック" panose="020B0400000000000000" pitchFamily="50" charset="-128"/>
                <a:ea typeface="BIZ UDPゴシック" panose="020B0400000000000000" pitchFamily="50" charset="-128"/>
              </a:rPr>
              <a:t>日野市企画部地域協働課　令和６年１月発行</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bg1"/>
                </a:solidFill>
                <a:latin typeface="BIZ UDPゴシック" panose="020B0400000000000000" pitchFamily="50" charset="-128"/>
                <a:ea typeface="BIZ UDPゴシック" panose="020B0400000000000000" pitchFamily="50" charset="-128"/>
              </a:rPr>
              <a:t>〒１９１－００１１　日野市日野本町１－６－２　生活・保健センター</a:t>
            </a:r>
            <a:r>
              <a:rPr kumimoji="1" lang="en-US" altLang="ja-JP" sz="1000" b="1" dirty="0">
                <a:solidFill>
                  <a:schemeClr val="bg1"/>
                </a:solidFill>
                <a:latin typeface="BIZ UDPゴシック" panose="020B0400000000000000" pitchFamily="50" charset="-128"/>
                <a:ea typeface="BIZ UDPゴシック" panose="020B0400000000000000" pitchFamily="50" charset="-128"/>
              </a:rPr>
              <a:t>4</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階</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bg1"/>
                </a:solidFill>
                <a:latin typeface="BIZ UDPゴシック" panose="020B0400000000000000" pitchFamily="50" charset="-128"/>
                <a:ea typeface="BIZ UDPゴシック" panose="020B0400000000000000" pitchFamily="50" charset="-128"/>
              </a:rPr>
              <a:t>電 話：</a:t>
            </a:r>
            <a:r>
              <a:rPr kumimoji="1" lang="en-US" altLang="ja-JP" sz="1000" b="1" dirty="0">
                <a:solidFill>
                  <a:schemeClr val="bg1"/>
                </a:solidFill>
                <a:latin typeface="BIZ UDPゴシック" panose="020B0400000000000000" pitchFamily="50" charset="-128"/>
                <a:ea typeface="BIZ UDPゴシック" panose="020B0400000000000000" pitchFamily="50" charset="-128"/>
              </a:rPr>
              <a:t>042-581-4112</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　ファクス：</a:t>
            </a:r>
            <a:r>
              <a:rPr kumimoji="1" lang="en-US" altLang="ja-JP" sz="1000" b="1" dirty="0">
                <a:solidFill>
                  <a:schemeClr val="bg1"/>
                </a:solidFill>
                <a:latin typeface="BIZ UDPゴシック" panose="020B0400000000000000" pitchFamily="50" charset="-128"/>
                <a:ea typeface="BIZ UDPゴシック" panose="020B0400000000000000" pitchFamily="50" charset="-128"/>
              </a:rPr>
              <a:t>042-581-4221</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　</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bg1"/>
                </a:solidFill>
                <a:latin typeface="BIZ UDPゴシック" panose="020B0400000000000000" pitchFamily="50" charset="-128"/>
                <a:ea typeface="BIZ UDPゴシック" panose="020B0400000000000000" pitchFamily="50" charset="-128"/>
              </a:rPr>
              <a:t>メール：</a:t>
            </a:r>
            <a:r>
              <a:rPr kumimoji="1" lang="en-US" altLang="ja-JP" sz="1000" b="1" dirty="0">
                <a:solidFill>
                  <a:schemeClr val="bg1"/>
                </a:solidFill>
                <a:latin typeface="BIZ UDPゴシック" panose="020B0400000000000000" pitchFamily="50" charset="-128"/>
                <a:ea typeface="BIZ UDPゴシック" panose="020B0400000000000000" pitchFamily="50" charset="-128"/>
              </a:rPr>
              <a:t>ckyodo@city.hino.lg.jp</a:t>
            </a:r>
          </a:p>
        </p:txBody>
      </p:sp>
      <p:graphicFrame>
        <p:nvGraphicFramePr>
          <p:cNvPr id="3" name="表 2">
            <a:extLst>
              <a:ext uri="{FF2B5EF4-FFF2-40B4-BE49-F238E27FC236}">
                <a16:creationId xmlns:a16="http://schemas.microsoft.com/office/drawing/2014/main" id="{A161D665-E5CC-4442-BFFA-E0A5EE0EE8C8}"/>
              </a:ext>
            </a:extLst>
          </p:cNvPr>
          <p:cNvGraphicFramePr>
            <a:graphicFrameLocks noGrp="1"/>
          </p:cNvGraphicFramePr>
          <p:nvPr>
            <p:extLst>
              <p:ext uri="{D42A27DB-BD31-4B8C-83A1-F6EECF244321}">
                <p14:modId xmlns:p14="http://schemas.microsoft.com/office/powerpoint/2010/main" val="3855250397"/>
              </p:ext>
            </p:extLst>
          </p:nvPr>
        </p:nvGraphicFramePr>
        <p:xfrm>
          <a:off x="90169" y="3085460"/>
          <a:ext cx="4587207" cy="1229901"/>
        </p:xfrm>
        <a:graphic>
          <a:graphicData uri="http://schemas.openxmlformats.org/drawingml/2006/table">
            <a:tbl>
              <a:tblPr firstRow="1" firstCol="1" bandRow="1">
                <a:tableStyleId>{5C22544A-7EE6-4342-B048-85BDC9FD1C3A}</a:tableStyleId>
              </a:tblPr>
              <a:tblGrid>
                <a:gridCol w="1277947">
                  <a:extLst>
                    <a:ext uri="{9D8B030D-6E8A-4147-A177-3AD203B41FA5}">
                      <a16:colId xmlns:a16="http://schemas.microsoft.com/office/drawing/2014/main" val="2874817313"/>
                    </a:ext>
                  </a:extLst>
                </a:gridCol>
                <a:gridCol w="827315">
                  <a:extLst>
                    <a:ext uri="{9D8B030D-6E8A-4147-A177-3AD203B41FA5}">
                      <a16:colId xmlns:a16="http://schemas.microsoft.com/office/drawing/2014/main" val="3161779720"/>
                    </a:ext>
                  </a:extLst>
                </a:gridCol>
                <a:gridCol w="827315">
                  <a:extLst>
                    <a:ext uri="{9D8B030D-6E8A-4147-A177-3AD203B41FA5}">
                      <a16:colId xmlns:a16="http://schemas.microsoft.com/office/drawing/2014/main" val="1786333558"/>
                    </a:ext>
                  </a:extLst>
                </a:gridCol>
                <a:gridCol w="827315">
                  <a:extLst>
                    <a:ext uri="{9D8B030D-6E8A-4147-A177-3AD203B41FA5}">
                      <a16:colId xmlns:a16="http://schemas.microsoft.com/office/drawing/2014/main" val="2413081151"/>
                    </a:ext>
                  </a:extLst>
                </a:gridCol>
                <a:gridCol w="827315">
                  <a:extLst>
                    <a:ext uri="{9D8B030D-6E8A-4147-A177-3AD203B41FA5}">
                      <a16:colId xmlns:a16="http://schemas.microsoft.com/office/drawing/2014/main" val="1735810539"/>
                    </a:ext>
                  </a:extLst>
                </a:gridCol>
              </a:tblGrid>
              <a:tr h="252095">
                <a:tc>
                  <a:txBody>
                    <a:bodyPr/>
                    <a:lstStyle/>
                    <a:p>
                      <a:pPr algn="ctr">
                        <a:lnSpc>
                          <a:spcPts val="1500"/>
                        </a:lnSpc>
                        <a:spcAft>
                          <a:spcPts val="0"/>
                        </a:spcAft>
                      </a:pPr>
                      <a:r>
                        <a:rPr lang="ja-JP" sz="1000" kern="100">
                          <a:effectLst/>
                        </a:rPr>
                        <a:t>構造</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sz="1000" kern="100" dirty="0">
                          <a:effectLst/>
                        </a:rPr>
                        <a:t>前期改修</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sz="900" kern="100" dirty="0">
                          <a:effectLst/>
                        </a:rPr>
                        <a:t>長寿命化改修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sz="1000" kern="100" dirty="0">
                          <a:effectLst/>
                        </a:rPr>
                        <a:t>後期改修</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sz="1000" kern="100" dirty="0">
                          <a:effectLst/>
                        </a:rPr>
                        <a:t>建替え</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82690651"/>
                  </a:ext>
                </a:extLst>
              </a:tr>
              <a:tr h="456565">
                <a:tc>
                  <a:txBody>
                    <a:bodyPr/>
                    <a:lstStyle/>
                    <a:p>
                      <a:pPr algn="just">
                        <a:lnSpc>
                          <a:spcPct val="100000"/>
                        </a:lnSpc>
                        <a:spcAft>
                          <a:spcPts val="0"/>
                        </a:spcAft>
                      </a:pPr>
                      <a:r>
                        <a:rPr lang="ja-JP" sz="800" kern="100" dirty="0">
                          <a:effectLst/>
                        </a:rPr>
                        <a:t>木造</a:t>
                      </a:r>
                    </a:p>
                    <a:p>
                      <a:pPr algn="just">
                        <a:lnSpc>
                          <a:spcPct val="100000"/>
                        </a:lnSpc>
                        <a:spcAft>
                          <a:spcPts val="0"/>
                        </a:spcAft>
                      </a:pPr>
                      <a:r>
                        <a:rPr lang="ja-JP" sz="800" kern="100" dirty="0">
                          <a:effectLst/>
                        </a:rPr>
                        <a:t>コンクリートブロック造</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800" kern="100" dirty="0">
                          <a:effectLst/>
                        </a:rPr>
                        <a:t>実施しない</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800" kern="100" dirty="0">
                          <a:effectLst/>
                        </a:rPr>
                        <a:t>実施しない</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800" kern="100" dirty="0">
                          <a:effectLst/>
                        </a:rPr>
                        <a:t>実施しない</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sz="800" kern="100" dirty="0">
                          <a:effectLst/>
                        </a:rPr>
                        <a:t>時期：</a:t>
                      </a:r>
                      <a:r>
                        <a:rPr lang="en-US" sz="800" kern="100" dirty="0">
                          <a:effectLst/>
                        </a:rPr>
                        <a:t>30</a:t>
                      </a:r>
                      <a:r>
                        <a:rPr lang="ja-JP" sz="800" kern="100" dirty="0">
                          <a:effectLst/>
                        </a:rPr>
                        <a:t>年</a:t>
                      </a:r>
                    </a:p>
                    <a:p>
                      <a:pPr algn="l">
                        <a:lnSpc>
                          <a:spcPct val="100000"/>
                        </a:lnSpc>
                        <a:spcAft>
                          <a:spcPts val="0"/>
                        </a:spcAft>
                      </a:pPr>
                      <a:r>
                        <a:rPr lang="ja-JP" sz="800" kern="100" dirty="0">
                          <a:effectLst/>
                        </a:rPr>
                        <a:t>単価：</a:t>
                      </a:r>
                      <a:r>
                        <a:rPr lang="en-US" sz="800" kern="100" dirty="0">
                          <a:effectLst/>
                        </a:rPr>
                        <a:t>174</a:t>
                      </a:r>
                      <a:r>
                        <a:rPr lang="ja-JP" sz="800" kern="100" dirty="0">
                          <a:effectLst/>
                        </a:rPr>
                        <a:t>千円</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61707960"/>
                  </a:ext>
                </a:extLst>
              </a:tr>
              <a:tr h="521241">
                <a:tc>
                  <a:txBody>
                    <a:bodyPr/>
                    <a:lstStyle/>
                    <a:p>
                      <a:pPr algn="just">
                        <a:lnSpc>
                          <a:spcPct val="100000"/>
                        </a:lnSpc>
                        <a:spcAft>
                          <a:spcPts val="0"/>
                        </a:spcAft>
                      </a:pPr>
                      <a:r>
                        <a:rPr lang="ja-JP" sz="800" kern="100" dirty="0">
                          <a:effectLst/>
                        </a:rPr>
                        <a:t>鉄筋コンクリート造</a:t>
                      </a:r>
                    </a:p>
                    <a:p>
                      <a:pPr algn="just">
                        <a:lnSpc>
                          <a:spcPct val="100000"/>
                        </a:lnSpc>
                        <a:spcAft>
                          <a:spcPts val="0"/>
                        </a:spcAft>
                      </a:pPr>
                      <a:r>
                        <a:rPr lang="ja-JP" sz="800" kern="100" dirty="0">
                          <a:effectLst/>
                        </a:rPr>
                        <a:t>鉄骨鉄筋コンクリート造</a:t>
                      </a:r>
                    </a:p>
                    <a:p>
                      <a:pPr algn="just">
                        <a:lnSpc>
                          <a:spcPct val="100000"/>
                        </a:lnSpc>
                        <a:spcAft>
                          <a:spcPts val="0"/>
                        </a:spcAft>
                      </a:pPr>
                      <a:r>
                        <a:rPr lang="ja-JP" sz="800" kern="100" dirty="0">
                          <a:effectLst/>
                        </a:rPr>
                        <a:t>鉄骨造</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800" kern="100" dirty="0">
                          <a:effectLst/>
                        </a:rPr>
                        <a:t>時期：</a:t>
                      </a:r>
                      <a:r>
                        <a:rPr lang="en-US" sz="800" kern="100" dirty="0">
                          <a:effectLst/>
                        </a:rPr>
                        <a:t>20</a:t>
                      </a:r>
                      <a:r>
                        <a:rPr lang="ja-JP" sz="800" kern="100" dirty="0">
                          <a:effectLst/>
                        </a:rPr>
                        <a:t>年</a:t>
                      </a:r>
                    </a:p>
                    <a:p>
                      <a:pPr algn="just">
                        <a:lnSpc>
                          <a:spcPct val="100000"/>
                        </a:lnSpc>
                        <a:spcAft>
                          <a:spcPts val="0"/>
                        </a:spcAft>
                      </a:pPr>
                      <a:r>
                        <a:rPr lang="ja-JP" sz="800" kern="100" dirty="0">
                          <a:effectLst/>
                        </a:rPr>
                        <a:t>単価：</a:t>
                      </a:r>
                      <a:r>
                        <a:rPr lang="en-US" sz="800" kern="100" dirty="0">
                          <a:effectLst/>
                        </a:rPr>
                        <a:t>100</a:t>
                      </a:r>
                      <a:r>
                        <a:rPr lang="ja-JP" sz="800" kern="100" dirty="0">
                          <a:effectLst/>
                        </a:rPr>
                        <a:t>千円</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800" kern="100" dirty="0">
                          <a:effectLst/>
                        </a:rPr>
                        <a:t>時期：</a:t>
                      </a:r>
                      <a:r>
                        <a:rPr lang="en-US" sz="800" kern="100" dirty="0">
                          <a:effectLst/>
                        </a:rPr>
                        <a:t>40</a:t>
                      </a:r>
                      <a:r>
                        <a:rPr lang="ja-JP" sz="800" kern="100" dirty="0">
                          <a:effectLst/>
                        </a:rPr>
                        <a:t>年</a:t>
                      </a:r>
                    </a:p>
                    <a:p>
                      <a:pPr algn="just">
                        <a:lnSpc>
                          <a:spcPct val="100000"/>
                        </a:lnSpc>
                        <a:spcAft>
                          <a:spcPts val="0"/>
                        </a:spcAft>
                      </a:pPr>
                      <a:r>
                        <a:rPr lang="ja-JP" sz="800" kern="100" dirty="0">
                          <a:effectLst/>
                        </a:rPr>
                        <a:t>単価：</a:t>
                      </a:r>
                      <a:r>
                        <a:rPr lang="en-US" sz="800" kern="100" dirty="0">
                          <a:effectLst/>
                        </a:rPr>
                        <a:t>212</a:t>
                      </a:r>
                      <a:r>
                        <a:rPr lang="ja-JP" sz="800" kern="100" dirty="0">
                          <a:effectLst/>
                        </a:rPr>
                        <a:t>千円</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sz="800" kern="100" dirty="0">
                          <a:effectLst/>
                        </a:rPr>
                        <a:t>時期：</a:t>
                      </a:r>
                      <a:r>
                        <a:rPr lang="en-US" sz="800" kern="100" dirty="0">
                          <a:effectLst/>
                        </a:rPr>
                        <a:t>60</a:t>
                      </a:r>
                      <a:r>
                        <a:rPr lang="ja-JP" sz="800" kern="100" dirty="0">
                          <a:effectLst/>
                        </a:rPr>
                        <a:t>年</a:t>
                      </a:r>
                    </a:p>
                    <a:p>
                      <a:pPr algn="l">
                        <a:lnSpc>
                          <a:spcPct val="100000"/>
                        </a:lnSpc>
                        <a:spcAft>
                          <a:spcPts val="0"/>
                        </a:spcAft>
                      </a:pPr>
                      <a:r>
                        <a:rPr lang="ja-JP" sz="800" kern="100" dirty="0">
                          <a:effectLst/>
                        </a:rPr>
                        <a:t>単価：</a:t>
                      </a:r>
                      <a:r>
                        <a:rPr lang="en-US" sz="800" kern="100" dirty="0">
                          <a:effectLst/>
                        </a:rPr>
                        <a:t>100</a:t>
                      </a:r>
                      <a:r>
                        <a:rPr lang="ja-JP" sz="800" kern="100" dirty="0">
                          <a:effectLst/>
                        </a:rPr>
                        <a:t>千円</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sz="800" kern="100" dirty="0">
                          <a:effectLst/>
                        </a:rPr>
                        <a:t>時期：</a:t>
                      </a:r>
                      <a:r>
                        <a:rPr lang="en-US" sz="800" kern="100" dirty="0">
                          <a:effectLst/>
                        </a:rPr>
                        <a:t>80</a:t>
                      </a:r>
                      <a:r>
                        <a:rPr lang="ja-JP" sz="800" kern="100" dirty="0">
                          <a:effectLst/>
                        </a:rPr>
                        <a:t>年</a:t>
                      </a:r>
                    </a:p>
                    <a:p>
                      <a:pPr algn="l">
                        <a:lnSpc>
                          <a:spcPct val="100000"/>
                        </a:lnSpc>
                        <a:spcAft>
                          <a:spcPts val="0"/>
                        </a:spcAft>
                      </a:pPr>
                      <a:r>
                        <a:rPr lang="ja-JP" sz="800" kern="100" dirty="0">
                          <a:effectLst/>
                        </a:rPr>
                        <a:t>単価：</a:t>
                      </a:r>
                      <a:r>
                        <a:rPr lang="en-US" sz="800" kern="100" dirty="0">
                          <a:effectLst/>
                        </a:rPr>
                        <a:t>400</a:t>
                      </a:r>
                      <a:r>
                        <a:rPr lang="ja-JP" sz="800" kern="100" dirty="0">
                          <a:effectLst/>
                        </a:rPr>
                        <a:t>千円</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62374528"/>
                  </a:ext>
                </a:extLst>
              </a:tr>
            </a:tbl>
          </a:graphicData>
        </a:graphic>
      </p:graphicFrame>
      <p:pic>
        <p:nvPicPr>
          <p:cNvPr id="12" name="図 11">
            <a:extLst>
              <a:ext uri="{FF2B5EF4-FFF2-40B4-BE49-F238E27FC236}">
                <a16:creationId xmlns:a16="http://schemas.microsoft.com/office/drawing/2014/main" id="{E7DDD1ED-4DD6-4588-B9CE-74E3D41CBF91}"/>
              </a:ext>
            </a:extLst>
          </p:cNvPr>
          <p:cNvPicPr/>
          <p:nvPr/>
        </p:nvPicPr>
        <p:blipFill>
          <a:blip r:embed="rId2">
            <a:extLst>
              <a:ext uri="{28A0092B-C50C-407E-A947-70E740481C1C}">
                <a14:useLocalDpi xmlns:a14="http://schemas.microsoft.com/office/drawing/2010/main" val="0"/>
              </a:ext>
            </a:extLst>
          </a:blip>
          <a:stretch>
            <a:fillRect/>
          </a:stretch>
        </p:blipFill>
        <p:spPr>
          <a:xfrm>
            <a:off x="4851603" y="266299"/>
            <a:ext cx="4050666" cy="1635765"/>
          </a:xfrm>
          <a:prstGeom prst="rect">
            <a:avLst/>
          </a:prstGeom>
        </p:spPr>
      </p:pic>
    </p:spTree>
    <p:extLst>
      <p:ext uri="{BB962C8B-B14F-4D97-AF65-F5344CB8AC3E}">
        <p14:creationId xmlns:p14="http://schemas.microsoft.com/office/powerpoint/2010/main" val="42726817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384</Words>
  <Application>Microsoft Office PowerPoint</Application>
  <PresentationFormat>画面に合わせる (4:3)</PresentationFormat>
  <Paragraphs>167</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Administrator</cp:lastModifiedBy>
  <cp:revision>27</cp:revision>
  <dcterms:created xsi:type="dcterms:W3CDTF">2024-02-05T08:37:51Z</dcterms:created>
  <dcterms:modified xsi:type="dcterms:W3CDTF">2024-02-08T00:46:14Z</dcterms:modified>
</cp:coreProperties>
</file>