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4">
  <p:sldMasterIdLst>
    <p:sldMasterId id="2147483660" r:id="rId1"/>
  </p:sld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52" d="100"/>
          <a:sy n="52" d="100"/>
        </p:scale>
        <p:origin x="13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357333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338342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37785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251589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226918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324927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174830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202667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250806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392649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CBE6A9-D269-480B-B6D6-59B10015ED77}"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133515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ECBE6A9-D269-480B-B6D6-59B10015ED77}" type="datetimeFigureOut">
              <a:rPr kumimoji="1" lang="ja-JP" altLang="en-US" smtClean="0"/>
              <a:t>2024/4/18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0FBB755-B63A-45C3-96B3-78F015B4943C}" type="slidenum">
              <a:rPr kumimoji="1" lang="ja-JP" altLang="en-US" smtClean="0"/>
              <a:t>‹#›</a:t>
            </a:fld>
            <a:endParaRPr kumimoji="1" lang="ja-JP" altLang="en-US"/>
          </a:p>
        </p:txBody>
      </p:sp>
    </p:spTree>
    <p:extLst>
      <p:ext uri="{BB962C8B-B14F-4D97-AF65-F5344CB8AC3E}">
        <p14:creationId xmlns:p14="http://schemas.microsoft.com/office/powerpoint/2010/main" val="1775370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直線コネクタ 74">
            <a:extLst>
              <a:ext uri="{FF2B5EF4-FFF2-40B4-BE49-F238E27FC236}">
                <a16:creationId xmlns:a16="http://schemas.microsoft.com/office/drawing/2014/main" id="{4CFE97B9-4BF5-4B5D-AA8E-88EB88336ABC}"/>
              </a:ext>
            </a:extLst>
          </p:cNvPr>
          <p:cNvCxnSpPr>
            <a:cxnSpLocks/>
            <a:endCxn id="76" idx="1"/>
          </p:cNvCxnSpPr>
          <p:nvPr/>
        </p:nvCxnSpPr>
        <p:spPr>
          <a:xfrm>
            <a:off x="7986079" y="3635950"/>
            <a:ext cx="53188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2026F02F-B7C8-48F9-87BF-6BE92623ABCC}"/>
              </a:ext>
            </a:extLst>
          </p:cNvPr>
          <p:cNvCxnSpPr>
            <a:cxnSpLocks/>
          </p:cNvCxnSpPr>
          <p:nvPr/>
        </p:nvCxnSpPr>
        <p:spPr>
          <a:xfrm>
            <a:off x="7986079" y="5200833"/>
            <a:ext cx="53188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6CCD2696-5021-4AB8-A37E-3EABCBAA86C0}"/>
              </a:ext>
            </a:extLst>
          </p:cNvPr>
          <p:cNvCxnSpPr>
            <a:cxnSpLocks/>
            <a:endCxn id="81" idx="1"/>
          </p:cNvCxnSpPr>
          <p:nvPr/>
        </p:nvCxnSpPr>
        <p:spPr>
          <a:xfrm flipV="1">
            <a:off x="7978426" y="6829362"/>
            <a:ext cx="531884" cy="387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465F17E3-BBD8-4940-AFB7-5D2B9B3E4508}"/>
              </a:ext>
            </a:extLst>
          </p:cNvPr>
          <p:cNvCxnSpPr>
            <a:cxnSpLocks/>
          </p:cNvCxnSpPr>
          <p:nvPr/>
        </p:nvCxnSpPr>
        <p:spPr>
          <a:xfrm>
            <a:off x="7966285" y="8232195"/>
            <a:ext cx="531884"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1EDBACF7-AC5C-4BE5-868F-CC7663B411EA}"/>
              </a:ext>
            </a:extLst>
          </p:cNvPr>
          <p:cNvCxnSpPr>
            <a:cxnSpLocks/>
          </p:cNvCxnSpPr>
          <p:nvPr/>
        </p:nvCxnSpPr>
        <p:spPr>
          <a:xfrm>
            <a:off x="10459321" y="1537753"/>
            <a:ext cx="54402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右中かっこ 83">
            <a:extLst>
              <a:ext uri="{FF2B5EF4-FFF2-40B4-BE49-F238E27FC236}">
                <a16:creationId xmlns:a16="http://schemas.microsoft.com/office/drawing/2014/main" id="{C09D157F-9C41-4CC7-9998-5F3DA92E1C10}"/>
              </a:ext>
            </a:extLst>
          </p:cNvPr>
          <p:cNvSpPr/>
          <p:nvPr/>
        </p:nvSpPr>
        <p:spPr>
          <a:xfrm>
            <a:off x="10314487" y="1149896"/>
            <a:ext cx="763627" cy="833116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3" name="直線コネクタ 62">
            <a:extLst>
              <a:ext uri="{FF2B5EF4-FFF2-40B4-BE49-F238E27FC236}">
                <a16:creationId xmlns:a16="http://schemas.microsoft.com/office/drawing/2014/main" id="{BBB7451F-1FDD-4267-A82D-3A990317D5C5}"/>
              </a:ext>
            </a:extLst>
          </p:cNvPr>
          <p:cNvCxnSpPr>
            <a:cxnSpLocks/>
          </p:cNvCxnSpPr>
          <p:nvPr/>
        </p:nvCxnSpPr>
        <p:spPr>
          <a:xfrm>
            <a:off x="7973937" y="1537753"/>
            <a:ext cx="54402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6" name="グループ化 55">
            <a:extLst>
              <a:ext uri="{FF2B5EF4-FFF2-40B4-BE49-F238E27FC236}">
                <a16:creationId xmlns:a16="http://schemas.microsoft.com/office/drawing/2014/main" id="{34E890B3-E613-47B6-89A0-6E6781C6AC49}"/>
              </a:ext>
            </a:extLst>
          </p:cNvPr>
          <p:cNvGrpSpPr/>
          <p:nvPr/>
        </p:nvGrpSpPr>
        <p:grpSpPr>
          <a:xfrm>
            <a:off x="533109" y="935421"/>
            <a:ext cx="7515465" cy="8513379"/>
            <a:chOff x="7143" y="737508"/>
            <a:chExt cx="6962940" cy="8665765"/>
          </a:xfrm>
        </p:grpSpPr>
        <p:cxnSp>
          <p:nvCxnSpPr>
            <p:cNvPr id="21" name="直線コネクタ 20">
              <a:extLst>
                <a:ext uri="{FF2B5EF4-FFF2-40B4-BE49-F238E27FC236}">
                  <a16:creationId xmlns:a16="http://schemas.microsoft.com/office/drawing/2014/main" id="{3F55E1BE-7D46-441D-80F3-D68A30750E8F}"/>
                </a:ext>
              </a:extLst>
            </p:cNvPr>
            <p:cNvCxnSpPr>
              <a:cxnSpLocks/>
              <a:endCxn id="27" idx="1"/>
            </p:cNvCxnSpPr>
            <p:nvPr/>
          </p:nvCxnSpPr>
          <p:spPr>
            <a:xfrm>
              <a:off x="4591180" y="1682275"/>
              <a:ext cx="504029" cy="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C3DD944F-E51F-4D75-8299-22D16574D128}"/>
                </a:ext>
              </a:extLst>
            </p:cNvPr>
            <p:cNvCxnSpPr>
              <a:cxnSpLocks/>
              <a:endCxn id="32" idx="1"/>
            </p:cNvCxnSpPr>
            <p:nvPr/>
          </p:nvCxnSpPr>
          <p:spPr>
            <a:xfrm>
              <a:off x="4609515" y="3454805"/>
              <a:ext cx="49278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452788E-4BFA-4AFA-9B62-A060193870C3}"/>
                </a:ext>
              </a:extLst>
            </p:cNvPr>
            <p:cNvCxnSpPr>
              <a:cxnSpLocks/>
              <a:endCxn id="23" idx="1"/>
            </p:cNvCxnSpPr>
            <p:nvPr/>
          </p:nvCxnSpPr>
          <p:spPr>
            <a:xfrm>
              <a:off x="4591180" y="5064269"/>
              <a:ext cx="511116" cy="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線コネクタ 3">
              <a:extLst>
                <a:ext uri="{FF2B5EF4-FFF2-40B4-BE49-F238E27FC236}">
                  <a16:creationId xmlns:a16="http://schemas.microsoft.com/office/drawing/2014/main" id="{850E6D8D-2AC1-4AA2-B754-45FC725E861D}"/>
                </a:ext>
              </a:extLst>
            </p:cNvPr>
            <p:cNvCxnSpPr>
              <a:cxnSpLocks/>
            </p:cNvCxnSpPr>
            <p:nvPr/>
          </p:nvCxnSpPr>
          <p:spPr>
            <a:xfrm>
              <a:off x="996950" y="4789892"/>
              <a:ext cx="2039451" cy="2364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E7EF4660-7EC8-4781-AAE9-645F469A7325}"/>
                </a:ext>
              </a:extLst>
            </p:cNvPr>
            <p:cNvSpPr/>
            <p:nvPr/>
          </p:nvSpPr>
          <p:spPr>
            <a:xfrm>
              <a:off x="3036401" y="1160338"/>
              <a:ext cx="1727200" cy="8242935"/>
            </a:xfrm>
            <a:prstGeom prst="rect">
              <a:avLst/>
            </a:prstGeom>
            <a:solidFill>
              <a:schemeClr val="bg2">
                <a:lumMod val="75000"/>
              </a:schemeClr>
            </a:solidFill>
            <a:ln w="9525">
              <a:solidFill>
                <a:schemeClr val="bg1">
                  <a:lumMod val="65000"/>
                </a:schemeClr>
              </a:solidFill>
              <a:prstDash val="solid"/>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正方形/長方形 5">
              <a:extLst>
                <a:ext uri="{FF2B5EF4-FFF2-40B4-BE49-F238E27FC236}">
                  <a16:creationId xmlns:a16="http://schemas.microsoft.com/office/drawing/2014/main" id="{72B59B00-BEEA-4D97-AE99-85127CD8CE7B}"/>
                </a:ext>
              </a:extLst>
            </p:cNvPr>
            <p:cNvSpPr/>
            <p:nvPr/>
          </p:nvSpPr>
          <p:spPr>
            <a:xfrm>
              <a:off x="1517540" y="1143378"/>
              <a:ext cx="1007745" cy="8242935"/>
            </a:xfrm>
            <a:prstGeom prst="rect">
              <a:avLst/>
            </a:prstGeom>
            <a:solidFill>
              <a:schemeClr val="bg1"/>
            </a:solidFill>
            <a:ln w="9525">
              <a:solidFill>
                <a:schemeClr val="bg1">
                  <a:lumMod val="65000"/>
                </a:schemeClr>
              </a:solidFill>
              <a:prstDash val="solid"/>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正方形/長方形 208">
              <a:extLst>
                <a:ext uri="{FF2B5EF4-FFF2-40B4-BE49-F238E27FC236}">
                  <a16:creationId xmlns:a16="http://schemas.microsoft.com/office/drawing/2014/main" id="{2DD4C1A1-AC9C-4AA6-9955-86EA48242407}"/>
                </a:ext>
              </a:extLst>
            </p:cNvPr>
            <p:cNvSpPr>
              <a:spLocks noChangeArrowheads="1"/>
            </p:cNvSpPr>
            <p:nvPr/>
          </p:nvSpPr>
          <p:spPr bwMode="auto">
            <a:xfrm>
              <a:off x="198437" y="1144013"/>
              <a:ext cx="798513" cy="8242300"/>
            </a:xfrm>
            <a:prstGeom prst="rect">
              <a:avLst/>
            </a:prstGeom>
            <a:solidFill>
              <a:srgbClr val="FFFFFF"/>
            </a:solidFill>
            <a:ln w="12700">
              <a:solidFill>
                <a:srgbClr val="000000"/>
              </a:solidFill>
              <a:miter lim="800000"/>
              <a:headEnd/>
              <a:tailEnd/>
            </a:ln>
          </p:spPr>
          <p:txBody>
            <a:bodyPr vert="eaVert" wrap="square" lIns="72000" tIns="108000" rIns="0" bIns="10800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200" b="1"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目指すべき姿　「ともに生きるまち　日野」</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～一人ひとりがかけがえのない存在として認め合える地域の実現～</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8" name="正方形/長方形 209">
              <a:extLst>
                <a:ext uri="{FF2B5EF4-FFF2-40B4-BE49-F238E27FC236}">
                  <a16:creationId xmlns:a16="http://schemas.microsoft.com/office/drawing/2014/main" id="{6B6E6B20-2F53-4AC4-9C7F-4718B67E4E2E}"/>
                </a:ext>
              </a:extLst>
            </p:cNvPr>
            <p:cNvSpPr>
              <a:spLocks noChangeArrowheads="1"/>
            </p:cNvSpPr>
            <p:nvPr/>
          </p:nvSpPr>
          <p:spPr bwMode="auto">
            <a:xfrm>
              <a:off x="1614628" y="1176065"/>
              <a:ext cx="792163" cy="2933700"/>
            </a:xfrm>
            <a:prstGeom prst="rect">
              <a:avLst/>
            </a:prstGeom>
            <a:solidFill>
              <a:srgbClr val="FFFFFF"/>
            </a:solidFill>
            <a:ln w="12700">
              <a:solidFill>
                <a:srgbClr val="000000"/>
              </a:solidFill>
              <a:miter lim="800000"/>
              <a:headEnd/>
              <a:tailEnd/>
            </a:ln>
          </p:spPr>
          <p:txBody>
            <a:bodyPr vert="eaVert" wrap="square" lIns="0" tIns="108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【お互いを尊重するまち】</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互いの人権と権利を尊重し、支え合い、誰もが暮らしやすいまちづくりを推進します。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2" name="テキスト ボックス 2">
              <a:extLst>
                <a:ext uri="{FF2B5EF4-FFF2-40B4-BE49-F238E27FC236}">
                  <a16:creationId xmlns:a16="http://schemas.microsoft.com/office/drawing/2014/main" id="{8BEE0EA8-36FF-48CF-89E6-B10C82082C13}"/>
                </a:ext>
              </a:extLst>
            </p:cNvPr>
            <p:cNvSpPr txBox="1">
              <a:spLocks noChangeArrowheads="1"/>
            </p:cNvSpPr>
            <p:nvPr/>
          </p:nvSpPr>
          <p:spPr bwMode="auto">
            <a:xfrm>
              <a:off x="7143" y="737508"/>
              <a:ext cx="11525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目指すべき姿</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3" name="Text Box 34">
              <a:extLst>
                <a:ext uri="{FF2B5EF4-FFF2-40B4-BE49-F238E27FC236}">
                  <a16:creationId xmlns:a16="http://schemas.microsoft.com/office/drawing/2014/main" id="{08F4A32A-D086-4643-A426-E0EF2717A14C}"/>
                </a:ext>
              </a:extLst>
            </p:cNvPr>
            <p:cNvSpPr txBox="1">
              <a:spLocks noChangeArrowheads="1"/>
            </p:cNvSpPr>
            <p:nvPr/>
          </p:nvSpPr>
          <p:spPr bwMode="auto">
            <a:xfrm>
              <a:off x="1431212" y="804733"/>
              <a:ext cx="1169988"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基本理念</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4" name="Text Box 30">
              <a:extLst>
                <a:ext uri="{FF2B5EF4-FFF2-40B4-BE49-F238E27FC236}">
                  <a16:creationId xmlns:a16="http://schemas.microsoft.com/office/drawing/2014/main" id="{CFABC19F-ED81-48D1-97A4-22EA8AF9EAF7}"/>
                </a:ext>
              </a:extLst>
            </p:cNvPr>
            <p:cNvSpPr txBox="1">
              <a:spLocks noChangeArrowheads="1"/>
            </p:cNvSpPr>
            <p:nvPr/>
          </p:nvSpPr>
          <p:spPr bwMode="auto">
            <a:xfrm>
              <a:off x="3346131" y="817521"/>
              <a:ext cx="9144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基本目標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5" name="Text Box 29">
              <a:extLst>
                <a:ext uri="{FF2B5EF4-FFF2-40B4-BE49-F238E27FC236}">
                  <a16:creationId xmlns:a16="http://schemas.microsoft.com/office/drawing/2014/main" id="{8EC04772-0A53-45D8-848F-DA470278BCA9}"/>
                </a:ext>
              </a:extLst>
            </p:cNvPr>
            <p:cNvSpPr txBox="1">
              <a:spLocks noChangeArrowheads="1"/>
            </p:cNvSpPr>
            <p:nvPr/>
          </p:nvSpPr>
          <p:spPr bwMode="auto">
            <a:xfrm>
              <a:off x="5421095" y="764234"/>
              <a:ext cx="12033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施策の項目</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6" name="正方形/長方形 2">
              <a:extLst>
                <a:ext uri="{FF2B5EF4-FFF2-40B4-BE49-F238E27FC236}">
                  <a16:creationId xmlns:a16="http://schemas.microsoft.com/office/drawing/2014/main" id="{DE68B0F7-AF08-4D01-98F2-CE84EDF848A0}"/>
                </a:ext>
              </a:extLst>
            </p:cNvPr>
            <p:cNvSpPr>
              <a:spLocks noChangeArrowheads="1"/>
            </p:cNvSpPr>
            <p:nvPr/>
          </p:nvSpPr>
          <p:spPr bwMode="auto">
            <a:xfrm>
              <a:off x="1614629" y="6797461"/>
              <a:ext cx="792162" cy="2519363"/>
            </a:xfrm>
            <a:prstGeom prst="rect">
              <a:avLst/>
            </a:prstGeom>
            <a:solidFill>
              <a:srgbClr val="FFFFFF"/>
            </a:solidFill>
            <a:ln w="12700">
              <a:solidFill>
                <a:srgbClr val="000000"/>
              </a:solidFill>
              <a:miter lim="800000"/>
              <a:headEnd/>
              <a:tailEnd/>
            </a:ln>
          </p:spPr>
          <p:txBody>
            <a:bodyPr vert="eaVert" wrap="square" lIns="0" tIns="108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【生涯にわたって支援を行うまち】</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障害のある市民を生涯にわたって支援する仕組みをつくります。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cxnSp>
          <p:nvCxnSpPr>
            <p:cNvPr id="19" name="直線コネクタ 18">
              <a:extLst>
                <a:ext uri="{FF2B5EF4-FFF2-40B4-BE49-F238E27FC236}">
                  <a16:creationId xmlns:a16="http://schemas.microsoft.com/office/drawing/2014/main" id="{526AC246-7475-4BB6-BD63-85E145EE15ED}"/>
                </a:ext>
              </a:extLst>
            </p:cNvPr>
            <p:cNvCxnSpPr/>
            <p:nvPr/>
          </p:nvCxnSpPr>
          <p:spPr>
            <a:xfrm>
              <a:off x="4781936" y="6961071"/>
              <a:ext cx="46736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正方形/長方形 227">
              <a:extLst>
                <a:ext uri="{FF2B5EF4-FFF2-40B4-BE49-F238E27FC236}">
                  <a16:creationId xmlns:a16="http://schemas.microsoft.com/office/drawing/2014/main" id="{11BF5B45-59B1-4A31-9D5F-5D9CE178CF00}"/>
                </a:ext>
              </a:extLst>
            </p:cNvPr>
            <p:cNvSpPr>
              <a:spLocks noChangeArrowheads="1"/>
            </p:cNvSpPr>
            <p:nvPr/>
          </p:nvSpPr>
          <p:spPr bwMode="auto">
            <a:xfrm>
              <a:off x="1621194" y="4227844"/>
              <a:ext cx="792162" cy="2447925"/>
            </a:xfrm>
            <a:prstGeom prst="rect">
              <a:avLst/>
            </a:prstGeom>
            <a:solidFill>
              <a:srgbClr val="FFFFFF"/>
            </a:solidFill>
            <a:ln w="12700">
              <a:solidFill>
                <a:srgbClr val="000000"/>
              </a:solidFill>
              <a:miter lim="800000"/>
              <a:headEnd/>
              <a:tailEnd/>
            </a:ln>
          </p:spPr>
          <p:txBody>
            <a:bodyPr vert="eaVert" wrap="square" lIns="0" tIns="108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【みんなで支えるまち】</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行政、事業者、地域等が協働し、障害のある市民を支える仕組みをつくります。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2" name="正方形/長方形 212">
              <a:extLst>
                <a:ext uri="{FF2B5EF4-FFF2-40B4-BE49-F238E27FC236}">
                  <a16:creationId xmlns:a16="http://schemas.microsoft.com/office/drawing/2014/main" id="{3753B144-8727-4CA7-B67A-B18EA2A6E645}"/>
                </a:ext>
              </a:extLst>
            </p:cNvPr>
            <p:cNvSpPr>
              <a:spLocks noChangeArrowheads="1"/>
            </p:cNvSpPr>
            <p:nvPr/>
          </p:nvSpPr>
          <p:spPr bwMode="auto">
            <a:xfrm>
              <a:off x="3144351" y="1254781"/>
              <a:ext cx="1511300" cy="1449388"/>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＜基本目標　１＞</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認め合い暮らす』</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（差別解消の取組みの推進と権利を守るための仕組みの充実を図ります）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nvGrpSpPr>
            <p:cNvPr id="52" name="グループ化 51">
              <a:extLst>
                <a:ext uri="{FF2B5EF4-FFF2-40B4-BE49-F238E27FC236}">
                  <a16:creationId xmlns:a16="http://schemas.microsoft.com/office/drawing/2014/main" id="{15AE33FC-7DC0-4101-89BF-CA35F41A3D52}"/>
                </a:ext>
              </a:extLst>
            </p:cNvPr>
            <p:cNvGrpSpPr/>
            <p:nvPr/>
          </p:nvGrpSpPr>
          <p:grpSpPr>
            <a:xfrm>
              <a:off x="5102295" y="4407140"/>
              <a:ext cx="1867788" cy="1243801"/>
              <a:chOff x="5102295" y="4407140"/>
              <a:chExt cx="1867788" cy="1243801"/>
            </a:xfrm>
          </p:grpSpPr>
          <p:sp>
            <p:nvSpPr>
              <p:cNvPr id="9" name="正方形/長方形 218">
                <a:extLst>
                  <a:ext uri="{FF2B5EF4-FFF2-40B4-BE49-F238E27FC236}">
                    <a16:creationId xmlns:a16="http://schemas.microsoft.com/office/drawing/2014/main" id="{91D45B82-173E-4B8F-9230-38BC50D923EA}"/>
                  </a:ext>
                </a:extLst>
              </p:cNvPr>
              <p:cNvSpPr>
                <a:spLocks noChangeArrowheads="1"/>
              </p:cNvSpPr>
              <p:nvPr/>
            </p:nvSpPr>
            <p:spPr bwMode="auto">
              <a:xfrm>
                <a:off x="5102296" y="4407140"/>
                <a:ext cx="1867787" cy="406400"/>
              </a:xfrm>
              <a:prstGeom prst="rect">
                <a:avLst/>
              </a:prstGeom>
              <a:solidFill>
                <a:srgbClr val="FFCCFF"/>
              </a:solidFill>
              <a:ln w="12700">
                <a:solidFill>
                  <a:srgbClr val="000000"/>
                </a:solidFill>
                <a:miter lim="800000"/>
                <a:headEnd/>
                <a:tailEnd/>
              </a:ln>
            </p:spPr>
            <p:txBody>
              <a:bodyPr vert="horz" wrap="square" lIns="36000" tIns="45720" rIns="3600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子どもの成長を支援する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8" name="正方形/長方形 3691">
                <a:extLst>
                  <a:ext uri="{FF2B5EF4-FFF2-40B4-BE49-F238E27FC236}">
                    <a16:creationId xmlns:a16="http://schemas.microsoft.com/office/drawing/2014/main" id="{D293B346-77FA-44E3-85C6-EDF177F927DE}"/>
                  </a:ext>
                </a:extLst>
              </p:cNvPr>
              <p:cNvSpPr>
                <a:spLocks noChangeArrowheads="1"/>
              </p:cNvSpPr>
              <p:nvPr/>
            </p:nvSpPr>
            <p:spPr bwMode="auto">
              <a:xfrm>
                <a:off x="5102295" y="5301690"/>
                <a:ext cx="1867787" cy="349251"/>
              </a:xfrm>
              <a:prstGeom prst="rect">
                <a:avLst/>
              </a:prstGeom>
              <a:solidFill>
                <a:srgbClr val="FFCC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障害のある人の子育てを</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3" name="正方形/長方形 219">
                <a:extLst>
                  <a:ext uri="{FF2B5EF4-FFF2-40B4-BE49-F238E27FC236}">
                    <a16:creationId xmlns:a16="http://schemas.microsoft.com/office/drawing/2014/main" id="{47804DE1-3A7E-416E-910C-2528112C21D7}"/>
                  </a:ext>
                </a:extLst>
              </p:cNvPr>
              <p:cNvSpPr>
                <a:spLocks noChangeArrowheads="1"/>
              </p:cNvSpPr>
              <p:nvPr/>
            </p:nvSpPr>
            <p:spPr bwMode="auto">
              <a:xfrm>
                <a:off x="5102296" y="4810270"/>
                <a:ext cx="1867787" cy="508000"/>
              </a:xfrm>
              <a:prstGeom prst="rect">
                <a:avLst/>
              </a:prstGeom>
              <a:solidFill>
                <a:srgbClr val="FFCC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福祉・教育・家庭が一体と</a:t>
                </a:r>
                <a:r>
                  <a:rPr kumimoji="0" lang="ja-JP" altLang="ja-JP" sz="1000" b="0" i="0" u="none" strike="noStrike" cap="none" normalizeH="0" baseline="0" dirty="0" err="1">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な</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err="1">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り</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切れ目のない支援を推進</a:t>
                </a:r>
                <a:r>
                  <a:rPr kumimoji="0" lang="ja-JP" altLang="en-US"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sp>
          <p:nvSpPr>
            <p:cNvPr id="24" name="正方形/長方形 213">
              <a:extLst>
                <a:ext uri="{FF2B5EF4-FFF2-40B4-BE49-F238E27FC236}">
                  <a16:creationId xmlns:a16="http://schemas.microsoft.com/office/drawing/2014/main" id="{E0EA9F4D-AA17-45F0-9A82-513FD770D807}"/>
                </a:ext>
              </a:extLst>
            </p:cNvPr>
            <p:cNvSpPr>
              <a:spLocks noChangeArrowheads="1"/>
            </p:cNvSpPr>
            <p:nvPr/>
          </p:nvSpPr>
          <p:spPr bwMode="auto">
            <a:xfrm>
              <a:off x="3144351" y="2843119"/>
              <a:ext cx="1511300" cy="1384725"/>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＜基本目標　２＞</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『安心・安全に暮らす』</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（地域で生活するための環境を整えます）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6" name="正方形/長方形 214">
              <a:extLst>
                <a:ext uri="{FF2B5EF4-FFF2-40B4-BE49-F238E27FC236}">
                  <a16:creationId xmlns:a16="http://schemas.microsoft.com/office/drawing/2014/main" id="{8EA8AE58-7FE1-4EA6-BF65-F4F17E92F97A}"/>
                </a:ext>
              </a:extLst>
            </p:cNvPr>
            <p:cNvSpPr>
              <a:spLocks noChangeArrowheads="1"/>
            </p:cNvSpPr>
            <p:nvPr/>
          </p:nvSpPr>
          <p:spPr bwMode="auto">
            <a:xfrm>
              <a:off x="3144351" y="4370495"/>
              <a:ext cx="1511300" cy="1631950"/>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＜基本目標　３＞</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『生きる力を学ぶ』</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（福祉・教育・家庭が一体となり、障害のある子どもへの切れ目のない支援を推進します）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8" name="正方形/長方形 215">
              <a:extLst>
                <a:ext uri="{FF2B5EF4-FFF2-40B4-BE49-F238E27FC236}">
                  <a16:creationId xmlns:a16="http://schemas.microsoft.com/office/drawing/2014/main" id="{4A8CC16F-6BA8-43DD-B9D5-F399B236CE95}"/>
                </a:ext>
              </a:extLst>
            </p:cNvPr>
            <p:cNvSpPr>
              <a:spLocks noChangeArrowheads="1"/>
            </p:cNvSpPr>
            <p:nvPr/>
          </p:nvSpPr>
          <p:spPr bwMode="auto">
            <a:xfrm>
              <a:off x="3144351" y="6145096"/>
              <a:ext cx="1511300" cy="1631950"/>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＜基本目標　４＞</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地域で活躍する』</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（「働き」を通して、自分も地域も生き生きできる支援を推進します）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cxnSp>
          <p:nvCxnSpPr>
            <p:cNvPr id="30" name="直線コネクタ 29">
              <a:extLst>
                <a:ext uri="{FF2B5EF4-FFF2-40B4-BE49-F238E27FC236}">
                  <a16:creationId xmlns:a16="http://schemas.microsoft.com/office/drawing/2014/main" id="{0EA1AB72-4836-4FF9-A5EB-6A4A7B0B4E4D}"/>
                </a:ext>
              </a:extLst>
            </p:cNvPr>
            <p:cNvCxnSpPr/>
            <p:nvPr/>
          </p:nvCxnSpPr>
          <p:spPr>
            <a:xfrm>
              <a:off x="4763601" y="8513001"/>
              <a:ext cx="46736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63">
              <a:extLst>
                <a:ext uri="{FF2B5EF4-FFF2-40B4-BE49-F238E27FC236}">
                  <a16:creationId xmlns:a16="http://schemas.microsoft.com/office/drawing/2014/main" id="{2C97B6D3-0726-45BA-996D-DF5F050442DD}"/>
                </a:ext>
              </a:extLst>
            </p:cNvPr>
            <p:cNvSpPr>
              <a:spLocks noChangeArrowheads="1"/>
            </p:cNvSpPr>
            <p:nvPr/>
          </p:nvSpPr>
          <p:spPr bwMode="auto">
            <a:xfrm>
              <a:off x="3144351" y="7917059"/>
              <a:ext cx="1511300" cy="1346200"/>
            </a:xfrm>
            <a:prstGeom prst="rect">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＜基本目標　５＞</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『つながり・支える』</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（障害のある人を支えるネットワークの構築を図ります）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nvGrpSpPr>
            <p:cNvPr id="51" name="グループ化 50">
              <a:extLst>
                <a:ext uri="{FF2B5EF4-FFF2-40B4-BE49-F238E27FC236}">
                  <a16:creationId xmlns:a16="http://schemas.microsoft.com/office/drawing/2014/main" id="{E689861D-1A6C-465D-A356-935EEB76E84D}"/>
                </a:ext>
              </a:extLst>
            </p:cNvPr>
            <p:cNvGrpSpPr/>
            <p:nvPr/>
          </p:nvGrpSpPr>
          <p:grpSpPr>
            <a:xfrm>
              <a:off x="5102296" y="2921808"/>
              <a:ext cx="1867787" cy="1065995"/>
              <a:chOff x="5102296" y="2921808"/>
              <a:chExt cx="1867787" cy="1065995"/>
            </a:xfrm>
          </p:grpSpPr>
          <p:sp>
            <p:nvSpPr>
              <p:cNvPr id="25" name="正方形/長方形 3685">
                <a:extLst>
                  <a:ext uri="{FF2B5EF4-FFF2-40B4-BE49-F238E27FC236}">
                    <a16:creationId xmlns:a16="http://schemas.microsoft.com/office/drawing/2014/main" id="{7864897B-7C0A-4873-BE6A-D9B2AA675DA7}"/>
                  </a:ext>
                </a:extLst>
              </p:cNvPr>
              <p:cNvSpPr>
                <a:spLocks noChangeArrowheads="1"/>
              </p:cNvSpPr>
              <p:nvPr/>
            </p:nvSpPr>
            <p:spPr bwMode="auto">
              <a:xfrm>
                <a:off x="5102296" y="3629028"/>
                <a:ext cx="1867787" cy="358775"/>
              </a:xfrm>
              <a:prstGeom prst="rect">
                <a:avLst/>
              </a:prstGeom>
              <a:solidFill>
                <a:schemeClr val="accent4">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a:t>
                </a:r>
                <a:r>
                  <a:rPr kumimoji="0" lang="ja-JP"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障害のある人を支える</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家族を</a:t>
                </a:r>
                <a:endParaRPr kumimoji="0" lang="en-US"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9" name="正方形/長方形 3690">
                <a:extLst>
                  <a:ext uri="{FF2B5EF4-FFF2-40B4-BE49-F238E27FC236}">
                    <a16:creationId xmlns:a16="http://schemas.microsoft.com/office/drawing/2014/main" id="{BFB177F2-BB01-4D68-9286-78152796969D}"/>
                  </a:ext>
                </a:extLst>
              </p:cNvPr>
              <p:cNvSpPr>
                <a:spLocks noChangeArrowheads="1"/>
              </p:cNvSpPr>
              <p:nvPr/>
            </p:nvSpPr>
            <p:spPr bwMode="auto">
              <a:xfrm>
                <a:off x="5102296" y="2921808"/>
                <a:ext cx="1867787" cy="358775"/>
              </a:xfrm>
              <a:prstGeom prst="rect">
                <a:avLst/>
              </a:prstGeom>
              <a:solidFill>
                <a:schemeClr val="accent4">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安心して暮らせるまちづくり</a:t>
                </a:r>
                <a:r>
                  <a:rPr kumimoji="0" lang="ja-JP" altLang="en-US"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を推進する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2" name="正方形/長方形 3713">
                <a:extLst>
                  <a:ext uri="{FF2B5EF4-FFF2-40B4-BE49-F238E27FC236}">
                    <a16:creationId xmlns:a16="http://schemas.microsoft.com/office/drawing/2014/main" id="{4BF934B7-2706-43C0-93CF-4550C8F5BBAA}"/>
                  </a:ext>
                </a:extLst>
              </p:cNvPr>
              <p:cNvSpPr>
                <a:spLocks noChangeArrowheads="1"/>
              </p:cNvSpPr>
              <p:nvPr/>
            </p:nvSpPr>
            <p:spPr bwMode="auto">
              <a:xfrm>
                <a:off x="5102296" y="3275418"/>
                <a:ext cx="1867787" cy="358775"/>
              </a:xfrm>
              <a:prstGeom prst="rect">
                <a:avLst/>
              </a:prstGeom>
              <a:solidFill>
                <a:schemeClr val="accent4">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a:t>
                </a: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災害に備える体制を構築</a:t>
                </a:r>
                <a:r>
                  <a:rPr kumimoji="0" lang="ja-JP" altLang="en-US"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nvGrpSpPr>
            <p:cNvPr id="50" name="グループ化 49">
              <a:extLst>
                <a:ext uri="{FF2B5EF4-FFF2-40B4-BE49-F238E27FC236}">
                  <a16:creationId xmlns:a16="http://schemas.microsoft.com/office/drawing/2014/main" id="{FAFB1689-B333-4F74-82CE-34262BAB7F30}"/>
                </a:ext>
              </a:extLst>
            </p:cNvPr>
            <p:cNvGrpSpPr/>
            <p:nvPr/>
          </p:nvGrpSpPr>
          <p:grpSpPr>
            <a:xfrm>
              <a:off x="5095209" y="1158400"/>
              <a:ext cx="1868241" cy="1043253"/>
              <a:chOff x="5095209" y="1158400"/>
              <a:chExt cx="1868241" cy="1043253"/>
            </a:xfrm>
          </p:grpSpPr>
          <p:sp>
            <p:nvSpPr>
              <p:cNvPr id="17" name="正方形/長方形 3694">
                <a:extLst>
                  <a:ext uri="{FF2B5EF4-FFF2-40B4-BE49-F238E27FC236}">
                    <a16:creationId xmlns:a16="http://schemas.microsoft.com/office/drawing/2014/main" id="{4706CF6E-5825-4166-9072-A8D162E6FF9A}"/>
                  </a:ext>
                </a:extLst>
              </p:cNvPr>
              <p:cNvSpPr>
                <a:spLocks noChangeArrowheads="1"/>
              </p:cNvSpPr>
              <p:nvPr/>
            </p:nvSpPr>
            <p:spPr bwMode="auto">
              <a:xfrm>
                <a:off x="5095663" y="1158400"/>
                <a:ext cx="1867787" cy="349250"/>
              </a:xfrm>
              <a:prstGeom prst="rect">
                <a:avLst/>
              </a:prstGeom>
              <a:solidFill>
                <a:schemeClr val="accent6">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差別の解消と権利擁護の</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推進を行う</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7" name="正方形/長方形 3689">
                <a:extLst>
                  <a:ext uri="{FF2B5EF4-FFF2-40B4-BE49-F238E27FC236}">
                    <a16:creationId xmlns:a16="http://schemas.microsoft.com/office/drawing/2014/main" id="{D3372F7A-B737-40EB-96F5-8F8B48F70A1D}"/>
                  </a:ext>
                </a:extLst>
              </p:cNvPr>
              <p:cNvSpPr>
                <a:spLocks noChangeArrowheads="1"/>
              </p:cNvSpPr>
              <p:nvPr/>
            </p:nvSpPr>
            <p:spPr bwMode="auto">
              <a:xfrm>
                <a:off x="5095209" y="1507650"/>
                <a:ext cx="1867787" cy="349250"/>
              </a:xfrm>
              <a:prstGeom prst="rect">
                <a:avLst/>
              </a:prstGeom>
              <a:solidFill>
                <a:schemeClr val="accent6">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情報保障を推進する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3" name="正方形/長方形 3714">
                <a:extLst>
                  <a:ext uri="{FF2B5EF4-FFF2-40B4-BE49-F238E27FC236}">
                    <a16:creationId xmlns:a16="http://schemas.microsoft.com/office/drawing/2014/main" id="{01431697-2787-4FB1-9556-04EC25F6BF90}"/>
                  </a:ext>
                </a:extLst>
              </p:cNvPr>
              <p:cNvSpPr>
                <a:spLocks noChangeArrowheads="1"/>
              </p:cNvSpPr>
              <p:nvPr/>
            </p:nvSpPr>
            <p:spPr bwMode="auto">
              <a:xfrm>
                <a:off x="5095211" y="1852403"/>
                <a:ext cx="1867787" cy="349250"/>
              </a:xfrm>
              <a:prstGeom prst="rect">
                <a:avLst/>
              </a:prstGeom>
              <a:solidFill>
                <a:schemeClr val="accent6">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様々な活動を通して障害理</a:t>
                </a:r>
                <a:r>
                  <a:rPr kumimoji="0" lang="ja-JP" altLang="en-US"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解を浸透</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させる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nvGrpSpPr>
            <p:cNvPr id="53" name="グループ化 52">
              <a:extLst>
                <a:ext uri="{FF2B5EF4-FFF2-40B4-BE49-F238E27FC236}">
                  <a16:creationId xmlns:a16="http://schemas.microsoft.com/office/drawing/2014/main" id="{A47ECF3F-F5FF-43BB-A387-6CFC78B48DA6}"/>
                </a:ext>
              </a:extLst>
            </p:cNvPr>
            <p:cNvGrpSpPr/>
            <p:nvPr/>
          </p:nvGrpSpPr>
          <p:grpSpPr>
            <a:xfrm>
              <a:off x="5095206" y="6238356"/>
              <a:ext cx="1867792" cy="1353973"/>
              <a:chOff x="5095206" y="6238356"/>
              <a:chExt cx="1867792" cy="1353973"/>
            </a:xfrm>
          </p:grpSpPr>
          <p:sp>
            <p:nvSpPr>
              <p:cNvPr id="34" name="正方形/長方形 3715">
                <a:extLst>
                  <a:ext uri="{FF2B5EF4-FFF2-40B4-BE49-F238E27FC236}">
                    <a16:creationId xmlns:a16="http://schemas.microsoft.com/office/drawing/2014/main" id="{04D5DF36-BF85-448D-836D-338DB2ED5CF1}"/>
                  </a:ext>
                </a:extLst>
              </p:cNvPr>
              <p:cNvSpPr>
                <a:spLocks noChangeArrowheads="1"/>
              </p:cNvSpPr>
              <p:nvPr/>
            </p:nvSpPr>
            <p:spPr bwMode="auto">
              <a:xfrm>
                <a:off x="5095206" y="7243079"/>
                <a:ext cx="1867786" cy="349250"/>
              </a:xfrm>
              <a:prstGeom prst="rect">
                <a:avLst/>
              </a:prstGeom>
              <a:solidFill>
                <a:srgbClr val="9999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４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障害者優先調達を推進する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5" name="正方形/長方形 3716">
                <a:extLst>
                  <a:ext uri="{FF2B5EF4-FFF2-40B4-BE49-F238E27FC236}">
                    <a16:creationId xmlns:a16="http://schemas.microsoft.com/office/drawing/2014/main" id="{C0659ACC-793A-4EE3-8298-129BF40A8034}"/>
                  </a:ext>
                </a:extLst>
              </p:cNvPr>
              <p:cNvSpPr>
                <a:spLocks noChangeArrowheads="1"/>
              </p:cNvSpPr>
              <p:nvPr/>
            </p:nvSpPr>
            <p:spPr bwMode="auto">
              <a:xfrm>
                <a:off x="5095207" y="6920276"/>
                <a:ext cx="1867786" cy="349250"/>
              </a:xfrm>
              <a:prstGeom prst="rect">
                <a:avLst/>
              </a:prstGeom>
              <a:solidFill>
                <a:srgbClr val="9999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仕事を通して地域貢献でき</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err="1">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る</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仕組みをつくる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6" name="正方形/長方形 3717">
                <a:extLst>
                  <a:ext uri="{FF2B5EF4-FFF2-40B4-BE49-F238E27FC236}">
                    <a16:creationId xmlns:a16="http://schemas.microsoft.com/office/drawing/2014/main" id="{14899059-FF47-4095-A4A0-8F04DF2B4522}"/>
                  </a:ext>
                </a:extLst>
              </p:cNvPr>
              <p:cNvSpPr>
                <a:spLocks noChangeArrowheads="1"/>
              </p:cNvSpPr>
              <p:nvPr/>
            </p:nvSpPr>
            <p:spPr bwMode="auto">
              <a:xfrm>
                <a:off x="5095211" y="6238356"/>
                <a:ext cx="1867787" cy="349250"/>
              </a:xfrm>
              <a:prstGeom prst="rect">
                <a:avLst/>
              </a:prstGeom>
              <a:solidFill>
                <a:srgbClr val="9999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地域とつながり支え合う場</a:t>
                </a:r>
                <a:r>
                  <a:rPr kumimoji="0" lang="ja-JP" altLang="en-US"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をつくる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7" name="正方形/長方形 3718">
                <a:extLst>
                  <a:ext uri="{FF2B5EF4-FFF2-40B4-BE49-F238E27FC236}">
                    <a16:creationId xmlns:a16="http://schemas.microsoft.com/office/drawing/2014/main" id="{E61E56B7-7279-4CD2-9C7C-929C4CCB8CDB}"/>
                  </a:ext>
                </a:extLst>
              </p:cNvPr>
              <p:cNvSpPr>
                <a:spLocks noChangeArrowheads="1"/>
              </p:cNvSpPr>
              <p:nvPr/>
            </p:nvSpPr>
            <p:spPr bwMode="auto">
              <a:xfrm>
                <a:off x="5095209" y="6571731"/>
                <a:ext cx="1867786" cy="349250"/>
              </a:xfrm>
              <a:prstGeom prst="rect">
                <a:avLst/>
              </a:prstGeom>
              <a:solidFill>
                <a:srgbClr val="9999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就労に向けた支援体制を</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充実する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nvGrpSpPr>
            <p:cNvPr id="54" name="グループ化 53">
              <a:extLst>
                <a:ext uri="{FF2B5EF4-FFF2-40B4-BE49-F238E27FC236}">
                  <a16:creationId xmlns:a16="http://schemas.microsoft.com/office/drawing/2014/main" id="{98BCEB9F-5B42-4F11-A34E-848DD3338755}"/>
                </a:ext>
              </a:extLst>
            </p:cNvPr>
            <p:cNvGrpSpPr/>
            <p:nvPr/>
          </p:nvGrpSpPr>
          <p:grpSpPr>
            <a:xfrm>
              <a:off x="5095206" y="7990267"/>
              <a:ext cx="1867788" cy="1396046"/>
              <a:chOff x="5095206" y="7990267"/>
              <a:chExt cx="1867788" cy="1396046"/>
            </a:xfrm>
          </p:grpSpPr>
          <p:sp>
            <p:nvSpPr>
              <p:cNvPr id="38" name="正方形/長方形 3719">
                <a:extLst>
                  <a:ext uri="{FF2B5EF4-FFF2-40B4-BE49-F238E27FC236}">
                    <a16:creationId xmlns:a16="http://schemas.microsoft.com/office/drawing/2014/main" id="{69DB09A6-206F-42B8-A9AC-B14B0E15FE23}"/>
                  </a:ext>
                </a:extLst>
              </p:cNvPr>
              <p:cNvSpPr>
                <a:spLocks noChangeArrowheads="1"/>
              </p:cNvSpPr>
              <p:nvPr/>
            </p:nvSpPr>
            <p:spPr bwMode="auto">
              <a:xfrm>
                <a:off x="5095206" y="9037063"/>
                <a:ext cx="1867787" cy="349250"/>
              </a:xfrm>
              <a:prstGeom prst="rect">
                <a:avLst/>
              </a:prstGeom>
              <a:solidFill>
                <a:schemeClr val="accent5">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４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地域生活への移行を</a:t>
                </a:r>
                <a:r>
                  <a:rPr kumimoji="0" lang="ja-JP" altLang="ja-JP" sz="1000" b="0" i="0" u="none" strike="noStrike" cap="none" normalizeH="0" baseline="0" dirty="0" err="1">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支援す</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9" name="正方形/長方形 3720">
                <a:extLst>
                  <a:ext uri="{FF2B5EF4-FFF2-40B4-BE49-F238E27FC236}">
                    <a16:creationId xmlns:a16="http://schemas.microsoft.com/office/drawing/2014/main" id="{9E207241-DE02-4493-917B-5006B45D854E}"/>
                  </a:ext>
                </a:extLst>
              </p:cNvPr>
              <p:cNvSpPr>
                <a:spLocks noChangeArrowheads="1"/>
              </p:cNvSpPr>
              <p:nvPr/>
            </p:nvSpPr>
            <p:spPr bwMode="auto">
              <a:xfrm>
                <a:off x="5095206" y="8684087"/>
                <a:ext cx="1867787" cy="349250"/>
              </a:xfrm>
              <a:prstGeom prst="rect">
                <a:avLst/>
              </a:prstGeom>
              <a:solidFill>
                <a:schemeClr val="accent5">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社会復帰等に向けた取組み</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を推進する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40" name="正方形/長方形 3721">
                <a:extLst>
                  <a:ext uri="{FF2B5EF4-FFF2-40B4-BE49-F238E27FC236}">
                    <a16:creationId xmlns:a16="http://schemas.microsoft.com/office/drawing/2014/main" id="{F21FC560-CBB9-475D-AA9B-AD098075ABDD}"/>
                  </a:ext>
                </a:extLst>
              </p:cNvPr>
              <p:cNvSpPr>
                <a:spLocks noChangeArrowheads="1"/>
              </p:cNvSpPr>
              <p:nvPr/>
            </p:nvSpPr>
            <p:spPr bwMode="auto">
              <a:xfrm>
                <a:off x="5095207" y="7990267"/>
                <a:ext cx="1867787" cy="349250"/>
              </a:xfrm>
              <a:prstGeom prst="rect">
                <a:avLst/>
              </a:prstGeom>
              <a:solidFill>
                <a:schemeClr val="accent5">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切れ目のない相談支援を</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充実する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41" name="正方形/長方形 3722">
                <a:extLst>
                  <a:ext uri="{FF2B5EF4-FFF2-40B4-BE49-F238E27FC236}">
                    <a16:creationId xmlns:a16="http://schemas.microsoft.com/office/drawing/2014/main" id="{CB13CCA1-9798-4706-A37F-47DAE7252C49}"/>
                  </a:ext>
                </a:extLst>
              </p:cNvPr>
              <p:cNvSpPr>
                <a:spLocks noChangeArrowheads="1"/>
              </p:cNvSpPr>
              <p:nvPr/>
            </p:nvSpPr>
            <p:spPr bwMode="auto">
              <a:xfrm>
                <a:off x="5095206" y="8338376"/>
                <a:ext cx="1867787" cy="349250"/>
              </a:xfrm>
              <a:prstGeom prst="rect">
                <a:avLst/>
              </a:prstGeom>
              <a:solidFill>
                <a:schemeClr val="accent5">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福祉人材を育成し、定着を</a:t>
                </a:r>
                <a:endParaRPr kumimoji="0" lang="en-US"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sp>
        <p:nvSpPr>
          <p:cNvPr id="42" name="Rectangle 39">
            <a:extLst>
              <a:ext uri="{FF2B5EF4-FFF2-40B4-BE49-F238E27FC236}">
                <a16:creationId xmlns:a16="http://schemas.microsoft.com/office/drawing/2014/main" id="{01AE1D88-5540-4F2B-97C9-85C5B8577678}"/>
              </a:ext>
            </a:extLst>
          </p:cNvPr>
          <p:cNvSpPr>
            <a:spLocks noChangeArrowheads="1"/>
          </p:cNvSpPr>
          <p:nvPr/>
        </p:nvSpPr>
        <p:spPr bwMode="auto">
          <a:xfrm>
            <a:off x="152400" y="15240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57075" tIns="76176" rIns="91440" bIns="76176" numCol="1" anchor="ctr" anchorCtr="0" compatLnSpc="1">
            <a:prstTxWarp prst="textNoShape">
              <a:avLst/>
            </a:prstTxWarp>
            <a:spAutoFit/>
          </a:bodyPr>
          <a:lstStyle/>
          <a:p>
            <a:endParaRPr lang="ja-JP" altLang="en-US"/>
          </a:p>
        </p:txBody>
      </p:sp>
      <p:sp>
        <p:nvSpPr>
          <p:cNvPr id="44" name="Rectangle 57">
            <a:extLst>
              <a:ext uri="{FF2B5EF4-FFF2-40B4-BE49-F238E27FC236}">
                <a16:creationId xmlns:a16="http://schemas.microsoft.com/office/drawing/2014/main" id="{DC67EE4B-3688-4C60-B0D4-4A646A672A7E}"/>
              </a:ext>
            </a:extLst>
          </p:cNvPr>
          <p:cNvSpPr>
            <a:spLocks noChangeArrowheads="1"/>
          </p:cNvSpPr>
          <p:nvPr/>
        </p:nvSpPr>
        <p:spPr bwMode="auto">
          <a:xfrm>
            <a:off x="152400" y="60960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5" name="Rectangle 59">
            <a:extLst>
              <a:ext uri="{FF2B5EF4-FFF2-40B4-BE49-F238E27FC236}">
                <a16:creationId xmlns:a16="http://schemas.microsoft.com/office/drawing/2014/main" id="{66C7D960-E926-4C57-8AB2-10A7550D0B87}"/>
              </a:ext>
            </a:extLst>
          </p:cNvPr>
          <p:cNvSpPr>
            <a:spLocks noChangeArrowheads="1"/>
          </p:cNvSpPr>
          <p:nvPr/>
        </p:nvSpPr>
        <p:spPr bwMode="auto">
          <a:xfrm>
            <a:off x="-1836272" y="1401791"/>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en-US"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46" name="Rectangle 73">
            <a:extLst>
              <a:ext uri="{FF2B5EF4-FFF2-40B4-BE49-F238E27FC236}">
                <a16:creationId xmlns:a16="http://schemas.microsoft.com/office/drawing/2014/main" id="{F522D887-6D15-4762-B489-2707F0439018}"/>
              </a:ext>
            </a:extLst>
          </p:cNvPr>
          <p:cNvSpPr>
            <a:spLocks noChangeArrowheads="1"/>
          </p:cNvSpPr>
          <p:nvPr/>
        </p:nvSpPr>
        <p:spPr bwMode="auto">
          <a:xfrm>
            <a:off x="152400" y="60960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200" b="0" i="0" u="none" strike="noStrike" cap="none" normalizeH="0" baseline="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62" name="Text Box 29">
            <a:extLst>
              <a:ext uri="{FF2B5EF4-FFF2-40B4-BE49-F238E27FC236}">
                <a16:creationId xmlns:a16="http://schemas.microsoft.com/office/drawing/2014/main" id="{34EBBE33-3973-417A-99F1-66EDD6F466D4}"/>
              </a:ext>
            </a:extLst>
          </p:cNvPr>
          <p:cNvSpPr txBox="1">
            <a:spLocks noChangeArrowheads="1"/>
          </p:cNvSpPr>
          <p:nvPr/>
        </p:nvSpPr>
        <p:spPr bwMode="auto">
          <a:xfrm>
            <a:off x="8702558" y="967118"/>
            <a:ext cx="1298811" cy="34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64" name="正方形/長方形 3694">
            <a:extLst>
              <a:ext uri="{FF2B5EF4-FFF2-40B4-BE49-F238E27FC236}">
                <a16:creationId xmlns:a16="http://schemas.microsoft.com/office/drawing/2014/main" id="{979DDBAA-DE4B-4057-BFDE-09B53BF6E277}"/>
              </a:ext>
            </a:extLst>
          </p:cNvPr>
          <p:cNvSpPr>
            <a:spLocks noChangeArrowheads="1"/>
          </p:cNvSpPr>
          <p:nvPr/>
        </p:nvSpPr>
        <p:spPr bwMode="auto">
          <a:xfrm>
            <a:off x="8510310" y="1357389"/>
            <a:ext cx="2016000" cy="343109"/>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a:t>
            </a:r>
            <a:r>
              <a:rPr lang="ja-JP" altLang="en-US" sz="10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障害を理由とする差別の解消</a:t>
            </a:r>
            <a:endParaRPr lang="en-US" altLang="ja-JP" sz="10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の推進</a:t>
            </a:r>
            <a:r>
              <a:rPr lang="en-US" altLang="ja-JP" sz="10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重点施策</a:t>
            </a:r>
            <a:r>
              <a:rPr lang="en-US" altLang="ja-JP" sz="10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en-US" altLang="ja-JP" sz="10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5" name="正方形/長方形 3689">
            <a:extLst>
              <a:ext uri="{FF2B5EF4-FFF2-40B4-BE49-F238E27FC236}">
                <a16:creationId xmlns:a16="http://schemas.microsoft.com/office/drawing/2014/main" id="{C48F7912-19C2-4FD3-8D7A-C4E13368979D}"/>
              </a:ext>
            </a:extLst>
          </p:cNvPr>
          <p:cNvSpPr>
            <a:spLocks noChangeArrowheads="1"/>
          </p:cNvSpPr>
          <p:nvPr/>
        </p:nvSpPr>
        <p:spPr bwMode="auto">
          <a:xfrm>
            <a:off x="8510309" y="1700498"/>
            <a:ext cx="2016000" cy="343109"/>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a:t>
            </a: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虐待の防止</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66" name="正方形/長方形 3714">
            <a:extLst>
              <a:ext uri="{FF2B5EF4-FFF2-40B4-BE49-F238E27FC236}">
                <a16:creationId xmlns:a16="http://schemas.microsoft.com/office/drawing/2014/main" id="{18220C31-C524-4D88-B884-2600F7983B71}"/>
              </a:ext>
            </a:extLst>
          </p:cNvPr>
          <p:cNvSpPr>
            <a:spLocks noChangeArrowheads="1"/>
          </p:cNvSpPr>
          <p:nvPr/>
        </p:nvSpPr>
        <p:spPr bwMode="auto">
          <a:xfrm>
            <a:off x="8510311" y="2039188"/>
            <a:ext cx="2016000" cy="343109"/>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a:t>
            </a: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権利擁護制度の周知と利用促</a:t>
            </a:r>
            <a:endParaRPr lang="en-US" altLang="ja-JP"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進</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8" name="正方形/長方形 67">
            <a:extLst>
              <a:ext uri="{FF2B5EF4-FFF2-40B4-BE49-F238E27FC236}">
                <a16:creationId xmlns:a16="http://schemas.microsoft.com/office/drawing/2014/main" id="{8091F4C8-C711-4F83-B0ED-61D4D4849777}"/>
              </a:ext>
            </a:extLst>
          </p:cNvPr>
          <p:cNvSpPr/>
          <p:nvPr/>
        </p:nvSpPr>
        <p:spPr>
          <a:xfrm>
            <a:off x="11006402" y="1334154"/>
            <a:ext cx="1720658" cy="10481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Text Box 29">
            <a:extLst>
              <a:ext uri="{FF2B5EF4-FFF2-40B4-BE49-F238E27FC236}">
                <a16:creationId xmlns:a16="http://schemas.microsoft.com/office/drawing/2014/main" id="{C85E6B5B-C90B-403F-BEAA-E6B7EEC47EE0}"/>
              </a:ext>
            </a:extLst>
          </p:cNvPr>
          <p:cNvSpPr txBox="1">
            <a:spLocks noChangeArrowheads="1"/>
          </p:cNvSpPr>
          <p:nvPr/>
        </p:nvSpPr>
        <p:spPr bwMode="auto">
          <a:xfrm>
            <a:off x="11184690" y="979094"/>
            <a:ext cx="1298811" cy="34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事業</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70" name="Text Box 29">
            <a:extLst>
              <a:ext uri="{FF2B5EF4-FFF2-40B4-BE49-F238E27FC236}">
                <a16:creationId xmlns:a16="http://schemas.microsoft.com/office/drawing/2014/main" id="{3F4D7F79-45A9-492A-B8D9-0D23E9166892}"/>
              </a:ext>
            </a:extLst>
          </p:cNvPr>
          <p:cNvSpPr txBox="1">
            <a:spLocks noChangeArrowheads="1"/>
          </p:cNvSpPr>
          <p:nvPr/>
        </p:nvSpPr>
        <p:spPr bwMode="auto">
          <a:xfrm>
            <a:off x="10972979" y="1401791"/>
            <a:ext cx="1805906" cy="34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施策ごとに複数の事業</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71" name="テキスト ボックス 70">
            <a:extLst>
              <a:ext uri="{FF2B5EF4-FFF2-40B4-BE49-F238E27FC236}">
                <a16:creationId xmlns:a16="http://schemas.microsoft.com/office/drawing/2014/main" id="{6F97EA62-DE6F-4FD5-AFA4-D71A78EF187A}"/>
              </a:ext>
            </a:extLst>
          </p:cNvPr>
          <p:cNvSpPr txBox="1"/>
          <p:nvPr/>
        </p:nvSpPr>
        <p:spPr>
          <a:xfrm>
            <a:off x="9195517" y="2511755"/>
            <a:ext cx="461665" cy="968905"/>
          </a:xfrm>
          <a:prstGeom prst="rect">
            <a:avLst/>
          </a:prstGeom>
          <a:noFill/>
        </p:spPr>
        <p:txBody>
          <a:bodyPr vert="eaVert" wrap="square" rtlCol="0">
            <a:spAutoFit/>
          </a:bodyPr>
          <a:lstStyle/>
          <a:p>
            <a:r>
              <a:rPr kumimoji="1" lang="ja-JP" altLang="en-US" dirty="0"/>
              <a:t>・・・</a:t>
            </a:r>
          </a:p>
        </p:txBody>
      </p:sp>
      <p:sp>
        <p:nvSpPr>
          <p:cNvPr id="72" name="テキスト ボックス 71">
            <a:extLst>
              <a:ext uri="{FF2B5EF4-FFF2-40B4-BE49-F238E27FC236}">
                <a16:creationId xmlns:a16="http://schemas.microsoft.com/office/drawing/2014/main" id="{FE0AE566-7DBC-420F-B0CB-8C243161A6B0}"/>
              </a:ext>
            </a:extLst>
          </p:cNvPr>
          <p:cNvSpPr txBox="1"/>
          <p:nvPr/>
        </p:nvSpPr>
        <p:spPr>
          <a:xfrm>
            <a:off x="11769208" y="2449930"/>
            <a:ext cx="461665" cy="968905"/>
          </a:xfrm>
          <a:prstGeom prst="rect">
            <a:avLst/>
          </a:prstGeom>
          <a:noFill/>
        </p:spPr>
        <p:txBody>
          <a:bodyPr vert="eaVert" wrap="square" rtlCol="0">
            <a:spAutoFit/>
          </a:bodyPr>
          <a:lstStyle/>
          <a:p>
            <a:r>
              <a:rPr kumimoji="1" lang="ja-JP" altLang="en-US" dirty="0"/>
              <a:t>・・・</a:t>
            </a:r>
          </a:p>
        </p:txBody>
      </p:sp>
      <p:sp>
        <p:nvSpPr>
          <p:cNvPr id="73" name="正方形/長方形 72">
            <a:extLst>
              <a:ext uri="{FF2B5EF4-FFF2-40B4-BE49-F238E27FC236}">
                <a16:creationId xmlns:a16="http://schemas.microsoft.com/office/drawing/2014/main" id="{D18D25A2-008D-4069-B735-81B0D62857B1}"/>
              </a:ext>
            </a:extLst>
          </p:cNvPr>
          <p:cNvSpPr/>
          <p:nvPr/>
        </p:nvSpPr>
        <p:spPr>
          <a:xfrm>
            <a:off x="143912" y="120131"/>
            <a:ext cx="12513776" cy="765013"/>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E1C9C4C8-3E9B-4525-89B6-E5ECEEB45FB4}"/>
              </a:ext>
            </a:extLst>
          </p:cNvPr>
          <p:cNvSpPr txBox="1"/>
          <p:nvPr/>
        </p:nvSpPr>
        <p:spPr>
          <a:xfrm>
            <a:off x="4204637" y="113455"/>
            <a:ext cx="5310674" cy="707886"/>
          </a:xfrm>
          <a:prstGeom prst="rect">
            <a:avLst/>
          </a:prstGeom>
          <a:noFill/>
        </p:spPr>
        <p:txBody>
          <a:bodyPr wrap="square" rtlCol="0">
            <a:spAutoFit/>
          </a:bodyPr>
          <a:lstStyle/>
          <a:p>
            <a:r>
              <a:rPr kumimoji="1" lang="ja-JP" altLang="en-US" sz="4000" dirty="0">
                <a:latin typeface="BIZ UDPゴシック" panose="020B0400000000000000" pitchFamily="50" charset="-128"/>
                <a:ea typeface="BIZ UDPゴシック" panose="020B0400000000000000" pitchFamily="50" charset="-128"/>
              </a:rPr>
              <a:t>現行計画の体系</a:t>
            </a:r>
          </a:p>
        </p:txBody>
      </p:sp>
      <p:sp>
        <p:nvSpPr>
          <p:cNvPr id="74" name="テキスト ボックス 73">
            <a:extLst>
              <a:ext uri="{FF2B5EF4-FFF2-40B4-BE49-F238E27FC236}">
                <a16:creationId xmlns:a16="http://schemas.microsoft.com/office/drawing/2014/main" id="{E930055E-2788-4BE7-965D-0BB31EC6F7AA}"/>
              </a:ext>
            </a:extLst>
          </p:cNvPr>
          <p:cNvSpPr txBox="1"/>
          <p:nvPr/>
        </p:nvSpPr>
        <p:spPr>
          <a:xfrm>
            <a:off x="11176982" y="345538"/>
            <a:ext cx="1472217"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参考資料１</a:t>
            </a:r>
          </a:p>
        </p:txBody>
      </p:sp>
      <p:sp>
        <p:nvSpPr>
          <p:cNvPr id="76" name="正方形/長方形 3713">
            <a:extLst>
              <a:ext uri="{FF2B5EF4-FFF2-40B4-BE49-F238E27FC236}">
                <a16:creationId xmlns:a16="http://schemas.microsoft.com/office/drawing/2014/main" id="{14F014F0-F1DE-4E20-AEB2-8D1D65D601BF}"/>
              </a:ext>
            </a:extLst>
          </p:cNvPr>
          <p:cNvSpPr>
            <a:spLocks noChangeArrowheads="1"/>
          </p:cNvSpPr>
          <p:nvPr/>
        </p:nvSpPr>
        <p:spPr bwMode="auto">
          <a:xfrm>
            <a:off x="8517963" y="3459717"/>
            <a:ext cx="2016000" cy="352466"/>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１</a:t>
            </a:r>
            <a:r>
              <a:rPr kumimoji="0" lang="ja-JP"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災害</a:t>
            </a: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時の体制づくり</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重点施策</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78" name="正方形/長方形 3713">
            <a:extLst>
              <a:ext uri="{FF2B5EF4-FFF2-40B4-BE49-F238E27FC236}">
                <a16:creationId xmlns:a16="http://schemas.microsoft.com/office/drawing/2014/main" id="{901F59EE-48B9-4443-ABE4-9691067DC0F8}"/>
              </a:ext>
            </a:extLst>
          </p:cNvPr>
          <p:cNvSpPr>
            <a:spLocks noChangeArrowheads="1"/>
          </p:cNvSpPr>
          <p:nvPr/>
        </p:nvSpPr>
        <p:spPr bwMode="auto">
          <a:xfrm>
            <a:off x="8510310" y="4936564"/>
            <a:ext cx="2016000" cy="650969"/>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１</a:t>
            </a:r>
            <a:r>
              <a:rPr kumimoji="0" lang="ja-JP"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「エール」発達・教育支援センターを中心とした発達支援と教育支援の推進</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重点施策</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81" name="正方形/長方形 3713">
            <a:extLst>
              <a:ext uri="{FF2B5EF4-FFF2-40B4-BE49-F238E27FC236}">
                <a16:creationId xmlns:a16="http://schemas.microsoft.com/office/drawing/2014/main" id="{60A9E008-97BC-41B6-B759-06D8B01F2671}"/>
              </a:ext>
            </a:extLst>
          </p:cNvPr>
          <p:cNvSpPr>
            <a:spLocks noChangeArrowheads="1"/>
          </p:cNvSpPr>
          <p:nvPr/>
        </p:nvSpPr>
        <p:spPr bwMode="auto">
          <a:xfrm>
            <a:off x="8510310" y="6506308"/>
            <a:ext cx="2016000" cy="646107"/>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１</a:t>
            </a:r>
            <a:r>
              <a:rPr kumimoji="0" lang="ja-JP"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一人ひとりの「しごと」と</a:t>
            </a:r>
            <a:endParaRPr lang="en-US" altLang="ja-JP"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「暮らし」を一体的に支える</a:t>
            </a:r>
            <a:endParaRPr lang="en-US" altLang="ja-JP"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重点施策</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83" name="正方形/長方形 3713">
            <a:extLst>
              <a:ext uri="{FF2B5EF4-FFF2-40B4-BE49-F238E27FC236}">
                <a16:creationId xmlns:a16="http://schemas.microsoft.com/office/drawing/2014/main" id="{666ED1DC-0AAC-4C53-8AB0-CFF870F2801D}"/>
              </a:ext>
            </a:extLst>
          </p:cNvPr>
          <p:cNvSpPr>
            <a:spLocks noChangeArrowheads="1"/>
          </p:cNvSpPr>
          <p:nvPr/>
        </p:nvSpPr>
        <p:spPr bwMode="auto">
          <a:xfrm>
            <a:off x="8510310" y="8072632"/>
            <a:ext cx="2016000" cy="650969"/>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a:t>
            </a:r>
            <a:r>
              <a:rPr kumimoji="0" lang="ja-JP"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初期相談からワンストップ型の</a:t>
            </a:r>
            <a:endParaRPr kumimoji="0" lang="en-US"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相談支援ができる体制づくり</a:t>
            </a:r>
            <a:endParaRPr kumimoji="0" lang="en-US"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重点施策</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85" name="Text Box 29">
            <a:extLst>
              <a:ext uri="{FF2B5EF4-FFF2-40B4-BE49-F238E27FC236}">
                <a16:creationId xmlns:a16="http://schemas.microsoft.com/office/drawing/2014/main" id="{4DC77FCD-730D-4CA4-8C1D-6426ECD12DCC}"/>
              </a:ext>
            </a:extLst>
          </p:cNvPr>
          <p:cNvSpPr txBox="1">
            <a:spLocks noChangeArrowheads="1"/>
          </p:cNvSpPr>
          <p:nvPr/>
        </p:nvSpPr>
        <p:spPr bwMode="auto">
          <a:xfrm>
            <a:off x="11108979" y="4916545"/>
            <a:ext cx="1698806" cy="74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現行計画における重点施策は各基本目標につき１つ</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86" name="正方形/長方形 85">
            <a:extLst>
              <a:ext uri="{FF2B5EF4-FFF2-40B4-BE49-F238E27FC236}">
                <a16:creationId xmlns:a16="http://schemas.microsoft.com/office/drawing/2014/main" id="{26A88351-0D10-46B6-883D-2F2E863CEA8C}"/>
              </a:ext>
            </a:extLst>
          </p:cNvPr>
          <p:cNvSpPr/>
          <p:nvPr/>
        </p:nvSpPr>
        <p:spPr>
          <a:xfrm>
            <a:off x="11184690" y="345538"/>
            <a:ext cx="1278571" cy="42041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683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1E9D05F-773C-4AC3-AA90-B6AB78CBA34F}"/>
              </a:ext>
            </a:extLst>
          </p:cNvPr>
          <p:cNvSpPr/>
          <p:nvPr/>
        </p:nvSpPr>
        <p:spPr>
          <a:xfrm>
            <a:off x="533109" y="979089"/>
            <a:ext cx="5520710" cy="85240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右中かっこ 83">
            <a:extLst>
              <a:ext uri="{FF2B5EF4-FFF2-40B4-BE49-F238E27FC236}">
                <a16:creationId xmlns:a16="http://schemas.microsoft.com/office/drawing/2014/main" id="{C09D157F-9C41-4CC7-9998-5F3DA92E1C10}"/>
              </a:ext>
            </a:extLst>
          </p:cNvPr>
          <p:cNvSpPr/>
          <p:nvPr/>
        </p:nvSpPr>
        <p:spPr>
          <a:xfrm>
            <a:off x="5999563" y="1475900"/>
            <a:ext cx="254051" cy="79477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6" name="グループ化 55">
            <a:extLst>
              <a:ext uri="{FF2B5EF4-FFF2-40B4-BE49-F238E27FC236}">
                <a16:creationId xmlns:a16="http://schemas.microsoft.com/office/drawing/2014/main" id="{34E890B3-E613-47B6-89A0-6E6781C6AC49}"/>
              </a:ext>
            </a:extLst>
          </p:cNvPr>
          <p:cNvGrpSpPr/>
          <p:nvPr/>
        </p:nvGrpSpPr>
        <p:grpSpPr>
          <a:xfrm>
            <a:off x="533109" y="935421"/>
            <a:ext cx="5335802" cy="8496717"/>
            <a:chOff x="7143" y="737508"/>
            <a:chExt cx="4943523" cy="8648805"/>
          </a:xfrm>
        </p:grpSpPr>
        <p:cxnSp>
          <p:nvCxnSpPr>
            <p:cNvPr id="21" name="直線コネクタ 20">
              <a:extLst>
                <a:ext uri="{FF2B5EF4-FFF2-40B4-BE49-F238E27FC236}">
                  <a16:creationId xmlns:a16="http://schemas.microsoft.com/office/drawing/2014/main" id="{3F55E1BE-7D46-441D-80F3-D68A30750E8F}"/>
                </a:ext>
              </a:extLst>
            </p:cNvPr>
            <p:cNvCxnSpPr>
              <a:cxnSpLocks/>
            </p:cNvCxnSpPr>
            <p:nvPr/>
          </p:nvCxnSpPr>
          <p:spPr>
            <a:xfrm>
              <a:off x="2537813" y="1720529"/>
              <a:ext cx="50403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C3DD944F-E51F-4D75-8299-22D16574D128}"/>
                </a:ext>
              </a:extLst>
            </p:cNvPr>
            <p:cNvCxnSpPr>
              <a:cxnSpLocks/>
              <a:endCxn id="32" idx="1"/>
            </p:cNvCxnSpPr>
            <p:nvPr/>
          </p:nvCxnSpPr>
          <p:spPr>
            <a:xfrm>
              <a:off x="2590098" y="7442641"/>
              <a:ext cx="49278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452788E-4BFA-4AFA-9B62-A060193870C3}"/>
                </a:ext>
              </a:extLst>
            </p:cNvPr>
            <p:cNvCxnSpPr>
              <a:cxnSpLocks/>
            </p:cNvCxnSpPr>
            <p:nvPr/>
          </p:nvCxnSpPr>
          <p:spPr>
            <a:xfrm>
              <a:off x="2529890" y="4789891"/>
              <a:ext cx="511116" cy="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線コネクタ 3">
              <a:extLst>
                <a:ext uri="{FF2B5EF4-FFF2-40B4-BE49-F238E27FC236}">
                  <a16:creationId xmlns:a16="http://schemas.microsoft.com/office/drawing/2014/main" id="{850E6D8D-2AC1-4AA2-B754-45FC725E861D}"/>
                </a:ext>
              </a:extLst>
            </p:cNvPr>
            <p:cNvCxnSpPr>
              <a:cxnSpLocks/>
            </p:cNvCxnSpPr>
            <p:nvPr/>
          </p:nvCxnSpPr>
          <p:spPr>
            <a:xfrm>
              <a:off x="996950" y="4789892"/>
              <a:ext cx="1409842" cy="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72B59B00-BEEA-4D97-AE99-85127CD8CE7B}"/>
                </a:ext>
              </a:extLst>
            </p:cNvPr>
            <p:cNvSpPr/>
            <p:nvPr/>
          </p:nvSpPr>
          <p:spPr>
            <a:xfrm>
              <a:off x="1517540" y="1143378"/>
              <a:ext cx="1007745" cy="8242935"/>
            </a:xfrm>
            <a:prstGeom prst="rect">
              <a:avLst/>
            </a:prstGeom>
            <a:solidFill>
              <a:schemeClr val="bg1"/>
            </a:solidFill>
            <a:ln w="9525">
              <a:solidFill>
                <a:schemeClr val="bg1">
                  <a:lumMod val="65000"/>
                </a:schemeClr>
              </a:solidFill>
              <a:prstDash val="solid"/>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正方形/長方形 208">
              <a:extLst>
                <a:ext uri="{FF2B5EF4-FFF2-40B4-BE49-F238E27FC236}">
                  <a16:creationId xmlns:a16="http://schemas.microsoft.com/office/drawing/2014/main" id="{2DD4C1A1-AC9C-4AA6-9955-86EA48242407}"/>
                </a:ext>
              </a:extLst>
            </p:cNvPr>
            <p:cNvSpPr>
              <a:spLocks noChangeArrowheads="1"/>
            </p:cNvSpPr>
            <p:nvPr/>
          </p:nvSpPr>
          <p:spPr bwMode="auto">
            <a:xfrm>
              <a:off x="198437" y="1144013"/>
              <a:ext cx="798513" cy="8242300"/>
            </a:xfrm>
            <a:prstGeom prst="rect">
              <a:avLst/>
            </a:prstGeom>
            <a:solidFill>
              <a:srgbClr val="FFFFFF"/>
            </a:solidFill>
            <a:ln w="12700">
              <a:solidFill>
                <a:srgbClr val="000000"/>
              </a:solidFill>
              <a:miter lim="800000"/>
              <a:headEnd/>
              <a:tailEnd/>
            </a:ln>
          </p:spPr>
          <p:txBody>
            <a:bodyPr vert="eaVert" wrap="square" lIns="72000" tIns="108000" rIns="0" bIns="10800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200" b="1"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目指すべき姿　「ともに生きるまち　日野」</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～一人ひとりがかけがえのない存在として認め合</a:t>
              </a:r>
              <a:r>
                <a:rPr kumimoji="0" lang="ja-JP" altLang="en-US" sz="15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いながら安心して暮らせる</a:t>
              </a:r>
              <a:r>
                <a:rPr kumimoji="0" lang="ja-JP" altLang="ja-JP" sz="15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地域の実現</a:t>
              </a:r>
              <a:r>
                <a:rPr kumimoji="0" lang="ja-JP"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8" name="正方形/長方形 209">
              <a:extLst>
                <a:ext uri="{FF2B5EF4-FFF2-40B4-BE49-F238E27FC236}">
                  <a16:creationId xmlns:a16="http://schemas.microsoft.com/office/drawing/2014/main" id="{6B6E6B20-2F53-4AC4-9C7F-4718B67E4E2E}"/>
                </a:ext>
              </a:extLst>
            </p:cNvPr>
            <p:cNvSpPr>
              <a:spLocks noChangeArrowheads="1"/>
            </p:cNvSpPr>
            <p:nvPr/>
          </p:nvSpPr>
          <p:spPr bwMode="auto">
            <a:xfrm>
              <a:off x="1614628" y="1176065"/>
              <a:ext cx="792163" cy="2933700"/>
            </a:xfrm>
            <a:prstGeom prst="rect">
              <a:avLst/>
            </a:prstGeom>
            <a:solidFill>
              <a:srgbClr val="FFFFFF"/>
            </a:solidFill>
            <a:ln w="12700">
              <a:solidFill>
                <a:srgbClr val="000000"/>
              </a:solidFill>
              <a:miter lim="800000"/>
              <a:headEnd/>
              <a:tailEnd/>
            </a:ln>
          </p:spPr>
          <p:txBody>
            <a:bodyPr vert="eaVert" wrap="square" lIns="0" tIns="108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差別のない社会</a:t>
              </a: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互いの人権と権利を尊重し、誰もが暮らしやすいまちづくりを推進します。</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2" name="テキスト ボックス 2">
              <a:extLst>
                <a:ext uri="{FF2B5EF4-FFF2-40B4-BE49-F238E27FC236}">
                  <a16:creationId xmlns:a16="http://schemas.microsoft.com/office/drawing/2014/main" id="{8BEE0EA8-36FF-48CF-89E6-B10C82082C13}"/>
                </a:ext>
              </a:extLst>
            </p:cNvPr>
            <p:cNvSpPr txBox="1">
              <a:spLocks noChangeArrowheads="1"/>
            </p:cNvSpPr>
            <p:nvPr/>
          </p:nvSpPr>
          <p:spPr bwMode="auto">
            <a:xfrm>
              <a:off x="7143" y="737508"/>
              <a:ext cx="11525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目指すべき姿</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3" name="Text Box 34">
              <a:extLst>
                <a:ext uri="{FF2B5EF4-FFF2-40B4-BE49-F238E27FC236}">
                  <a16:creationId xmlns:a16="http://schemas.microsoft.com/office/drawing/2014/main" id="{08F4A32A-D086-4643-A426-E0EF2717A14C}"/>
                </a:ext>
              </a:extLst>
            </p:cNvPr>
            <p:cNvSpPr txBox="1">
              <a:spLocks noChangeArrowheads="1"/>
            </p:cNvSpPr>
            <p:nvPr/>
          </p:nvSpPr>
          <p:spPr bwMode="auto">
            <a:xfrm>
              <a:off x="1431212" y="804733"/>
              <a:ext cx="1169988"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実現すべき社会</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5" name="Text Box 29">
              <a:extLst>
                <a:ext uri="{FF2B5EF4-FFF2-40B4-BE49-F238E27FC236}">
                  <a16:creationId xmlns:a16="http://schemas.microsoft.com/office/drawing/2014/main" id="{8EC04772-0A53-45D8-848F-DA470278BCA9}"/>
                </a:ext>
              </a:extLst>
            </p:cNvPr>
            <p:cNvSpPr txBox="1">
              <a:spLocks noChangeArrowheads="1"/>
            </p:cNvSpPr>
            <p:nvPr/>
          </p:nvSpPr>
          <p:spPr bwMode="auto">
            <a:xfrm>
              <a:off x="3283605" y="796443"/>
              <a:ext cx="12033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施策の</a:t>
              </a:r>
              <a:r>
                <a:rPr kumimoji="0" lang="ja-JP" altLang="en-US"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方向性</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6" name="正方形/長方形 2">
              <a:extLst>
                <a:ext uri="{FF2B5EF4-FFF2-40B4-BE49-F238E27FC236}">
                  <a16:creationId xmlns:a16="http://schemas.microsoft.com/office/drawing/2014/main" id="{DE68B0F7-AF08-4D01-98F2-CE84EDF848A0}"/>
                </a:ext>
              </a:extLst>
            </p:cNvPr>
            <p:cNvSpPr>
              <a:spLocks noChangeArrowheads="1"/>
            </p:cNvSpPr>
            <p:nvPr/>
          </p:nvSpPr>
          <p:spPr bwMode="auto">
            <a:xfrm>
              <a:off x="1614629" y="6797461"/>
              <a:ext cx="792162" cy="2519363"/>
            </a:xfrm>
            <a:prstGeom prst="rect">
              <a:avLst/>
            </a:prstGeom>
            <a:solidFill>
              <a:srgbClr val="FFFFFF"/>
            </a:solidFill>
            <a:ln w="12700">
              <a:solidFill>
                <a:srgbClr val="000000"/>
              </a:solidFill>
              <a:miter lim="800000"/>
              <a:headEnd/>
              <a:tailEnd/>
            </a:ln>
          </p:spPr>
          <p:txBody>
            <a:bodyPr vert="eaVert" wrap="square" lIns="0" tIns="108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安心して暮らせる社会</a:t>
              </a: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障害のある市民</a:t>
              </a:r>
              <a:r>
                <a:rPr kumimoji="0" lang="ja-JP" altLang="en-US"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が困ることなく、安心して生活できるまちづくりを推進します</a:t>
              </a:r>
              <a:r>
                <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0" name="正方形/長方形 227">
              <a:extLst>
                <a:ext uri="{FF2B5EF4-FFF2-40B4-BE49-F238E27FC236}">
                  <a16:creationId xmlns:a16="http://schemas.microsoft.com/office/drawing/2014/main" id="{11BF5B45-59B1-4A31-9D5F-5D9CE178CF00}"/>
                </a:ext>
              </a:extLst>
            </p:cNvPr>
            <p:cNvSpPr>
              <a:spLocks noChangeArrowheads="1"/>
            </p:cNvSpPr>
            <p:nvPr/>
          </p:nvSpPr>
          <p:spPr bwMode="auto">
            <a:xfrm>
              <a:off x="1621194" y="4227844"/>
              <a:ext cx="792162" cy="2447925"/>
            </a:xfrm>
            <a:prstGeom prst="rect">
              <a:avLst/>
            </a:prstGeom>
            <a:solidFill>
              <a:srgbClr val="FFFFFF"/>
            </a:solidFill>
            <a:ln w="12700">
              <a:solidFill>
                <a:srgbClr val="000000"/>
              </a:solidFill>
              <a:miter lim="800000"/>
              <a:headEnd/>
              <a:tailEnd/>
            </a:ln>
          </p:spPr>
          <p:txBody>
            <a:bodyPr vert="eaVert" wrap="square" lIns="0" tIns="108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つながり支え合う社会</a:t>
              </a:r>
              <a:r>
                <a:rPr kumimoji="0" lang="ja-JP" altLang="ja-JP" sz="12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dirty="0">
                  <a:latin typeface="BIZ UDPゴシック" panose="020B0400000000000000" pitchFamily="50" charset="-128"/>
                  <a:ea typeface="BIZ UDPゴシック" panose="020B0400000000000000" pitchFamily="50" charset="-128"/>
                  <a:cs typeface="Times New Roman" panose="02020603050405020304" pitchFamily="18" charset="0"/>
                </a:rPr>
                <a:t>地域全体がつながり、障害のある市民を地域ぐるみで支える仕組みをつくります</a:t>
              </a:r>
              <a:r>
                <a:rPr kumimoji="0" lang="ja-JP" altLang="ja-JP" sz="11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nvGrpSpPr>
            <p:cNvPr id="52" name="グループ化 51">
              <a:extLst>
                <a:ext uri="{FF2B5EF4-FFF2-40B4-BE49-F238E27FC236}">
                  <a16:creationId xmlns:a16="http://schemas.microsoft.com/office/drawing/2014/main" id="{15AE33FC-7DC0-4101-89BF-CA35F41A3D52}"/>
                </a:ext>
              </a:extLst>
            </p:cNvPr>
            <p:cNvGrpSpPr/>
            <p:nvPr/>
          </p:nvGrpSpPr>
          <p:grpSpPr>
            <a:xfrm>
              <a:off x="3069599" y="3466887"/>
              <a:ext cx="1867789" cy="1252859"/>
              <a:chOff x="3069599" y="3466887"/>
              <a:chExt cx="1867789" cy="1252859"/>
            </a:xfrm>
          </p:grpSpPr>
          <p:sp>
            <p:nvSpPr>
              <p:cNvPr id="9" name="正方形/長方形 218">
                <a:extLst>
                  <a:ext uri="{FF2B5EF4-FFF2-40B4-BE49-F238E27FC236}">
                    <a16:creationId xmlns:a16="http://schemas.microsoft.com/office/drawing/2014/main" id="{91D45B82-173E-4B8F-9230-38BC50D923EA}"/>
                  </a:ext>
                </a:extLst>
              </p:cNvPr>
              <p:cNvSpPr>
                <a:spLocks noChangeArrowheads="1"/>
              </p:cNvSpPr>
              <p:nvPr/>
            </p:nvSpPr>
            <p:spPr bwMode="auto">
              <a:xfrm>
                <a:off x="3069601" y="3466887"/>
                <a:ext cx="1867787" cy="406400"/>
              </a:xfrm>
              <a:prstGeom prst="rect">
                <a:avLst/>
              </a:prstGeom>
              <a:solidFill>
                <a:srgbClr val="FFCCFF"/>
              </a:solidFill>
              <a:ln w="12700">
                <a:solidFill>
                  <a:srgbClr val="000000"/>
                </a:solidFill>
                <a:miter lim="800000"/>
                <a:headEnd/>
                <a:tailEnd/>
              </a:ln>
            </p:spPr>
            <p:txBody>
              <a:bodyPr vert="horz" wrap="square" lIns="36000" tIns="45720" rIns="3600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子どもの成長を支援する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18" name="正方形/長方形 3691">
                <a:extLst>
                  <a:ext uri="{FF2B5EF4-FFF2-40B4-BE49-F238E27FC236}">
                    <a16:creationId xmlns:a16="http://schemas.microsoft.com/office/drawing/2014/main" id="{D293B346-77FA-44E3-85C6-EDF177F927DE}"/>
                  </a:ext>
                </a:extLst>
              </p:cNvPr>
              <p:cNvSpPr>
                <a:spLocks noChangeArrowheads="1"/>
              </p:cNvSpPr>
              <p:nvPr/>
            </p:nvSpPr>
            <p:spPr bwMode="auto">
              <a:xfrm>
                <a:off x="3069599" y="4370495"/>
                <a:ext cx="1867787" cy="349251"/>
              </a:xfrm>
              <a:prstGeom prst="rect">
                <a:avLst/>
              </a:prstGeom>
              <a:solidFill>
                <a:srgbClr val="FFCC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障害のある人の子育てを</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3" name="正方形/長方形 219">
                <a:extLst>
                  <a:ext uri="{FF2B5EF4-FFF2-40B4-BE49-F238E27FC236}">
                    <a16:creationId xmlns:a16="http://schemas.microsoft.com/office/drawing/2014/main" id="{47804DE1-3A7E-416E-910C-2528112C21D7}"/>
                  </a:ext>
                </a:extLst>
              </p:cNvPr>
              <p:cNvSpPr>
                <a:spLocks noChangeArrowheads="1"/>
              </p:cNvSpPr>
              <p:nvPr/>
            </p:nvSpPr>
            <p:spPr bwMode="auto">
              <a:xfrm>
                <a:off x="3069601" y="3870018"/>
                <a:ext cx="1867787" cy="508000"/>
              </a:xfrm>
              <a:prstGeom prst="rect">
                <a:avLst/>
              </a:prstGeom>
              <a:solidFill>
                <a:srgbClr val="FFCC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福祉・教育・家庭が一体と</a:t>
                </a:r>
                <a:r>
                  <a:rPr kumimoji="0" lang="ja-JP" altLang="ja-JP" sz="1000" b="0" i="0" u="none" strike="noStrike" cap="none" normalizeH="0" baseline="0" dirty="0" err="1">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な</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err="1">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り</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切れ目のない支援を推進</a:t>
                </a:r>
                <a:r>
                  <a:rPr kumimoji="0" lang="ja-JP" altLang="en-US"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nvGrpSpPr>
            <p:cNvPr id="51" name="グループ化 50">
              <a:extLst>
                <a:ext uri="{FF2B5EF4-FFF2-40B4-BE49-F238E27FC236}">
                  <a16:creationId xmlns:a16="http://schemas.microsoft.com/office/drawing/2014/main" id="{E689861D-1A6C-465D-A356-935EEB76E84D}"/>
                </a:ext>
              </a:extLst>
            </p:cNvPr>
            <p:cNvGrpSpPr/>
            <p:nvPr/>
          </p:nvGrpSpPr>
          <p:grpSpPr>
            <a:xfrm>
              <a:off x="3082878" y="6909642"/>
              <a:ext cx="1867788" cy="1065996"/>
              <a:chOff x="3082878" y="6909642"/>
              <a:chExt cx="1867788" cy="1065996"/>
            </a:xfrm>
          </p:grpSpPr>
          <p:sp>
            <p:nvSpPr>
              <p:cNvPr id="25" name="正方形/長方形 3685">
                <a:extLst>
                  <a:ext uri="{FF2B5EF4-FFF2-40B4-BE49-F238E27FC236}">
                    <a16:creationId xmlns:a16="http://schemas.microsoft.com/office/drawing/2014/main" id="{7864897B-7C0A-4873-BE6A-D9B2AA675DA7}"/>
                  </a:ext>
                </a:extLst>
              </p:cNvPr>
              <p:cNvSpPr>
                <a:spLocks noChangeArrowheads="1"/>
              </p:cNvSpPr>
              <p:nvPr/>
            </p:nvSpPr>
            <p:spPr bwMode="auto">
              <a:xfrm>
                <a:off x="3082879" y="7616863"/>
                <a:ext cx="1867787" cy="358775"/>
              </a:xfrm>
              <a:prstGeom prst="rect">
                <a:avLst/>
              </a:prstGeom>
              <a:solidFill>
                <a:schemeClr val="accent4">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４</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障害のある人を支える</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家族を</a:t>
                </a:r>
                <a:endParaRPr kumimoji="0" lang="en-US"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9" name="正方形/長方形 3690">
                <a:extLst>
                  <a:ext uri="{FF2B5EF4-FFF2-40B4-BE49-F238E27FC236}">
                    <a16:creationId xmlns:a16="http://schemas.microsoft.com/office/drawing/2014/main" id="{BFB177F2-BB01-4D68-9286-78152796969D}"/>
                  </a:ext>
                </a:extLst>
              </p:cNvPr>
              <p:cNvSpPr>
                <a:spLocks noChangeArrowheads="1"/>
              </p:cNvSpPr>
              <p:nvPr/>
            </p:nvSpPr>
            <p:spPr bwMode="auto">
              <a:xfrm>
                <a:off x="3082878" y="6909642"/>
                <a:ext cx="1867787" cy="358775"/>
              </a:xfrm>
              <a:prstGeom prst="rect">
                <a:avLst/>
              </a:prstGeom>
              <a:solidFill>
                <a:schemeClr val="accent4">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２</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安心して暮らせるまちづくり</a:t>
                </a:r>
                <a:r>
                  <a:rPr kumimoji="0" lang="ja-JP" altLang="en-US"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を推進する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2" name="正方形/長方形 3713">
                <a:extLst>
                  <a:ext uri="{FF2B5EF4-FFF2-40B4-BE49-F238E27FC236}">
                    <a16:creationId xmlns:a16="http://schemas.microsoft.com/office/drawing/2014/main" id="{4BF934B7-2706-43C0-93CF-4550C8F5BBAA}"/>
                  </a:ext>
                </a:extLst>
              </p:cNvPr>
              <p:cNvSpPr>
                <a:spLocks noChangeArrowheads="1"/>
              </p:cNvSpPr>
              <p:nvPr/>
            </p:nvSpPr>
            <p:spPr bwMode="auto">
              <a:xfrm>
                <a:off x="3082878" y="7263253"/>
                <a:ext cx="1867787" cy="358775"/>
              </a:xfrm>
              <a:prstGeom prst="rect">
                <a:avLst/>
              </a:prstGeom>
              <a:solidFill>
                <a:schemeClr val="accent4">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３</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災害に備える体制を構築</a:t>
                </a:r>
                <a:r>
                  <a:rPr kumimoji="0" lang="ja-JP" altLang="en-US"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1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nvGrpSpPr>
            <p:cNvPr id="50" name="グループ化 49">
              <a:extLst>
                <a:ext uri="{FF2B5EF4-FFF2-40B4-BE49-F238E27FC236}">
                  <a16:creationId xmlns:a16="http://schemas.microsoft.com/office/drawing/2014/main" id="{FAFB1689-B333-4F74-82CE-34262BAB7F30}"/>
                </a:ext>
              </a:extLst>
            </p:cNvPr>
            <p:cNvGrpSpPr/>
            <p:nvPr/>
          </p:nvGrpSpPr>
          <p:grpSpPr>
            <a:xfrm>
              <a:off x="3069599" y="1336141"/>
              <a:ext cx="1881065" cy="5577310"/>
              <a:chOff x="3069599" y="1336141"/>
              <a:chExt cx="1881065" cy="5577310"/>
            </a:xfrm>
          </p:grpSpPr>
          <p:sp>
            <p:nvSpPr>
              <p:cNvPr id="17" name="正方形/長方形 3694">
                <a:extLst>
                  <a:ext uri="{FF2B5EF4-FFF2-40B4-BE49-F238E27FC236}">
                    <a16:creationId xmlns:a16="http://schemas.microsoft.com/office/drawing/2014/main" id="{4706CF6E-5825-4166-9072-A8D162E6FF9A}"/>
                  </a:ext>
                </a:extLst>
              </p:cNvPr>
              <p:cNvSpPr>
                <a:spLocks noChangeArrowheads="1"/>
              </p:cNvSpPr>
              <p:nvPr/>
            </p:nvSpPr>
            <p:spPr bwMode="auto">
              <a:xfrm>
                <a:off x="3069600" y="1336141"/>
                <a:ext cx="1867786" cy="349251"/>
              </a:xfrm>
              <a:prstGeom prst="rect">
                <a:avLst/>
              </a:prstGeom>
              <a:solidFill>
                <a:schemeClr val="accent6">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１</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差別の解消と権利擁護の</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推進を行う</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7" name="正方形/長方形 3689">
                <a:extLst>
                  <a:ext uri="{FF2B5EF4-FFF2-40B4-BE49-F238E27FC236}">
                    <a16:creationId xmlns:a16="http://schemas.microsoft.com/office/drawing/2014/main" id="{D3372F7A-B737-40EB-96F5-8F8B48F70A1D}"/>
                  </a:ext>
                </a:extLst>
              </p:cNvPr>
              <p:cNvSpPr>
                <a:spLocks noChangeArrowheads="1"/>
              </p:cNvSpPr>
              <p:nvPr/>
            </p:nvSpPr>
            <p:spPr bwMode="auto">
              <a:xfrm>
                <a:off x="3082877" y="6564200"/>
                <a:ext cx="1867787" cy="349251"/>
              </a:xfrm>
              <a:prstGeom prst="rect">
                <a:avLst/>
              </a:prstGeom>
              <a:solidFill>
                <a:schemeClr val="accent6">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１</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情報保障を推進する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3" name="正方形/長方形 3714">
                <a:extLst>
                  <a:ext uri="{FF2B5EF4-FFF2-40B4-BE49-F238E27FC236}">
                    <a16:creationId xmlns:a16="http://schemas.microsoft.com/office/drawing/2014/main" id="{01431697-2787-4FB1-9556-04EC25F6BF90}"/>
                  </a:ext>
                </a:extLst>
              </p:cNvPr>
              <p:cNvSpPr>
                <a:spLocks noChangeArrowheads="1"/>
              </p:cNvSpPr>
              <p:nvPr/>
            </p:nvSpPr>
            <p:spPr bwMode="auto">
              <a:xfrm>
                <a:off x="3069599" y="1676646"/>
                <a:ext cx="1867787" cy="349251"/>
              </a:xfrm>
              <a:prstGeom prst="rect">
                <a:avLst/>
              </a:prstGeom>
              <a:solidFill>
                <a:schemeClr val="accent6">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２</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様々な活動を通して障害理</a:t>
                </a:r>
                <a:r>
                  <a:rPr kumimoji="0" lang="ja-JP" altLang="en-US"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解を浸透</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させる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nvGrpSpPr>
            <p:cNvPr id="53" name="グループ化 52">
              <a:extLst>
                <a:ext uri="{FF2B5EF4-FFF2-40B4-BE49-F238E27FC236}">
                  <a16:creationId xmlns:a16="http://schemas.microsoft.com/office/drawing/2014/main" id="{A47ECF3F-F5FF-43BB-A387-6CFC78B48DA6}"/>
                </a:ext>
              </a:extLst>
            </p:cNvPr>
            <p:cNvGrpSpPr/>
            <p:nvPr/>
          </p:nvGrpSpPr>
          <p:grpSpPr>
            <a:xfrm>
              <a:off x="3082872" y="7980014"/>
              <a:ext cx="1867791" cy="1353973"/>
              <a:chOff x="3082872" y="7980014"/>
              <a:chExt cx="1867791" cy="1353973"/>
            </a:xfrm>
          </p:grpSpPr>
          <p:sp>
            <p:nvSpPr>
              <p:cNvPr id="34" name="正方形/長方形 3715">
                <a:extLst>
                  <a:ext uri="{FF2B5EF4-FFF2-40B4-BE49-F238E27FC236}">
                    <a16:creationId xmlns:a16="http://schemas.microsoft.com/office/drawing/2014/main" id="{04D5DF36-BF85-448D-836D-338DB2ED5CF1}"/>
                  </a:ext>
                </a:extLst>
              </p:cNvPr>
              <p:cNvSpPr>
                <a:spLocks noChangeArrowheads="1"/>
              </p:cNvSpPr>
              <p:nvPr/>
            </p:nvSpPr>
            <p:spPr bwMode="auto">
              <a:xfrm>
                <a:off x="3082872" y="8984737"/>
                <a:ext cx="1867787" cy="349250"/>
              </a:xfrm>
              <a:prstGeom prst="rect">
                <a:avLst/>
              </a:prstGeom>
              <a:solidFill>
                <a:srgbClr val="9999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８</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障害者優先調達を推進する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5" name="正方形/長方形 3716">
                <a:extLst>
                  <a:ext uri="{FF2B5EF4-FFF2-40B4-BE49-F238E27FC236}">
                    <a16:creationId xmlns:a16="http://schemas.microsoft.com/office/drawing/2014/main" id="{C0659ACC-793A-4EE3-8298-129BF40A8034}"/>
                  </a:ext>
                </a:extLst>
              </p:cNvPr>
              <p:cNvSpPr>
                <a:spLocks noChangeArrowheads="1"/>
              </p:cNvSpPr>
              <p:nvPr/>
            </p:nvSpPr>
            <p:spPr bwMode="auto">
              <a:xfrm>
                <a:off x="3082873" y="8661936"/>
                <a:ext cx="1867787" cy="349250"/>
              </a:xfrm>
              <a:prstGeom prst="rect">
                <a:avLst/>
              </a:prstGeom>
              <a:solidFill>
                <a:srgbClr val="9999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７</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仕事を通して地域貢献でき</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err="1">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る</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仕組みをつくる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6" name="正方形/長方形 3717">
                <a:extLst>
                  <a:ext uri="{FF2B5EF4-FFF2-40B4-BE49-F238E27FC236}">
                    <a16:creationId xmlns:a16="http://schemas.microsoft.com/office/drawing/2014/main" id="{14899059-FF47-4095-A4A0-8F04DF2B4522}"/>
                  </a:ext>
                </a:extLst>
              </p:cNvPr>
              <p:cNvSpPr>
                <a:spLocks noChangeArrowheads="1"/>
              </p:cNvSpPr>
              <p:nvPr/>
            </p:nvSpPr>
            <p:spPr bwMode="auto">
              <a:xfrm>
                <a:off x="3082876" y="7980014"/>
                <a:ext cx="1867787" cy="349250"/>
              </a:xfrm>
              <a:prstGeom prst="rect">
                <a:avLst/>
              </a:prstGeom>
              <a:solidFill>
                <a:srgbClr val="9999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５</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地域とつながり支え合う場</a:t>
                </a:r>
                <a:r>
                  <a:rPr kumimoji="0" lang="ja-JP" altLang="en-US"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をつくる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7" name="正方形/長方形 3718">
                <a:extLst>
                  <a:ext uri="{FF2B5EF4-FFF2-40B4-BE49-F238E27FC236}">
                    <a16:creationId xmlns:a16="http://schemas.microsoft.com/office/drawing/2014/main" id="{E61E56B7-7279-4CD2-9C7C-929C4CCB8CDB}"/>
                  </a:ext>
                </a:extLst>
              </p:cNvPr>
              <p:cNvSpPr>
                <a:spLocks noChangeArrowheads="1"/>
              </p:cNvSpPr>
              <p:nvPr/>
            </p:nvSpPr>
            <p:spPr bwMode="auto">
              <a:xfrm>
                <a:off x="3082875" y="8313390"/>
                <a:ext cx="1867787" cy="349250"/>
              </a:xfrm>
              <a:prstGeom prst="rect">
                <a:avLst/>
              </a:prstGeom>
              <a:solidFill>
                <a:srgbClr val="9999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６</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就労に向けた支援体制を</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充実する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nvGrpSpPr>
            <p:cNvPr id="54" name="グループ化 53">
              <a:extLst>
                <a:ext uri="{FF2B5EF4-FFF2-40B4-BE49-F238E27FC236}">
                  <a16:creationId xmlns:a16="http://schemas.microsoft.com/office/drawing/2014/main" id="{98BCEB9F-5B42-4F11-A34E-848DD3338755}"/>
                </a:ext>
              </a:extLst>
            </p:cNvPr>
            <p:cNvGrpSpPr/>
            <p:nvPr/>
          </p:nvGrpSpPr>
          <p:grpSpPr>
            <a:xfrm>
              <a:off x="3069601" y="4714858"/>
              <a:ext cx="1867788" cy="1396045"/>
              <a:chOff x="3069601" y="4714858"/>
              <a:chExt cx="1867788" cy="1396045"/>
            </a:xfrm>
          </p:grpSpPr>
          <p:sp>
            <p:nvSpPr>
              <p:cNvPr id="38" name="正方形/長方形 3719">
                <a:extLst>
                  <a:ext uri="{FF2B5EF4-FFF2-40B4-BE49-F238E27FC236}">
                    <a16:creationId xmlns:a16="http://schemas.microsoft.com/office/drawing/2014/main" id="{69DB09A6-206F-42B8-A9AC-B14B0E15FE23}"/>
                  </a:ext>
                </a:extLst>
              </p:cNvPr>
              <p:cNvSpPr>
                <a:spLocks noChangeArrowheads="1"/>
              </p:cNvSpPr>
              <p:nvPr/>
            </p:nvSpPr>
            <p:spPr bwMode="auto">
              <a:xfrm>
                <a:off x="3069601" y="5761653"/>
                <a:ext cx="1867787" cy="349250"/>
              </a:xfrm>
              <a:prstGeom prst="rect">
                <a:avLst/>
              </a:prstGeom>
              <a:solidFill>
                <a:schemeClr val="accent5">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７</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地域生活への移行を</a:t>
                </a:r>
                <a:r>
                  <a:rPr kumimoji="0" lang="ja-JP" altLang="ja-JP" sz="1000" b="0" i="0" u="none" strike="noStrike" cap="none" normalizeH="0" baseline="0" dirty="0" err="1">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支援す</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39" name="正方形/長方形 3720">
                <a:extLst>
                  <a:ext uri="{FF2B5EF4-FFF2-40B4-BE49-F238E27FC236}">
                    <a16:creationId xmlns:a16="http://schemas.microsoft.com/office/drawing/2014/main" id="{9E207241-DE02-4493-917B-5006B45D854E}"/>
                  </a:ext>
                </a:extLst>
              </p:cNvPr>
              <p:cNvSpPr>
                <a:spLocks noChangeArrowheads="1"/>
              </p:cNvSpPr>
              <p:nvPr/>
            </p:nvSpPr>
            <p:spPr bwMode="auto">
              <a:xfrm>
                <a:off x="3069601" y="5408677"/>
                <a:ext cx="1867787" cy="349250"/>
              </a:xfrm>
              <a:prstGeom prst="rect">
                <a:avLst/>
              </a:prstGeom>
              <a:solidFill>
                <a:schemeClr val="accent5">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６</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社会復帰等に向けた取組み</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を推進する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40" name="正方形/長方形 3721">
                <a:extLst>
                  <a:ext uri="{FF2B5EF4-FFF2-40B4-BE49-F238E27FC236}">
                    <a16:creationId xmlns:a16="http://schemas.microsoft.com/office/drawing/2014/main" id="{F21FC560-CBB9-475D-AA9B-AD098075ABDD}"/>
                  </a:ext>
                </a:extLst>
              </p:cNvPr>
              <p:cNvSpPr>
                <a:spLocks noChangeArrowheads="1"/>
              </p:cNvSpPr>
              <p:nvPr/>
            </p:nvSpPr>
            <p:spPr bwMode="auto">
              <a:xfrm>
                <a:off x="3069602" y="4714858"/>
                <a:ext cx="1867787" cy="349250"/>
              </a:xfrm>
              <a:prstGeom prst="rect">
                <a:avLst/>
              </a:prstGeom>
              <a:solidFill>
                <a:schemeClr val="accent5">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４</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切れ目のない相談支援を</a:t>
                </a:r>
                <a:endParaRPr kumimoji="0" lang="en-US"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充実する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41" name="正方形/長方形 3722">
                <a:extLst>
                  <a:ext uri="{FF2B5EF4-FFF2-40B4-BE49-F238E27FC236}">
                    <a16:creationId xmlns:a16="http://schemas.microsoft.com/office/drawing/2014/main" id="{CB13CCA1-9798-4706-A37F-47DAE7252C49}"/>
                  </a:ext>
                </a:extLst>
              </p:cNvPr>
              <p:cNvSpPr>
                <a:spLocks noChangeArrowheads="1"/>
              </p:cNvSpPr>
              <p:nvPr/>
            </p:nvSpPr>
            <p:spPr bwMode="auto">
              <a:xfrm>
                <a:off x="3069601" y="5062966"/>
                <a:ext cx="1867787" cy="349250"/>
              </a:xfrm>
              <a:prstGeom prst="rect">
                <a:avLst/>
              </a:prstGeom>
              <a:solidFill>
                <a:schemeClr val="accent5">
                  <a:lumMod val="20000"/>
                  <a:lumOff val="80000"/>
                </a:schemeClr>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５</a:t>
                </a:r>
                <a:r>
                  <a:rPr kumimoji="0" lang="ja-JP" altLang="ja-JP" sz="9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福祉人材を育成し、定着を</a:t>
                </a:r>
                <a:endParaRPr kumimoji="0" lang="en-US"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ja-JP" sz="10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支援する</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grpSp>
      </p:grpSp>
      <p:sp>
        <p:nvSpPr>
          <p:cNvPr id="42" name="Rectangle 39">
            <a:extLst>
              <a:ext uri="{FF2B5EF4-FFF2-40B4-BE49-F238E27FC236}">
                <a16:creationId xmlns:a16="http://schemas.microsoft.com/office/drawing/2014/main" id="{01AE1D88-5540-4F2B-97C9-85C5B8577678}"/>
              </a:ext>
            </a:extLst>
          </p:cNvPr>
          <p:cNvSpPr>
            <a:spLocks noChangeArrowheads="1"/>
          </p:cNvSpPr>
          <p:nvPr/>
        </p:nvSpPr>
        <p:spPr bwMode="auto">
          <a:xfrm>
            <a:off x="152400" y="15240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57075" tIns="76176" rIns="91440" bIns="76176" numCol="1" anchor="ctr" anchorCtr="0" compatLnSpc="1">
            <a:prstTxWarp prst="textNoShape">
              <a:avLst/>
            </a:prstTxWarp>
            <a:spAutoFit/>
          </a:bodyPr>
          <a:lstStyle/>
          <a:p>
            <a:endParaRPr lang="ja-JP" altLang="en-US"/>
          </a:p>
        </p:txBody>
      </p:sp>
      <p:sp>
        <p:nvSpPr>
          <p:cNvPr id="44" name="Rectangle 57">
            <a:extLst>
              <a:ext uri="{FF2B5EF4-FFF2-40B4-BE49-F238E27FC236}">
                <a16:creationId xmlns:a16="http://schemas.microsoft.com/office/drawing/2014/main" id="{DC67EE4B-3688-4C60-B0D4-4A646A672A7E}"/>
              </a:ext>
            </a:extLst>
          </p:cNvPr>
          <p:cNvSpPr>
            <a:spLocks noChangeArrowheads="1"/>
          </p:cNvSpPr>
          <p:nvPr/>
        </p:nvSpPr>
        <p:spPr bwMode="auto">
          <a:xfrm>
            <a:off x="152400" y="60960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5" name="Rectangle 59">
            <a:extLst>
              <a:ext uri="{FF2B5EF4-FFF2-40B4-BE49-F238E27FC236}">
                <a16:creationId xmlns:a16="http://schemas.microsoft.com/office/drawing/2014/main" id="{66C7D960-E926-4C57-8AB2-10A7550D0B87}"/>
              </a:ext>
            </a:extLst>
          </p:cNvPr>
          <p:cNvSpPr>
            <a:spLocks noChangeArrowheads="1"/>
          </p:cNvSpPr>
          <p:nvPr/>
        </p:nvSpPr>
        <p:spPr bwMode="auto">
          <a:xfrm>
            <a:off x="-1836272" y="1401791"/>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en-US" altLang="ja-JP"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46" name="Rectangle 73">
            <a:extLst>
              <a:ext uri="{FF2B5EF4-FFF2-40B4-BE49-F238E27FC236}">
                <a16:creationId xmlns:a16="http://schemas.microsoft.com/office/drawing/2014/main" id="{F522D887-6D15-4762-B489-2707F0439018}"/>
              </a:ext>
            </a:extLst>
          </p:cNvPr>
          <p:cNvSpPr>
            <a:spLocks noChangeArrowheads="1"/>
          </p:cNvSpPr>
          <p:nvPr/>
        </p:nvSpPr>
        <p:spPr bwMode="auto">
          <a:xfrm>
            <a:off x="152400" y="60960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200" b="0" i="0" u="none" strike="noStrike" cap="none" normalizeH="0" baseline="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62" name="Text Box 29">
            <a:extLst>
              <a:ext uri="{FF2B5EF4-FFF2-40B4-BE49-F238E27FC236}">
                <a16:creationId xmlns:a16="http://schemas.microsoft.com/office/drawing/2014/main" id="{34EBBE33-3973-417A-99F1-66EDD6F466D4}"/>
              </a:ext>
            </a:extLst>
          </p:cNvPr>
          <p:cNvSpPr txBox="1">
            <a:spLocks noChangeArrowheads="1"/>
          </p:cNvSpPr>
          <p:nvPr/>
        </p:nvSpPr>
        <p:spPr bwMode="auto">
          <a:xfrm>
            <a:off x="6239691" y="997455"/>
            <a:ext cx="2013172" cy="34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a:t>
            </a:r>
            <a:endParaRPr kumimoji="0" lang="en-US" altLang="ja-JP"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ja-JP" sz="12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重点施策の案のみ記載</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64" name="正方形/長方形 3694">
            <a:extLst>
              <a:ext uri="{FF2B5EF4-FFF2-40B4-BE49-F238E27FC236}">
                <a16:creationId xmlns:a16="http://schemas.microsoft.com/office/drawing/2014/main" id="{979DDBAA-DE4B-4057-BFDE-09B53BF6E277}"/>
              </a:ext>
            </a:extLst>
          </p:cNvPr>
          <p:cNvSpPr>
            <a:spLocks noChangeArrowheads="1"/>
          </p:cNvSpPr>
          <p:nvPr/>
        </p:nvSpPr>
        <p:spPr bwMode="auto">
          <a:xfrm>
            <a:off x="6300705" y="1632155"/>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障害を理由とする差別の解消</a:t>
            </a:r>
            <a:endParaRPr lang="en-US" altLang="ja-JP"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　の推進</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cxnSp>
        <p:nvCxnSpPr>
          <p:cNvPr id="67" name="直線コネクタ 66">
            <a:extLst>
              <a:ext uri="{FF2B5EF4-FFF2-40B4-BE49-F238E27FC236}">
                <a16:creationId xmlns:a16="http://schemas.microsoft.com/office/drawing/2014/main" id="{1EDBACF7-AC5C-4BE5-868F-CC7663B411EA}"/>
              </a:ext>
            </a:extLst>
          </p:cNvPr>
          <p:cNvCxnSpPr>
            <a:cxnSpLocks/>
          </p:cNvCxnSpPr>
          <p:nvPr/>
        </p:nvCxnSpPr>
        <p:spPr>
          <a:xfrm>
            <a:off x="8388705" y="1858223"/>
            <a:ext cx="544026"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8091F4C8-C711-4F83-B0ED-61D4D4849777}"/>
              </a:ext>
            </a:extLst>
          </p:cNvPr>
          <p:cNvSpPr/>
          <p:nvPr/>
        </p:nvSpPr>
        <p:spPr>
          <a:xfrm>
            <a:off x="8935685" y="1328636"/>
            <a:ext cx="1720658" cy="10481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Text Box 29">
            <a:extLst>
              <a:ext uri="{FF2B5EF4-FFF2-40B4-BE49-F238E27FC236}">
                <a16:creationId xmlns:a16="http://schemas.microsoft.com/office/drawing/2014/main" id="{C85E6B5B-C90B-403F-BEAA-E6B7EEC47EE0}"/>
              </a:ext>
            </a:extLst>
          </p:cNvPr>
          <p:cNvSpPr txBox="1">
            <a:spLocks noChangeArrowheads="1"/>
          </p:cNvSpPr>
          <p:nvPr/>
        </p:nvSpPr>
        <p:spPr bwMode="auto">
          <a:xfrm>
            <a:off x="9124176" y="979089"/>
            <a:ext cx="1298811" cy="34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dirty="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事業</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70" name="Text Box 29">
            <a:extLst>
              <a:ext uri="{FF2B5EF4-FFF2-40B4-BE49-F238E27FC236}">
                <a16:creationId xmlns:a16="http://schemas.microsoft.com/office/drawing/2014/main" id="{3F4D7F79-45A9-492A-B8D9-0D23E9166892}"/>
              </a:ext>
            </a:extLst>
          </p:cNvPr>
          <p:cNvSpPr txBox="1">
            <a:spLocks noChangeArrowheads="1"/>
          </p:cNvSpPr>
          <p:nvPr/>
        </p:nvSpPr>
        <p:spPr bwMode="auto">
          <a:xfrm>
            <a:off x="8957537" y="1671628"/>
            <a:ext cx="1698806" cy="34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施策ごとに複数の事業</a:t>
            </a:r>
            <a:endParaRPr kumimoji="0" lang="ja-JP" altLang="ja-JP" sz="18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71" name="テキスト ボックス 70">
            <a:extLst>
              <a:ext uri="{FF2B5EF4-FFF2-40B4-BE49-F238E27FC236}">
                <a16:creationId xmlns:a16="http://schemas.microsoft.com/office/drawing/2014/main" id="{6F97EA62-DE6F-4FD5-AFA4-D71A78EF187A}"/>
              </a:ext>
            </a:extLst>
          </p:cNvPr>
          <p:cNvSpPr txBox="1"/>
          <p:nvPr/>
        </p:nvSpPr>
        <p:spPr>
          <a:xfrm>
            <a:off x="7008651" y="2353370"/>
            <a:ext cx="461665" cy="968905"/>
          </a:xfrm>
          <a:prstGeom prst="rect">
            <a:avLst/>
          </a:prstGeom>
          <a:noFill/>
        </p:spPr>
        <p:txBody>
          <a:bodyPr vert="eaVert" wrap="square" rtlCol="0">
            <a:spAutoFit/>
          </a:bodyPr>
          <a:lstStyle/>
          <a:p>
            <a:r>
              <a:rPr kumimoji="1" lang="ja-JP" altLang="en-US" dirty="0"/>
              <a:t>・・・</a:t>
            </a:r>
          </a:p>
        </p:txBody>
      </p:sp>
      <p:sp>
        <p:nvSpPr>
          <p:cNvPr id="72" name="テキスト ボックス 71">
            <a:extLst>
              <a:ext uri="{FF2B5EF4-FFF2-40B4-BE49-F238E27FC236}">
                <a16:creationId xmlns:a16="http://schemas.microsoft.com/office/drawing/2014/main" id="{FE0AE566-7DBC-420F-B0CB-8C243161A6B0}"/>
              </a:ext>
            </a:extLst>
          </p:cNvPr>
          <p:cNvSpPr txBox="1"/>
          <p:nvPr/>
        </p:nvSpPr>
        <p:spPr>
          <a:xfrm>
            <a:off x="9576107" y="2454809"/>
            <a:ext cx="461665" cy="968905"/>
          </a:xfrm>
          <a:prstGeom prst="rect">
            <a:avLst/>
          </a:prstGeom>
          <a:noFill/>
        </p:spPr>
        <p:txBody>
          <a:bodyPr vert="eaVert" wrap="square" rtlCol="0">
            <a:spAutoFit/>
          </a:bodyPr>
          <a:lstStyle/>
          <a:p>
            <a:r>
              <a:rPr kumimoji="1" lang="ja-JP" altLang="en-US" dirty="0"/>
              <a:t>・・・</a:t>
            </a:r>
          </a:p>
        </p:txBody>
      </p:sp>
      <p:sp>
        <p:nvSpPr>
          <p:cNvPr id="73" name="正方形/長方形 72">
            <a:extLst>
              <a:ext uri="{FF2B5EF4-FFF2-40B4-BE49-F238E27FC236}">
                <a16:creationId xmlns:a16="http://schemas.microsoft.com/office/drawing/2014/main" id="{D18D25A2-008D-4069-B735-81B0D62857B1}"/>
              </a:ext>
            </a:extLst>
          </p:cNvPr>
          <p:cNvSpPr/>
          <p:nvPr/>
        </p:nvSpPr>
        <p:spPr>
          <a:xfrm>
            <a:off x="143912" y="114995"/>
            <a:ext cx="12513776" cy="765013"/>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テキスト ボックス 46">
            <a:extLst>
              <a:ext uri="{FF2B5EF4-FFF2-40B4-BE49-F238E27FC236}">
                <a16:creationId xmlns:a16="http://schemas.microsoft.com/office/drawing/2014/main" id="{E1C9C4C8-3E9B-4525-89B6-E5ECEEB45FB4}"/>
              </a:ext>
            </a:extLst>
          </p:cNvPr>
          <p:cNvSpPr txBox="1"/>
          <p:nvPr/>
        </p:nvSpPr>
        <p:spPr>
          <a:xfrm>
            <a:off x="4204637" y="113455"/>
            <a:ext cx="5310674" cy="707886"/>
          </a:xfrm>
          <a:prstGeom prst="rect">
            <a:avLst/>
          </a:prstGeom>
          <a:noFill/>
        </p:spPr>
        <p:txBody>
          <a:bodyPr wrap="square" rtlCol="0">
            <a:spAutoFit/>
          </a:bodyPr>
          <a:lstStyle/>
          <a:p>
            <a:r>
              <a:rPr kumimoji="1" lang="ja-JP" altLang="en-US" sz="4000" dirty="0">
                <a:latin typeface="BIZ UDPゴシック" panose="020B0400000000000000" pitchFamily="50" charset="-128"/>
                <a:ea typeface="BIZ UDPゴシック" panose="020B0400000000000000" pitchFamily="50" charset="-128"/>
              </a:rPr>
              <a:t>次期計画の体系（案</a:t>
            </a:r>
            <a:r>
              <a:rPr kumimoji="1" lang="en-US" altLang="ja-JP" sz="4000" dirty="0">
                <a:latin typeface="BIZ UDPゴシック" panose="020B0400000000000000" pitchFamily="50" charset="-128"/>
                <a:ea typeface="BIZ UDPゴシック" panose="020B0400000000000000" pitchFamily="50" charset="-128"/>
              </a:rPr>
              <a:t>)</a:t>
            </a:r>
            <a:endParaRPr kumimoji="1" lang="ja-JP" altLang="en-US" sz="4000" dirty="0">
              <a:latin typeface="BIZ UDPゴシック" panose="020B0400000000000000" pitchFamily="50" charset="-128"/>
              <a:ea typeface="BIZ UDPゴシック" panose="020B0400000000000000" pitchFamily="50" charset="-128"/>
            </a:endParaRPr>
          </a:p>
        </p:txBody>
      </p:sp>
      <p:sp>
        <p:nvSpPr>
          <p:cNvPr id="76" name="正方形/長方形 3713">
            <a:extLst>
              <a:ext uri="{FF2B5EF4-FFF2-40B4-BE49-F238E27FC236}">
                <a16:creationId xmlns:a16="http://schemas.microsoft.com/office/drawing/2014/main" id="{14F014F0-F1DE-4E20-AEB2-8D1D65D601BF}"/>
              </a:ext>
            </a:extLst>
          </p:cNvPr>
          <p:cNvSpPr>
            <a:spLocks noChangeArrowheads="1"/>
          </p:cNvSpPr>
          <p:nvPr/>
        </p:nvSpPr>
        <p:spPr bwMode="auto">
          <a:xfrm>
            <a:off x="6357948" y="3786372"/>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福祉教育の推進</a:t>
            </a:r>
            <a:r>
              <a:rPr lang="en-US" altLang="ja-JP"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8" name="正方形/長方形 3713">
            <a:extLst>
              <a:ext uri="{FF2B5EF4-FFF2-40B4-BE49-F238E27FC236}">
                <a16:creationId xmlns:a16="http://schemas.microsoft.com/office/drawing/2014/main" id="{901F59EE-48B9-4443-ABE4-9691067DC0F8}"/>
              </a:ext>
            </a:extLst>
          </p:cNvPr>
          <p:cNvSpPr>
            <a:spLocks noChangeArrowheads="1"/>
          </p:cNvSpPr>
          <p:nvPr/>
        </p:nvSpPr>
        <p:spPr bwMode="auto">
          <a:xfrm>
            <a:off x="6362804" y="6879078"/>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情報アクセシビリティの向上</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81" name="正方形/長方形 3713">
            <a:extLst>
              <a:ext uri="{FF2B5EF4-FFF2-40B4-BE49-F238E27FC236}">
                <a16:creationId xmlns:a16="http://schemas.microsoft.com/office/drawing/2014/main" id="{60A9E008-97BC-41B6-B759-06D8B01F2671}"/>
              </a:ext>
            </a:extLst>
          </p:cNvPr>
          <p:cNvSpPr>
            <a:spLocks noChangeArrowheads="1"/>
          </p:cNvSpPr>
          <p:nvPr/>
        </p:nvSpPr>
        <p:spPr bwMode="auto">
          <a:xfrm>
            <a:off x="6353305" y="8761910"/>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一人ひとりの「しごと」と「暮らし」を一体的に支える</a:t>
            </a:r>
            <a:r>
              <a:rPr lang="en-US" altLang="ja-JP"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83" name="正方形/長方形 3713">
            <a:extLst>
              <a:ext uri="{FF2B5EF4-FFF2-40B4-BE49-F238E27FC236}">
                <a16:creationId xmlns:a16="http://schemas.microsoft.com/office/drawing/2014/main" id="{666ED1DC-0AAC-4C53-8AB0-CFF870F2801D}"/>
              </a:ext>
            </a:extLst>
          </p:cNvPr>
          <p:cNvSpPr>
            <a:spLocks noChangeArrowheads="1"/>
          </p:cNvSpPr>
          <p:nvPr/>
        </p:nvSpPr>
        <p:spPr bwMode="auto">
          <a:xfrm>
            <a:off x="6353305" y="8134454"/>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災害時の体制づくり</a:t>
            </a:r>
            <a:r>
              <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98" name="正方形/長方形 3713">
            <a:extLst>
              <a:ext uri="{FF2B5EF4-FFF2-40B4-BE49-F238E27FC236}">
                <a16:creationId xmlns:a16="http://schemas.microsoft.com/office/drawing/2014/main" id="{89DC7EEA-51FF-417B-9B5B-25D73F718489}"/>
              </a:ext>
            </a:extLst>
          </p:cNvPr>
          <p:cNvSpPr>
            <a:spLocks noChangeArrowheads="1"/>
          </p:cNvSpPr>
          <p:nvPr/>
        </p:nvSpPr>
        <p:spPr bwMode="auto">
          <a:xfrm>
            <a:off x="6357950" y="4393192"/>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相談支援の充実</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99" name="正方形/長方形 3713">
            <a:extLst>
              <a:ext uri="{FF2B5EF4-FFF2-40B4-BE49-F238E27FC236}">
                <a16:creationId xmlns:a16="http://schemas.microsoft.com/office/drawing/2014/main" id="{9FD2BE1A-31C2-4D1A-8D42-6C7CAC847E19}"/>
              </a:ext>
            </a:extLst>
          </p:cNvPr>
          <p:cNvSpPr>
            <a:spLocks noChangeArrowheads="1"/>
          </p:cNvSpPr>
          <p:nvPr/>
        </p:nvSpPr>
        <p:spPr bwMode="auto">
          <a:xfrm>
            <a:off x="6364224" y="5060033"/>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福祉人材の確保と育成、定着</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00" name="正方形/長方形 3713">
            <a:extLst>
              <a:ext uri="{FF2B5EF4-FFF2-40B4-BE49-F238E27FC236}">
                <a16:creationId xmlns:a16="http://schemas.microsoft.com/office/drawing/2014/main" id="{893EBB29-9F05-4D47-B111-0F8E0741B9A6}"/>
              </a:ext>
            </a:extLst>
          </p:cNvPr>
          <p:cNvSpPr>
            <a:spLocks noChangeArrowheads="1"/>
          </p:cNvSpPr>
          <p:nvPr/>
        </p:nvSpPr>
        <p:spPr bwMode="auto">
          <a:xfrm>
            <a:off x="6353305" y="5666146"/>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地域生活への移行の支援</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01" name="正方形/長方形 3713">
            <a:extLst>
              <a:ext uri="{FF2B5EF4-FFF2-40B4-BE49-F238E27FC236}">
                <a16:creationId xmlns:a16="http://schemas.microsoft.com/office/drawing/2014/main" id="{770D82EF-F783-462A-B390-18D971ADF65B}"/>
              </a:ext>
            </a:extLst>
          </p:cNvPr>
          <p:cNvSpPr>
            <a:spLocks noChangeArrowheads="1"/>
          </p:cNvSpPr>
          <p:nvPr/>
        </p:nvSpPr>
        <p:spPr bwMode="auto">
          <a:xfrm>
            <a:off x="6353305" y="7501696"/>
            <a:ext cx="2088000" cy="432000"/>
          </a:xfrm>
          <a:prstGeom prst="rect">
            <a:avLst/>
          </a:prstGeom>
          <a:solidFill>
            <a:srgbClr val="FFFFFF"/>
          </a:solidFill>
          <a:ln w="12700">
            <a:solidFill>
              <a:srgbClr val="000000"/>
            </a:solidFill>
            <a:miter lim="800000"/>
            <a:headEnd/>
            <a:tailEnd/>
          </a:ln>
        </p:spPr>
        <p:txBody>
          <a:bodyPr vert="horz" wrap="square" lIns="36000" tIns="0" rIns="3600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b="1"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rPr>
              <a:t>医療機関等との</a:t>
            </a:r>
            <a:r>
              <a:rPr kumimoji="0" lang="ja-JP" altLang="en-US"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支援体制の整備</a:t>
            </a:r>
            <a:endParaRPr kumimoji="0" lang="en-US" altLang="ja-JP" sz="1100" b="1"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02" name="右中かっこ 101">
            <a:extLst>
              <a:ext uri="{FF2B5EF4-FFF2-40B4-BE49-F238E27FC236}">
                <a16:creationId xmlns:a16="http://schemas.microsoft.com/office/drawing/2014/main" id="{F90FD7C4-FCE8-4303-A093-D5B7E2373871}"/>
              </a:ext>
            </a:extLst>
          </p:cNvPr>
          <p:cNvSpPr/>
          <p:nvPr/>
        </p:nvSpPr>
        <p:spPr>
          <a:xfrm>
            <a:off x="5973882" y="3493667"/>
            <a:ext cx="305412" cy="289892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3" name="右中かっこ 102">
            <a:extLst>
              <a:ext uri="{FF2B5EF4-FFF2-40B4-BE49-F238E27FC236}">
                <a16:creationId xmlns:a16="http://schemas.microsoft.com/office/drawing/2014/main" id="{6F487B02-7B55-4481-83CF-62E5FC2F9B8F}"/>
              </a:ext>
            </a:extLst>
          </p:cNvPr>
          <p:cNvSpPr/>
          <p:nvPr/>
        </p:nvSpPr>
        <p:spPr>
          <a:xfrm>
            <a:off x="5993567" y="6604200"/>
            <a:ext cx="305412" cy="289892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1A02B1AC-9822-4DF1-A4C5-771053097330}"/>
              </a:ext>
            </a:extLst>
          </p:cNvPr>
          <p:cNvSpPr/>
          <p:nvPr/>
        </p:nvSpPr>
        <p:spPr>
          <a:xfrm>
            <a:off x="11184690" y="345538"/>
            <a:ext cx="1278571" cy="42041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69326038-C7C5-4D8F-961D-E47EA38C4E34}"/>
              </a:ext>
            </a:extLst>
          </p:cNvPr>
          <p:cNvSpPr txBox="1"/>
          <p:nvPr/>
        </p:nvSpPr>
        <p:spPr>
          <a:xfrm>
            <a:off x="11176982" y="345538"/>
            <a:ext cx="1472217"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参考資料１</a:t>
            </a:r>
          </a:p>
        </p:txBody>
      </p:sp>
    </p:spTree>
    <p:extLst>
      <p:ext uri="{BB962C8B-B14F-4D97-AF65-F5344CB8AC3E}">
        <p14:creationId xmlns:p14="http://schemas.microsoft.com/office/powerpoint/2010/main" val="40653564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350</Words>
  <Application>Microsoft Office PowerPoint</Application>
  <PresentationFormat>A3 297x420 mm</PresentationFormat>
  <Paragraphs>154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2024-04-18T04:58:46Z</dcterms:created>
  <dcterms:modified xsi:type="dcterms:W3CDTF">2024-04-18T04:58:55Z</dcterms:modified>
</cp:coreProperties>
</file>