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E6E6E6"/>
    <a:srgbClr val="C5E0B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6" autoAdjust="0"/>
    <p:restoredTop sz="94632" autoAdjust="0"/>
  </p:normalViewPr>
  <p:slideViewPr>
    <p:cSldViewPr snapToGrid="0">
      <p:cViewPr varScale="1">
        <p:scale>
          <a:sx n="48" d="100"/>
          <a:sy n="48" d="100"/>
        </p:scale>
        <p:origin x="279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BE74523B-3AED-45AC-98FC-B35470FB3693}" type="datetimeFigureOut">
              <a:rPr kumimoji="1" lang="ja-JP" altLang="en-US" smtClean="0"/>
              <a:t>2023/6/28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2579679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2023/6/28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a:blip r:embed="rId3">
            <a:clrChange>
              <a:clrFrom>
                <a:srgbClr val="FFFFFF"/>
              </a:clrFrom>
              <a:clrTo>
                <a:srgbClr val="FFFFFF">
                  <a:alpha val="0"/>
                </a:srgbClr>
              </a:clrTo>
            </a:clrChange>
          </a:blip>
          <a:stretch>
            <a:fillRect/>
          </a:stretch>
        </p:blipFill>
        <p:spPr>
          <a:xfrm>
            <a:off x="6093510" y="6877812"/>
            <a:ext cx="789891" cy="591980"/>
          </a:xfrm>
          <a:prstGeom prst="rect">
            <a:avLst/>
          </a:prstGeom>
        </p:spPr>
      </p:pic>
      <p:sp>
        <p:nvSpPr>
          <p:cNvPr id="6" name="正方形/長方形 5"/>
          <p:cNvSpPr/>
          <p:nvPr/>
        </p:nvSpPr>
        <p:spPr>
          <a:xfrm>
            <a:off x="117000" y="5098679"/>
            <a:ext cx="6624000" cy="154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mn-ea"/>
            </a:endParaRPr>
          </a:p>
          <a:p>
            <a:pPr marL="182563" indent="-182563"/>
            <a:endParaRPr kumimoji="1" lang="en-US" altLang="ja-JP" sz="1400" dirty="0">
              <a:solidFill>
                <a:schemeClr val="tx1"/>
              </a:solidFill>
              <a:latin typeface="+mn-ea"/>
            </a:endParaRPr>
          </a:p>
        </p:txBody>
      </p:sp>
      <p:sp>
        <p:nvSpPr>
          <p:cNvPr id="8" name="正方形/長方形 7"/>
          <p:cNvSpPr/>
          <p:nvPr/>
        </p:nvSpPr>
        <p:spPr>
          <a:xfrm>
            <a:off x="0" y="4687342"/>
            <a:ext cx="6816555"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34283" y="5142773"/>
            <a:ext cx="6831768" cy="16560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支給対象となる世帯</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0" y="530983"/>
            <a:ext cx="6858000" cy="129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8885" y="89696"/>
            <a:ext cx="6840230" cy="430887"/>
          </a:xfrm>
          <a:prstGeom prst="rect">
            <a:avLst/>
          </a:prstGeom>
        </p:spPr>
        <p:txBody>
          <a:bodyPr wrap="square">
            <a:spAutoFit/>
          </a:bodyPr>
          <a:lstStyle/>
          <a:p>
            <a:r>
              <a:rPr kumimoji="1" lang="ja-JP" altLang="en-US" sz="2200" b="1" spc="30" dirty="0">
                <a:solidFill>
                  <a:srgbClr val="548235"/>
                </a:solidFill>
                <a:latin typeface="メイリオ" panose="020B0604030504040204" pitchFamily="50" charset="-128"/>
                <a:ea typeface="メイリオ" panose="020B0604030504040204" pitchFamily="50" charset="-128"/>
              </a:rPr>
              <a:t>住民税均等割非課税世帯の皆さまへ　　　　日野市</a:t>
            </a:r>
          </a:p>
        </p:txBody>
      </p:sp>
      <p:sp>
        <p:nvSpPr>
          <p:cNvPr id="13" name="正方形/長方形 12"/>
          <p:cNvSpPr/>
          <p:nvPr/>
        </p:nvSpPr>
        <p:spPr>
          <a:xfrm>
            <a:off x="310531" y="4695037"/>
            <a:ext cx="6520174"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支給対象と申請の有無</a:t>
            </a:r>
          </a:p>
        </p:txBody>
      </p:sp>
      <p:sp>
        <p:nvSpPr>
          <p:cNvPr id="2" name="正方形/長方形 1"/>
          <p:cNvSpPr/>
          <p:nvPr/>
        </p:nvSpPr>
        <p:spPr>
          <a:xfrm>
            <a:off x="117000" y="1878717"/>
            <a:ext cx="6624001" cy="1443921"/>
          </a:xfrm>
          <a:prstGeom prst="rect">
            <a:avLst/>
          </a:prstGeom>
          <a:solidFill>
            <a:schemeClr val="bg1"/>
          </a:solidFill>
          <a:ln>
            <a:solidFill>
              <a:schemeClr val="accent6"/>
            </a:solidFill>
            <a:prstDash val="dash"/>
          </a:ln>
        </p:spPr>
        <p:txBody>
          <a:bodyPr wrap="square" tIns="72000" bIns="36000" anchor="ctr" anchorCtr="0">
            <a:noAutofit/>
          </a:bodyPr>
          <a:lstStyle/>
          <a:p>
            <a:pPr marL="285750" indent="-285750">
              <a:lnSpc>
                <a:spcPct val="110000"/>
              </a:lnSpc>
              <a:buFont typeface="Wingdings" panose="05000000000000000000" pitchFamily="2" charset="2"/>
              <a:buChar char="l"/>
            </a:pPr>
            <a:r>
              <a:rPr kumimoji="1" lang="ja-JP" altLang="en-US" dirty="0">
                <a:latin typeface="メイリオ" panose="020B0604030504040204" pitchFamily="50" charset="-128"/>
                <a:ea typeface="メイリオ" panose="020B0604030504040204" pitchFamily="50" charset="-128"/>
              </a:rPr>
              <a:t>令和５年度日野市電力・ガス・食料品等価格高騰重点支援給付金</a:t>
            </a:r>
            <a:r>
              <a:rPr kumimoji="1" lang="ja-JP" altLang="en-US" u="sng" dirty="0">
                <a:solidFill>
                  <a:srgbClr val="FF0000"/>
                </a:solidFill>
                <a:latin typeface="メイリオ" panose="020B0604030504040204" pitchFamily="50" charset="-128"/>
                <a:ea typeface="メイリオ" panose="020B0604030504040204" pitchFamily="50" charset="-128"/>
              </a:rPr>
              <a:t>（１世帯あたり３万円）</a:t>
            </a:r>
            <a:r>
              <a:rPr kumimoji="1" lang="ja-JP" altLang="en-US" dirty="0">
                <a:latin typeface="メイリオ" panose="020B0604030504040204" pitchFamily="50" charset="-128"/>
                <a:ea typeface="メイリオ" panose="020B0604030504040204" pitchFamily="50" charset="-128"/>
              </a:rPr>
              <a:t>は、令和</a:t>
            </a:r>
            <a:r>
              <a:rPr kumimoji="1" lang="en-US" altLang="ja-JP" dirty="0">
                <a:latin typeface="メイリオ" panose="020B0604030504040204" pitchFamily="50" charset="-128"/>
                <a:ea typeface="メイリオ" panose="020B0604030504040204" pitchFamily="50" charset="-128"/>
              </a:rPr>
              <a:t>5</a:t>
            </a:r>
            <a:r>
              <a:rPr kumimoji="1" lang="ja-JP" altLang="en-US" dirty="0">
                <a:latin typeface="メイリオ" panose="020B0604030504040204" pitchFamily="50" charset="-128"/>
                <a:ea typeface="メイリオ" panose="020B0604030504040204" pitchFamily="50" charset="-128"/>
              </a:rPr>
              <a:t>年度住民税均等割非課税世帯を支援する新たな給付金です。</a:t>
            </a:r>
            <a:endParaRPr kumimoji="1" lang="en-US" altLang="ja-JP" dirty="0">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l"/>
            </a:pPr>
            <a:r>
              <a:rPr kumimoji="1" lang="ja-JP" altLang="en-US" dirty="0">
                <a:latin typeface="メイリオ" panose="020B0604030504040204" pitchFamily="50" charset="-128"/>
                <a:ea typeface="メイリオ" panose="020B0604030504040204" pitchFamily="50" charset="-128"/>
              </a:rPr>
              <a:t>給付金を受給するためには、</a:t>
            </a:r>
            <a:r>
              <a:rPr kumimoji="1" lang="ja-JP" altLang="en-US" u="sng" spc="100" dirty="0">
                <a:solidFill>
                  <a:srgbClr val="FF0000"/>
                </a:solidFill>
                <a:latin typeface="メイリオ" panose="020B0604030504040204" pitchFamily="50" charset="-128"/>
                <a:ea typeface="メイリオ" panose="020B0604030504040204" pitchFamily="50" charset="-128"/>
              </a:rPr>
              <a:t>手続きが必要</a:t>
            </a:r>
            <a:r>
              <a:rPr kumimoji="1" lang="ja-JP" altLang="en-US" dirty="0">
                <a:latin typeface="メイリオ" panose="020B0604030504040204" pitchFamily="50" charset="-128"/>
                <a:ea typeface="メイリオ" panose="020B0604030504040204" pitchFamily="50" charset="-128"/>
              </a:rPr>
              <a:t>です。</a:t>
            </a:r>
          </a:p>
        </p:txBody>
      </p:sp>
      <p:sp>
        <p:nvSpPr>
          <p:cNvPr id="3" name="角丸四角形 2"/>
          <p:cNvSpPr/>
          <p:nvPr/>
        </p:nvSpPr>
        <p:spPr>
          <a:xfrm>
            <a:off x="188381" y="5379954"/>
            <a:ext cx="3096000" cy="1101674"/>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kumimoji="1" lang="ja-JP" altLang="en-US" dirty="0">
                <a:solidFill>
                  <a:schemeClr val="tx1"/>
                </a:solidFill>
                <a:latin typeface="メイリオ" panose="020B0604030504040204" pitchFamily="50" charset="-128"/>
                <a:ea typeface="メイリオ" panose="020B0604030504040204" pitchFamily="50" charset="-128"/>
              </a:rPr>
              <a:t>世帯全員の令和５年度</a:t>
            </a:r>
            <a:br>
              <a:rPr kumimoji="1" lang="en-US" altLang="ja-JP" dirty="0">
                <a:solidFill>
                  <a:schemeClr val="tx1"/>
                </a:solidFill>
                <a:latin typeface="メイリオ" panose="020B0604030504040204" pitchFamily="50" charset="-128"/>
                <a:ea typeface="メイリオ" panose="020B0604030504040204" pitchFamily="50" charset="-128"/>
              </a:rPr>
            </a:br>
            <a:r>
              <a:rPr kumimoji="1" lang="ja-JP" altLang="en-US" b="1" dirty="0">
                <a:solidFill>
                  <a:srgbClr val="FF0000"/>
                </a:solidFill>
                <a:latin typeface="メイリオ" panose="020B0604030504040204" pitchFamily="50" charset="-128"/>
                <a:ea typeface="メイリオ" panose="020B0604030504040204" pitchFamily="50" charset="-128"/>
              </a:rPr>
              <a:t>「住民税均等割が非課税」</a:t>
            </a:r>
            <a:br>
              <a:rPr kumimoji="1" lang="en-US" altLang="ja-JP" b="1" dirty="0">
                <a:solidFill>
                  <a:srgbClr val="FF0000"/>
                </a:solidFill>
                <a:latin typeface="メイリオ" panose="020B0604030504040204" pitchFamily="50" charset="-128"/>
                <a:ea typeface="メイリオ" panose="020B0604030504040204" pitchFamily="50" charset="-128"/>
              </a:rPr>
            </a:br>
            <a:r>
              <a:rPr kumimoji="1" lang="ja-JP" altLang="en-US" dirty="0">
                <a:solidFill>
                  <a:schemeClr val="tx1"/>
                </a:solidFill>
                <a:latin typeface="メイリオ" panose="020B0604030504040204" pitchFamily="50" charset="-128"/>
                <a:ea typeface="メイリオ" panose="020B0604030504040204" pitchFamily="50" charset="-128"/>
              </a:rPr>
              <a:t>の世帯</a:t>
            </a:r>
          </a:p>
        </p:txBody>
      </p:sp>
      <p:sp>
        <p:nvSpPr>
          <p:cNvPr id="24" name="角丸四角形 23"/>
          <p:cNvSpPr/>
          <p:nvPr/>
        </p:nvSpPr>
        <p:spPr>
          <a:xfrm>
            <a:off x="3482705" y="5379953"/>
            <a:ext cx="3096000" cy="1108882"/>
          </a:xfrm>
          <a:prstGeom prst="roundRect">
            <a:avLst>
              <a:gd name="adj" fmla="val 7848"/>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br>
              <a:rPr kumimoji="1" lang="en-US" altLang="ja-JP" sz="1400" dirty="0">
                <a:solidFill>
                  <a:schemeClr val="tx1"/>
                </a:solidFill>
                <a:latin typeface="メイリオ" panose="020B0604030504040204" pitchFamily="50" charset="-128"/>
                <a:ea typeface="メイリオ" panose="020B0604030504040204" pitchFamily="50" charset="-128"/>
              </a:rPr>
            </a:br>
            <a:r>
              <a:rPr lang="ja-JP" altLang="en-US" sz="1600" dirty="0">
                <a:solidFill>
                  <a:schemeClr val="tx1"/>
                </a:solidFill>
                <a:latin typeface="メイリオ" panose="020B0604030504040204" pitchFamily="50" charset="-128"/>
                <a:ea typeface="メイリオ" panose="020B0604030504040204" pitchFamily="50" charset="-128"/>
              </a:rPr>
              <a:t>令和５年１月から令和</a:t>
            </a:r>
            <a:r>
              <a:rPr lang="en-US" altLang="ja-JP" sz="1600" dirty="0">
                <a:solidFill>
                  <a:schemeClr val="tx1"/>
                </a:solidFill>
                <a:latin typeface="メイリオ" panose="020B0604030504040204" pitchFamily="50" charset="-128"/>
                <a:ea typeface="メイリオ" panose="020B0604030504040204" pitchFamily="50" charset="-128"/>
              </a:rPr>
              <a:t>5</a:t>
            </a:r>
            <a:r>
              <a:rPr lang="ja-JP" altLang="en-US" sz="1600" dirty="0">
                <a:solidFill>
                  <a:schemeClr val="tx1"/>
                </a:solidFill>
                <a:latin typeface="メイリオ" panose="020B0604030504040204" pitchFamily="50" charset="-128"/>
                <a:ea typeface="メイリオ" panose="020B0604030504040204" pitchFamily="50" charset="-128"/>
              </a:rPr>
              <a:t>年</a:t>
            </a:r>
            <a:r>
              <a:rPr lang="en-US" altLang="ja-JP" sz="1600" dirty="0">
                <a:solidFill>
                  <a:schemeClr val="tx1"/>
                </a:solidFill>
                <a:latin typeface="メイリオ" panose="020B0604030504040204" pitchFamily="50" charset="-128"/>
                <a:ea typeface="メイリオ" panose="020B0604030504040204" pitchFamily="50" charset="-128"/>
              </a:rPr>
              <a:t>10</a:t>
            </a:r>
            <a:r>
              <a:rPr lang="ja-JP" altLang="en-US" sz="1600" dirty="0">
                <a:solidFill>
                  <a:schemeClr val="tx1"/>
                </a:solidFill>
                <a:latin typeface="メイリオ" panose="020B0604030504040204" pitchFamily="50" charset="-128"/>
                <a:ea typeface="メイリオ" panose="020B0604030504040204" pitchFamily="50" charset="-128"/>
              </a:rPr>
              <a:t>月までの収入が、予期せず「住民税非課税相当」となった</a:t>
            </a:r>
            <a:br>
              <a:rPr lang="en-US" altLang="ja-JP" sz="1600" dirty="0">
                <a:solidFill>
                  <a:schemeClr val="tx1"/>
                </a:solidFill>
                <a:latin typeface="メイリオ" panose="020B0604030504040204" pitchFamily="50" charset="-128"/>
                <a:ea typeface="メイリオ" panose="020B0604030504040204" pitchFamily="50" charset="-128"/>
              </a:rPr>
            </a:br>
            <a:r>
              <a:rPr lang="ja-JP" altLang="en-US" sz="1600" b="1" dirty="0">
                <a:solidFill>
                  <a:schemeClr val="tx1"/>
                </a:solidFill>
                <a:latin typeface="メイリオ" panose="020B0604030504040204" pitchFamily="50" charset="-128"/>
                <a:ea typeface="メイリオ" panose="020B0604030504040204" pitchFamily="50" charset="-128"/>
              </a:rPr>
              <a:t>家計急変世帯</a:t>
            </a:r>
            <a:endParaRPr lang="en-US" altLang="ja-JP" sz="1600" b="1" dirty="0">
              <a:solidFill>
                <a:schemeClr val="tx1"/>
              </a:solidFill>
              <a:latin typeface="メイリオ" panose="020B0604030504040204" pitchFamily="50" charset="-128"/>
              <a:ea typeface="メイリオ" panose="020B0604030504040204" pitchFamily="50" charset="-128"/>
            </a:endParaRPr>
          </a:p>
          <a:p>
            <a:pPr>
              <a:lnSpc>
                <a:spcPct val="110000"/>
              </a:lnSpc>
            </a:pPr>
            <a:endParaRPr kumimoji="1" lang="ja-JP" altLang="en-US" sz="1500" dirty="0">
              <a:solidFill>
                <a:schemeClr val="tx1"/>
              </a:solidFill>
              <a:latin typeface="メイリオ" panose="020B0604030504040204" pitchFamily="50" charset="-128"/>
              <a:ea typeface="メイリオ" panose="020B0604030504040204" pitchFamily="50" charset="-128"/>
            </a:endParaRPr>
          </a:p>
        </p:txBody>
      </p:sp>
      <p:sp>
        <p:nvSpPr>
          <p:cNvPr id="9" name="下矢印 8"/>
          <p:cNvSpPr/>
          <p:nvPr/>
        </p:nvSpPr>
        <p:spPr>
          <a:xfrm>
            <a:off x="1142021" y="6479142"/>
            <a:ext cx="1188720" cy="331045"/>
          </a:xfrm>
          <a:prstGeom prst="downArrow">
            <a:avLst>
              <a:gd name="adj1" fmla="val 50000"/>
              <a:gd name="adj2" fmla="val 52764"/>
            </a:avLst>
          </a:prstGeom>
          <a:solidFill>
            <a:srgbClr val="548235"/>
          </a:solidFill>
          <a:ln w="22225">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下矢印 24"/>
          <p:cNvSpPr/>
          <p:nvPr/>
        </p:nvSpPr>
        <p:spPr>
          <a:xfrm>
            <a:off x="4527359" y="6486889"/>
            <a:ext cx="1188720" cy="331045"/>
          </a:xfrm>
          <a:prstGeom prst="downArrow">
            <a:avLst>
              <a:gd name="adj1" fmla="val 50000"/>
              <a:gd name="adj2" fmla="val 52764"/>
            </a:avLst>
          </a:prstGeom>
          <a:solidFill>
            <a:srgbClr val="54823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0" name="正方形/長方形 9"/>
          <p:cNvSpPr/>
          <p:nvPr/>
        </p:nvSpPr>
        <p:spPr>
          <a:xfrm>
            <a:off x="135050" y="6809717"/>
            <a:ext cx="3240000" cy="2633791"/>
          </a:xfrm>
          <a:prstGeom prst="rect">
            <a:avLst/>
          </a:prstGeom>
          <a:no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nSpc>
                <a:spcPct val="110000"/>
              </a:lnSpc>
            </a:pPr>
            <a:r>
              <a:rPr lang="ja-JP" altLang="en-US" sz="1600" dirty="0">
                <a:solidFill>
                  <a:schemeClr val="tx1"/>
                </a:solidFill>
                <a:latin typeface="メイリオ" panose="020B0604030504040204" pitchFamily="50" charset="-128"/>
                <a:ea typeface="メイリオ" panose="020B0604030504040204" pitchFamily="50" charset="-128"/>
              </a:rPr>
              <a:t>令和５年６月１日時点で日野市に住民登録がある世帯に「</a:t>
            </a:r>
            <a:r>
              <a:rPr kumimoji="1" lang="ja-JP" altLang="en-US" sz="1600" dirty="0">
                <a:solidFill>
                  <a:schemeClr val="tx1"/>
                </a:solidFill>
                <a:latin typeface="メイリオ" panose="020B0604030504040204" pitchFamily="50" charset="-128"/>
                <a:ea typeface="メイリオ" panose="020B0604030504040204" pitchFamily="50" charset="-128"/>
              </a:rPr>
              <a:t>確認書」（手続き必要）を</a:t>
            </a:r>
            <a:r>
              <a:rPr kumimoji="1" lang="en-US" altLang="ja-JP" sz="1600" dirty="0">
                <a:solidFill>
                  <a:schemeClr val="tx1"/>
                </a:solidFill>
                <a:latin typeface="メイリオ" panose="020B0604030504040204" pitchFamily="50" charset="-128"/>
                <a:ea typeface="メイリオ" panose="020B0604030504040204" pitchFamily="50" charset="-128"/>
              </a:rPr>
              <a:t>7</a:t>
            </a:r>
            <a:r>
              <a:rPr kumimoji="1" lang="ja-JP" altLang="en-US" sz="1600" dirty="0">
                <a:solidFill>
                  <a:schemeClr val="tx1"/>
                </a:solidFill>
                <a:latin typeface="メイリオ" panose="020B0604030504040204" pitchFamily="50" charset="-128"/>
                <a:ea typeface="メイリオ" panose="020B0604030504040204" pitchFamily="50" charset="-128"/>
              </a:rPr>
              <a:t>月中旬以降に順次発送します。</a:t>
            </a:r>
            <a:endParaRPr kumimoji="1" lang="en-US" altLang="ja-JP" sz="16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令和５年６月１日以降に住民税非課税となった世帯や、</a:t>
            </a:r>
            <a:r>
              <a:rPr lang="ja-JP" altLang="en-US" sz="1200" dirty="0">
                <a:solidFill>
                  <a:schemeClr val="tx1"/>
                </a:solidFill>
                <a:latin typeface="メイリオ" panose="020B0604030504040204" pitchFamily="50" charset="-128"/>
                <a:ea typeface="メイリオ" panose="020B0604030504040204" pitchFamily="50" charset="-128"/>
              </a:rPr>
              <a:t>日野市において令和</a:t>
            </a:r>
            <a:r>
              <a:rPr lang="en-US" altLang="ja-JP" sz="1200" dirty="0">
                <a:solidFill>
                  <a:schemeClr val="tx1"/>
                </a:solidFill>
                <a:latin typeface="メイリオ" panose="020B0604030504040204" pitchFamily="50" charset="-128"/>
                <a:ea typeface="メイリオ" panose="020B0604030504040204" pitchFamily="50" charset="-128"/>
              </a:rPr>
              <a:t>5</a:t>
            </a:r>
            <a:r>
              <a:rPr lang="ja-JP" altLang="en-US" sz="1200" dirty="0">
                <a:solidFill>
                  <a:schemeClr val="tx1"/>
                </a:solidFill>
                <a:latin typeface="メイリオ" panose="020B0604030504040204" pitchFamily="50" charset="-128"/>
                <a:ea typeface="メイリオ" panose="020B0604030504040204" pitchFamily="50" charset="-128"/>
              </a:rPr>
              <a:t>年度の住民税課税状況を把握できない方を含む世帯</a:t>
            </a:r>
            <a:r>
              <a:rPr kumimoji="1" lang="ja-JP" altLang="en-US" sz="1200" dirty="0">
                <a:solidFill>
                  <a:schemeClr val="tx1"/>
                </a:solidFill>
                <a:latin typeface="メイリオ" panose="020B0604030504040204" pitchFamily="50" charset="-128"/>
                <a:ea typeface="メイリオ" panose="020B0604030504040204" pitchFamily="50" charset="-128"/>
              </a:rPr>
              <a:t>等一部申請が必要な場合あり。</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endParaRPr lang="en-US" altLang="ja-JP" sz="1200" dirty="0">
              <a:latin typeface="メイリオ" panose="020B0604030504040204" pitchFamily="50" charset="-128"/>
              <a:ea typeface="メイリオ" panose="020B0604030504040204" pitchFamily="50" charset="-128"/>
            </a:endParaRPr>
          </a:p>
          <a:p>
            <a:pPr>
              <a:lnSpc>
                <a:spcPct val="110000"/>
              </a:lnSpc>
            </a:pPr>
            <a:r>
              <a:rPr lang="ja-JP" altLang="en-US" sz="1200" dirty="0">
                <a:latin typeface="メイリオ" panose="020B0604030504040204" pitchFamily="50" charset="-128"/>
                <a:ea typeface="メイリオ" panose="020B0604030504040204" pitchFamily="50" charset="-128"/>
              </a:rPr>
              <a:t>　</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9000" y="9527107"/>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支給手続きや支給要件の詳細は裏面をご確認ください。　</a:t>
            </a:r>
          </a:p>
        </p:txBody>
      </p:sp>
      <p:sp>
        <p:nvSpPr>
          <p:cNvPr id="38" name="正方形/長方形 37"/>
          <p:cNvSpPr/>
          <p:nvPr/>
        </p:nvSpPr>
        <p:spPr>
          <a:xfrm>
            <a:off x="3501719" y="6818067"/>
            <a:ext cx="3240000" cy="2633791"/>
          </a:xfrm>
          <a:prstGeom prst="rect">
            <a:avLst/>
          </a:prstGeom>
          <a:noFill/>
          <a:ln w="28575">
            <a:solidFill>
              <a:srgbClr val="548235"/>
            </a:solidFill>
          </a:ln>
        </p:spPr>
        <p:style>
          <a:lnRef idx="2">
            <a:schemeClr val="accent2"/>
          </a:lnRef>
          <a:fillRef idx="1">
            <a:schemeClr val="lt1"/>
          </a:fillRef>
          <a:effectRef idx="0">
            <a:schemeClr val="accent2"/>
          </a:effectRef>
          <a:fontRef idx="minor">
            <a:schemeClr val="dk1"/>
          </a:fontRef>
        </p:style>
        <p:txBody>
          <a:bodyPr wrap="square" lIns="36000" tIns="540000" rIns="36000">
            <a:noAutofit/>
          </a:bodyPr>
          <a:lstStyle/>
          <a:p>
            <a:pPr>
              <a:lnSpc>
                <a:spcPct val="110000"/>
              </a:lnSpc>
            </a:pPr>
            <a:r>
              <a:rPr kumimoji="1" lang="ja-JP" altLang="en-US" sz="1400" b="1" dirty="0">
                <a:latin typeface="メイリオ" panose="020B0604030504040204" pitchFamily="50" charset="-128"/>
                <a:ea typeface="メイリオ" panose="020B0604030504040204" pitchFamily="50" charset="-128"/>
              </a:rPr>
              <a:t>申請期間</a:t>
            </a:r>
            <a:r>
              <a:rPr kumimoji="1" lang="ja-JP" altLang="en-US" sz="1400" b="1" dirty="0">
                <a:solidFill>
                  <a:schemeClr val="tx1"/>
                </a:solidFill>
                <a:latin typeface="メイリオ" panose="020B0604030504040204" pitchFamily="50" charset="-128"/>
                <a:ea typeface="メイリオ" panose="020B0604030504040204" pitchFamily="50" charset="-128"/>
              </a:rPr>
              <a:t>： 令和</a:t>
            </a:r>
            <a:r>
              <a:rPr kumimoji="1" lang="en-US" altLang="ja-JP" sz="1400" b="1" dirty="0">
                <a:solidFill>
                  <a:schemeClr val="tx1"/>
                </a:solidFill>
                <a:latin typeface="メイリオ" panose="020B0604030504040204" pitchFamily="50" charset="-128"/>
                <a:ea typeface="メイリオ" panose="020B0604030504040204" pitchFamily="50" charset="-128"/>
              </a:rPr>
              <a:t>5</a:t>
            </a:r>
            <a:r>
              <a:rPr kumimoji="1" lang="ja-JP" altLang="en-US" sz="1400" b="1" dirty="0">
                <a:solidFill>
                  <a:schemeClr val="tx1"/>
                </a:solidFill>
                <a:latin typeface="メイリオ" panose="020B0604030504040204" pitchFamily="50" charset="-128"/>
                <a:ea typeface="メイリオ" panose="020B0604030504040204" pitchFamily="50" charset="-128"/>
              </a:rPr>
              <a:t>年７月</a:t>
            </a:r>
            <a:r>
              <a:rPr kumimoji="1" lang="en-US" altLang="ja-JP" sz="1400" b="1" dirty="0">
                <a:solidFill>
                  <a:schemeClr val="tx1"/>
                </a:solidFill>
                <a:latin typeface="メイリオ" panose="020B0604030504040204" pitchFamily="50" charset="-128"/>
                <a:ea typeface="メイリオ" panose="020B0604030504040204" pitchFamily="50" charset="-128"/>
              </a:rPr>
              <a:t>5</a:t>
            </a:r>
            <a:r>
              <a:rPr kumimoji="1" lang="ja-JP" altLang="en-US" sz="1400" b="1" dirty="0">
                <a:solidFill>
                  <a:schemeClr val="tx1"/>
                </a:solidFill>
                <a:latin typeface="メイリオ" panose="020B0604030504040204" pitchFamily="50" charset="-128"/>
                <a:ea typeface="メイリオ" panose="020B0604030504040204" pitchFamily="50" charset="-128"/>
              </a:rPr>
              <a:t>日（水）</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b="1" dirty="0">
                <a:solidFill>
                  <a:schemeClr val="tx1"/>
                </a:solidFill>
                <a:latin typeface="メイリオ" panose="020B0604030504040204" pitchFamily="50" charset="-128"/>
                <a:ea typeface="メイリオ" panose="020B0604030504040204" pitchFamily="50" charset="-128"/>
              </a:rPr>
              <a:t>　　　　 ～令和</a:t>
            </a:r>
            <a:r>
              <a:rPr kumimoji="1" lang="en-US" altLang="ja-JP" sz="1400" b="1" dirty="0">
                <a:solidFill>
                  <a:schemeClr val="tx1"/>
                </a:solidFill>
                <a:latin typeface="メイリオ" panose="020B0604030504040204" pitchFamily="50" charset="-128"/>
                <a:ea typeface="メイリオ" panose="020B0604030504040204" pitchFamily="50" charset="-128"/>
              </a:rPr>
              <a:t>5</a:t>
            </a:r>
            <a:r>
              <a:rPr kumimoji="1" lang="ja-JP" altLang="en-US" sz="1400" b="1" dirty="0">
                <a:solidFill>
                  <a:schemeClr val="tx1"/>
                </a:solidFill>
                <a:latin typeface="メイリオ" panose="020B0604030504040204" pitchFamily="50" charset="-128"/>
                <a:ea typeface="メイリオ" panose="020B0604030504040204" pitchFamily="50" charset="-128"/>
              </a:rPr>
              <a:t>年</a:t>
            </a:r>
            <a:r>
              <a:rPr kumimoji="1" lang="en-US" altLang="ja-JP" sz="1400" b="1" dirty="0">
                <a:solidFill>
                  <a:schemeClr val="tx1"/>
                </a:solidFill>
                <a:latin typeface="メイリオ" panose="020B0604030504040204" pitchFamily="50" charset="-128"/>
                <a:ea typeface="メイリオ" panose="020B0604030504040204" pitchFamily="50" charset="-128"/>
              </a:rPr>
              <a:t>1</a:t>
            </a:r>
            <a:r>
              <a:rPr kumimoji="1" lang="ja-JP" altLang="en-US" sz="1400" b="1" dirty="0">
                <a:solidFill>
                  <a:schemeClr val="tx1"/>
                </a:solidFill>
                <a:latin typeface="メイリオ" panose="020B0604030504040204" pitchFamily="50" charset="-128"/>
                <a:ea typeface="メイリオ" panose="020B0604030504040204" pitchFamily="50" charset="-128"/>
              </a:rPr>
              <a:t>０月</a:t>
            </a:r>
            <a:r>
              <a:rPr kumimoji="1" lang="en-US" altLang="ja-JP" sz="1400" b="1" dirty="0">
                <a:solidFill>
                  <a:schemeClr val="tx1"/>
                </a:solidFill>
                <a:latin typeface="メイリオ" panose="020B0604030504040204" pitchFamily="50" charset="-128"/>
                <a:ea typeface="メイリオ" panose="020B0604030504040204" pitchFamily="50" charset="-128"/>
              </a:rPr>
              <a:t>31</a:t>
            </a:r>
            <a:r>
              <a:rPr kumimoji="1" lang="ja-JP" altLang="en-US" sz="1400" b="1" dirty="0">
                <a:solidFill>
                  <a:schemeClr val="tx1"/>
                </a:solidFill>
                <a:latin typeface="メイリオ" panose="020B0604030504040204" pitchFamily="50" charset="-128"/>
                <a:ea typeface="メイリオ" panose="020B0604030504040204" pitchFamily="50" charset="-128"/>
              </a:rPr>
              <a:t>日（火）</a:t>
            </a:r>
            <a:br>
              <a:rPr kumimoji="1" lang="en-US" altLang="ja-JP" sz="1200" b="1" dirty="0">
                <a:solidFill>
                  <a:schemeClr val="tx1"/>
                </a:solidFill>
                <a:latin typeface="メイリオ" panose="020B0604030504040204" pitchFamily="50" charset="-128"/>
                <a:ea typeface="メイリオ" panose="020B0604030504040204" pitchFamily="50" charset="-128"/>
              </a:rPr>
            </a:br>
            <a:r>
              <a:rPr lang="ja-JP" altLang="en-US" sz="1000" dirty="0">
                <a:solidFill>
                  <a:schemeClr val="tx1"/>
                </a:solidFill>
                <a:latin typeface="メイリオ" panose="020B0604030504040204" pitchFamily="50" charset="-128"/>
                <a:ea typeface="メイリオ" panose="020B0604030504040204" pitchFamily="50" charset="-128"/>
              </a:rPr>
              <a:t>申請時点で日野市に住民登録のある世帯主の方が申請してください。申請書は市 </a:t>
            </a:r>
            <a:r>
              <a:rPr lang="en-US" altLang="ja-JP" sz="1000" dirty="0">
                <a:solidFill>
                  <a:schemeClr val="tx1"/>
                </a:solidFill>
                <a:latin typeface="メイリオ" panose="020B0604030504040204" pitchFamily="50" charset="-128"/>
                <a:ea typeface="メイリオ" panose="020B0604030504040204" pitchFamily="50" charset="-128"/>
              </a:rPr>
              <a:t>HP</a:t>
            </a:r>
            <a:r>
              <a:rPr lang="ja-JP" altLang="en-US" sz="1000" dirty="0">
                <a:solidFill>
                  <a:schemeClr val="tx1"/>
                </a:solidFill>
                <a:latin typeface="メイリオ" panose="020B0604030504040204" pitchFamily="50" charset="-128"/>
                <a:ea typeface="メイリオ" panose="020B0604030504040204" pitchFamily="50" charset="-128"/>
              </a:rPr>
              <a:t> からダウンロード又は下記に設置しています。</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200"/>
              </a:spcBef>
            </a:pP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申請書配布先</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市セーフティネットコールセンター、日野市社会福祉協議会、くらしの自立相談支援窓口みらいとのサテライトセンターなど</a:t>
            </a:r>
            <a:endParaRPr lang="en-US" altLang="ja-JP" sz="1000" dirty="0">
              <a:solidFill>
                <a:schemeClr val="tx1"/>
              </a:solidFill>
              <a:latin typeface="メイリオ" panose="020B0604030504040204" pitchFamily="50" charset="-128"/>
              <a:ea typeface="メイリオ" panose="020B0604030504040204" pitchFamily="50" charset="-128"/>
            </a:endParaRPr>
          </a:p>
          <a:p>
            <a:pPr>
              <a:lnSpc>
                <a:spcPct val="110000"/>
              </a:lnSpc>
            </a:pPr>
            <a:endParaRPr kumimoji="1" lang="ja-JP" altLang="en-US" sz="1000" b="1" dirty="0">
              <a:latin typeface="メイリオ" panose="020B0604030504040204" pitchFamily="50" charset="-128"/>
              <a:ea typeface="メイリオ" panose="020B0604030504040204" pitchFamily="50" charset="-128"/>
            </a:endParaRPr>
          </a:p>
          <a:p>
            <a:pPr algn="ctr">
              <a:lnSpc>
                <a:spcPct val="110000"/>
              </a:lnSpc>
            </a:pP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086820" y="6891692"/>
            <a:ext cx="2069797" cy="380480"/>
          </a:xfrm>
          <a:prstGeom prst="rect">
            <a:avLst/>
          </a:prstGeom>
          <a:solidFill>
            <a:srgbClr val="FF0000"/>
          </a:solidFill>
          <a:ln w="28575">
            <a:noFill/>
          </a:ln>
        </p:spPr>
        <p:txBody>
          <a:bodyPr wrap="none" tIns="72000" bIns="0" anchor="ctr" anchorCtr="0">
            <a:spAutoFit/>
          </a:bodyPr>
          <a:lstStyle/>
          <a:p>
            <a:pPr algn="ctr"/>
            <a:r>
              <a:rPr kumimoji="1" lang="ja-JP" altLang="en-US" sz="2000" b="1" spc="100" dirty="0">
                <a:solidFill>
                  <a:schemeClr val="bg1"/>
                </a:solidFill>
                <a:latin typeface="メイリオ" panose="020B0604030504040204" pitchFamily="50" charset="-128"/>
                <a:ea typeface="メイリオ" panose="020B0604030504040204" pitchFamily="50" charset="-128"/>
              </a:rPr>
              <a:t>申請が必要です</a:t>
            </a:r>
            <a:endParaRPr kumimoji="1" lang="en-US" altLang="ja-JP" sz="2000" b="1" spc="100" dirty="0">
              <a:solidFill>
                <a:schemeClr val="bg1"/>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224381" y="9050515"/>
            <a:ext cx="3024000" cy="324498"/>
          </a:xfrm>
          <a:prstGeom prst="rect">
            <a:avLst/>
          </a:prstGeom>
          <a:solidFill>
            <a:schemeClr val="accent4">
              <a:lumMod val="60000"/>
              <a:lumOff val="40000"/>
            </a:schemeClr>
          </a:solidFill>
          <a:ln w="12700">
            <a:noFill/>
            <a:prstDash val="sysDash"/>
          </a:ln>
        </p:spPr>
        <p:txBody>
          <a:bodyPr wrap="square" tIns="72000" bIns="36000" anchor="ctr" anchorCtr="0">
            <a:spAutoFit/>
          </a:bodyPr>
          <a:lstStyle/>
          <a:p>
            <a:pPr algn="ctr"/>
            <a:r>
              <a:rPr lang="ja-JP" altLang="en-US" sz="1400" b="1" spc="50" dirty="0">
                <a:latin typeface="メイリオ" panose="020B0604030504040204" pitchFamily="50" charset="-128"/>
                <a:ea typeface="メイリオ" panose="020B0604030504040204" pitchFamily="50" charset="-128"/>
              </a:rPr>
              <a:t>詳しくは裏面「</a:t>
            </a:r>
            <a:r>
              <a:rPr lang="en-US" altLang="ja-JP" sz="1400" b="1" spc="50" dirty="0">
                <a:latin typeface="メイリオ" panose="020B0604030504040204" pitchFamily="50" charset="-128"/>
                <a:ea typeface="メイリオ" panose="020B0604030504040204" pitchFamily="50" charset="-128"/>
              </a:rPr>
              <a:t>I</a:t>
            </a:r>
            <a:r>
              <a:rPr lang="ja-JP" altLang="en-US" sz="1400" b="1" spc="50" dirty="0">
                <a:latin typeface="メイリオ" panose="020B0604030504040204" pitchFamily="50" charset="-128"/>
                <a:ea typeface="メイリオ" panose="020B0604030504040204" pitchFamily="50" charset="-128"/>
              </a:rPr>
              <a:t>」へ</a:t>
            </a:r>
            <a:endParaRPr lang="en-US" altLang="ja-JP" sz="1400" b="1" spc="50" dirty="0">
              <a:latin typeface="メイリオ" panose="020B0604030504040204" pitchFamily="50" charset="-128"/>
              <a:ea typeface="メイリオ" panose="020B0604030504040204" pitchFamily="50" charset="-128"/>
            </a:endParaRPr>
          </a:p>
        </p:txBody>
      </p:sp>
      <p:sp>
        <p:nvSpPr>
          <p:cNvPr id="43" name="正方形/長方形 42"/>
          <p:cNvSpPr/>
          <p:nvPr/>
        </p:nvSpPr>
        <p:spPr>
          <a:xfrm>
            <a:off x="3609718" y="9056406"/>
            <a:ext cx="3024000" cy="324498"/>
          </a:xfrm>
          <a:prstGeom prst="rect">
            <a:avLst/>
          </a:prstGeom>
          <a:solidFill>
            <a:schemeClr val="accent4">
              <a:lumMod val="60000"/>
              <a:lumOff val="40000"/>
            </a:schemeClr>
          </a:solidFill>
          <a:ln w="12700">
            <a:noFill/>
            <a:prstDash val="sysDash"/>
          </a:ln>
        </p:spPr>
        <p:txBody>
          <a:bodyPr wrap="square" tIns="72000" bIns="36000" anchor="ctr" anchorCtr="0">
            <a:spAutoFit/>
          </a:bodyPr>
          <a:lstStyle/>
          <a:p>
            <a:pPr algn="ctr"/>
            <a:r>
              <a:rPr lang="ja-JP" altLang="en-US" sz="1400" b="1" spc="50" dirty="0">
                <a:latin typeface="メイリオ" panose="020B0604030504040204" pitchFamily="50" charset="-128"/>
                <a:ea typeface="メイリオ" panose="020B0604030504040204" pitchFamily="50" charset="-128"/>
              </a:rPr>
              <a:t>詳しくは裏面「</a:t>
            </a:r>
            <a:r>
              <a:rPr lang="en-US" altLang="ja-JP" sz="1400" b="1" spc="50" dirty="0">
                <a:latin typeface="メイリオ" panose="020B0604030504040204" pitchFamily="50" charset="-128"/>
                <a:ea typeface="メイリオ" panose="020B0604030504040204" pitchFamily="50" charset="-128"/>
              </a:rPr>
              <a:t>Ⅱ</a:t>
            </a:r>
            <a:r>
              <a:rPr lang="ja-JP" altLang="en-US" sz="1400" b="1" spc="50" dirty="0">
                <a:latin typeface="メイリオ" panose="020B0604030504040204" pitchFamily="50" charset="-128"/>
                <a:ea typeface="メイリオ" panose="020B0604030504040204" pitchFamily="50" charset="-128"/>
              </a:rPr>
              <a:t>」へ</a:t>
            </a:r>
            <a:endParaRPr lang="en-US" altLang="ja-JP" sz="1400" b="1" spc="50" dirty="0">
              <a:latin typeface="メイリオ" panose="020B0604030504040204" pitchFamily="50" charset="-128"/>
              <a:ea typeface="メイリオ" panose="020B0604030504040204" pitchFamily="50" charset="-128"/>
            </a:endParaRPr>
          </a:p>
        </p:txBody>
      </p:sp>
      <p:sp>
        <p:nvSpPr>
          <p:cNvPr id="28" name="正方形/長方形 27"/>
          <p:cNvSpPr/>
          <p:nvPr/>
        </p:nvSpPr>
        <p:spPr>
          <a:xfrm>
            <a:off x="323678" y="3848831"/>
            <a:ext cx="2582758" cy="461665"/>
          </a:xfrm>
          <a:prstGeom prst="rect">
            <a:avLst/>
          </a:prstGeom>
        </p:spPr>
        <p:txBody>
          <a:bodyPr wrap="none">
            <a:spAutoFit/>
          </a:bodyPr>
          <a:lstStyle/>
          <a:p>
            <a:r>
              <a:rPr kumimoji="1" lang="ja-JP" altLang="en-US" sz="2000" dirty="0">
                <a:latin typeface="メイリオ" panose="020B0604030504040204" pitchFamily="50" charset="-128"/>
                <a:ea typeface="メイリオ" panose="020B0604030504040204" pitchFamily="50" charset="-128"/>
              </a:rPr>
              <a:t>１世帯あたり</a:t>
            </a:r>
            <a:r>
              <a:rPr kumimoji="1" lang="ja-JP" altLang="en-US" sz="2400" b="1" spc="100" dirty="0">
                <a:latin typeface="メイリオ" panose="020B0604030504040204" pitchFamily="50" charset="-128"/>
                <a:ea typeface="メイリオ" panose="020B0604030504040204" pitchFamily="50" charset="-128"/>
              </a:rPr>
              <a:t>３</a:t>
            </a:r>
            <a:r>
              <a:rPr kumimoji="1" lang="ja-JP" altLang="en-US" sz="2000" spc="100" dirty="0">
                <a:latin typeface="メイリオ" panose="020B0604030504040204" pitchFamily="50" charset="-128"/>
                <a:ea typeface="メイリオ" panose="020B0604030504040204" pitchFamily="50" charset="-128"/>
              </a:rPr>
              <a:t>万円</a:t>
            </a:r>
          </a:p>
        </p:txBody>
      </p:sp>
      <p:sp>
        <p:nvSpPr>
          <p:cNvPr id="29" name="正方形/長方形 28"/>
          <p:cNvSpPr/>
          <p:nvPr/>
        </p:nvSpPr>
        <p:spPr>
          <a:xfrm>
            <a:off x="3482705" y="3777660"/>
            <a:ext cx="3322779" cy="837152"/>
          </a:xfrm>
          <a:prstGeom prst="rect">
            <a:avLst/>
          </a:prstGeom>
          <a:ln>
            <a:solidFill>
              <a:schemeClr val="accent1"/>
            </a:solidFill>
          </a:ln>
        </p:spPr>
        <p:txBody>
          <a:bodyPr wrap="square">
            <a:spAutoFit/>
          </a:bodyPr>
          <a:lstStyle/>
          <a:p>
            <a:pPr>
              <a:lnSpc>
                <a:spcPct val="110000"/>
              </a:lnSpc>
            </a:pPr>
            <a:r>
              <a:rPr kumimoji="1" lang="ja-JP" altLang="en-US" sz="1500" dirty="0">
                <a:latin typeface="メイリオ" panose="020B0604030504040204" pitchFamily="50" charset="-128"/>
                <a:ea typeface="メイリオ" panose="020B0604030504040204" pitchFamily="50" charset="-128"/>
              </a:rPr>
              <a:t>市が確認書</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または申請書</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を</a:t>
            </a:r>
            <a:r>
              <a:rPr kumimoji="1" lang="ja-JP" altLang="en-US" sz="1500" u="sng" dirty="0">
                <a:latin typeface="メイリオ" panose="020B0604030504040204" pitchFamily="50" charset="-128"/>
                <a:ea typeface="メイリオ" panose="020B0604030504040204" pitchFamily="50" charset="-128"/>
              </a:rPr>
              <a:t>受理した日から約</a:t>
            </a:r>
            <a:r>
              <a:rPr kumimoji="1" lang="en-US" altLang="ja-JP" sz="1500" b="1" u="sng" dirty="0">
                <a:latin typeface="メイリオ" panose="020B0604030504040204" pitchFamily="50" charset="-128"/>
                <a:ea typeface="メイリオ" panose="020B0604030504040204" pitchFamily="50" charset="-128"/>
              </a:rPr>
              <a:t>3</a:t>
            </a:r>
            <a:r>
              <a:rPr kumimoji="1" lang="ja-JP" altLang="en-US" sz="1500" b="1" u="sng" dirty="0">
                <a:latin typeface="メイリオ" panose="020B0604030504040204" pitchFamily="50" charset="-128"/>
                <a:ea typeface="メイリオ" panose="020B0604030504040204" pitchFamily="50" charset="-128"/>
              </a:rPr>
              <a:t>～</a:t>
            </a:r>
            <a:r>
              <a:rPr kumimoji="1" lang="en-US" altLang="ja-JP" sz="1500" b="1" u="sng" dirty="0">
                <a:latin typeface="メイリオ" panose="020B0604030504040204" pitchFamily="50" charset="-128"/>
                <a:ea typeface="メイリオ" panose="020B0604030504040204" pitchFamily="50" charset="-128"/>
              </a:rPr>
              <a:t>4</a:t>
            </a:r>
            <a:r>
              <a:rPr kumimoji="1" lang="ja-JP" altLang="en-US" sz="1500" u="sng" dirty="0">
                <a:latin typeface="メイリオ" panose="020B0604030504040204" pitchFamily="50" charset="-128"/>
                <a:ea typeface="メイリオ" panose="020B0604030504040204" pitchFamily="50" charset="-128"/>
              </a:rPr>
              <a:t>週間後</a:t>
            </a:r>
            <a:r>
              <a:rPr kumimoji="1" lang="ja-JP" altLang="en-US" sz="1500" dirty="0">
                <a:latin typeface="メイリオ" panose="020B0604030504040204" pitchFamily="50" charset="-128"/>
                <a:ea typeface="メイリオ" panose="020B0604030504040204" pitchFamily="50" charset="-128"/>
              </a:rPr>
              <a:t>が目安です。</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書類不備などを除く</a:t>
            </a:r>
          </a:p>
        </p:txBody>
      </p:sp>
      <p:sp>
        <p:nvSpPr>
          <p:cNvPr id="51" name="正方形/長方形 50"/>
          <p:cNvSpPr/>
          <p:nvPr/>
        </p:nvSpPr>
        <p:spPr>
          <a:xfrm>
            <a:off x="9001" y="3378572"/>
            <a:ext cx="334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323678" y="3378647"/>
            <a:ext cx="3051619"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給付金の支給額</a:t>
            </a:r>
          </a:p>
        </p:txBody>
      </p:sp>
      <p:sp>
        <p:nvSpPr>
          <p:cNvPr id="53" name="正方形/長方形 52"/>
          <p:cNvSpPr/>
          <p:nvPr/>
        </p:nvSpPr>
        <p:spPr>
          <a:xfrm>
            <a:off x="3482705" y="3384999"/>
            <a:ext cx="334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3797970" y="3390344"/>
            <a:ext cx="3038472"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給付金の支給時期</a:t>
            </a:r>
          </a:p>
        </p:txBody>
      </p:sp>
      <p:sp>
        <p:nvSpPr>
          <p:cNvPr id="12" name="正方形/長方形 11"/>
          <p:cNvSpPr/>
          <p:nvPr/>
        </p:nvSpPr>
        <p:spPr>
          <a:xfrm>
            <a:off x="0" y="611436"/>
            <a:ext cx="6858000" cy="1177245"/>
          </a:xfrm>
          <a:prstGeom prst="rect">
            <a:avLst/>
          </a:prstGeom>
        </p:spPr>
        <p:txBody>
          <a:bodyPr wrap="square">
            <a:spAutoFit/>
          </a:bodyPr>
          <a:lstStyle/>
          <a:p>
            <a:pPr lvl="0" algn="ctr">
              <a:lnSpc>
                <a:spcPts val="3000"/>
              </a:lnSpc>
            </a:pPr>
            <a:r>
              <a:rPr kumimoji="1" lang="ja-JP" altLang="en-US" sz="2000" b="1" spc="200" dirty="0">
                <a:solidFill>
                  <a:prstClr val="white"/>
                </a:solidFill>
                <a:latin typeface="メイリオ" panose="020B0604030504040204" pitchFamily="50" charset="-128"/>
                <a:ea typeface="メイリオ" panose="020B0604030504040204" pitchFamily="50" charset="-128"/>
              </a:rPr>
              <a:t>令和５年度日野市電力・ガス・食料品等</a:t>
            </a:r>
            <a:endParaRPr kumimoji="1" lang="en-US" altLang="ja-JP" sz="2000" b="1" u="sng" spc="200" dirty="0">
              <a:solidFill>
                <a:prstClr val="white"/>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000" b="1" spc="200" dirty="0">
                <a:solidFill>
                  <a:prstClr val="white"/>
                </a:solidFill>
                <a:latin typeface="メイリオ" panose="020B0604030504040204" pitchFamily="50" charset="-128"/>
                <a:ea typeface="メイリオ" panose="020B0604030504040204" pitchFamily="50" charset="-128"/>
              </a:rPr>
              <a:t>価格高騰重点支援給付金</a:t>
            </a:r>
            <a:r>
              <a:rPr kumimoji="1" lang="ja-JP" altLang="en-US" sz="2000" b="1" spc="200" dirty="0">
                <a:solidFill>
                  <a:schemeClr val="bg1"/>
                </a:solidFill>
                <a:latin typeface="メイリオ" panose="020B0604030504040204" pitchFamily="50" charset="-128"/>
                <a:ea typeface="メイリオ" panose="020B0604030504040204" pitchFamily="50" charset="-128"/>
              </a:rPr>
              <a:t>（３万円</a:t>
            </a:r>
            <a:r>
              <a:rPr kumimoji="1" lang="en-US" altLang="ja-JP" sz="2000" b="1" spc="200" dirty="0">
                <a:solidFill>
                  <a:schemeClr val="bg1"/>
                </a:solidFill>
                <a:latin typeface="メイリオ" panose="020B0604030504040204" pitchFamily="50" charset="-128"/>
                <a:ea typeface="メイリオ" panose="020B0604030504040204" pitchFamily="50" charset="-128"/>
              </a:rPr>
              <a:t>/1</a:t>
            </a:r>
            <a:r>
              <a:rPr kumimoji="1" lang="ja-JP" altLang="en-US" sz="2000" b="1" spc="200" dirty="0">
                <a:solidFill>
                  <a:schemeClr val="bg1"/>
                </a:solidFill>
                <a:latin typeface="メイリオ" panose="020B0604030504040204" pitchFamily="50" charset="-128"/>
                <a:ea typeface="メイリオ" panose="020B0604030504040204" pitchFamily="50" charset="-128"/>
              </a:rPr>
              <a:t>世帯）のご案内</a:t>
            </a:r>
            <a:endParaRPr kumimoji="1" lang="en-US" altLang="ja-JP" sz="2000" b="1" spc="200" dirty="0">
              <a:solidFill>
                <a:schemeClr val="bg1"/>
              </a:solidFill>
              <a:latin typeface="メイリオ" panose="020B0604030504040204" pitchFamily="50" charset="-128"/>
              <a:ea typeface="メイリオ" panose="020B0604030504040204" pitchFamily="50" charset="-128"/>
            </a:endParaRPr>
          </a:p>
          <a:p>
            <a:pPr lvl="0" algn="ctr">
              <a:spcBef>
                <a:spcPts val="300"/>
              </a:spcBef>
            </a:pPr>
            <a:r>
              <a:rPr kumimoji="1" lang="en-US" altLang="ja-JP" u="sng" spc="250" dirty="0">
                <a:solidFill>
                  <a:schemeClr val="bg1"/>
                </a:solidFill>
                <a:latin typeface="メイリオ" panose="020B0604030504040204" pitchFamily="50" charset="-128"/>
                <a:ea typeface="メイリオ" panose="020B0604030504040204" pitchFamily="50" charset="-128"/>
              </a:rPr>
              <a:t>※</a:t>
            </a:r>
            <a:r>
              <a:rPr kumimoji="1" lang="ja-JP" altLang="en-US" u="sng" spc="250" dirty="0">
                <a:solidFill>
                  <a:schemeClr val="bg1"/>
                </a:solidFill>
                <a:latin typeface="メイリオ" panose="020B0604030504040204" pitchFamily="50" charset="-128"/>
                <a:ea typeface="メイリオ" panose="020B0604030504040204" pitchFamily="50" charset="-128"/>
              </a:rPr>
              <a:t>受給には手続きが必要です</a:t>
            </a:r>
          </a:p>
        </p:txBody>
      </p:sp>
      <p:sp>
        <p:nvSpPr>
          <p:cNvPr id="11" name="正方形/長方形 10">
            <a:extLst>
              <a:ext uri="{FF2B5EF4-FFF2-40B4-BE49-F238E27FC236}">
                <a16:creationId xmlns:a16="http://schemas.microsoft.com/office/drawing/2014/main" id="{D6FF2AAB-6AC1-41FE-8330-3E7C34CC6D9F}"/>
              </a:ext>
            </a:extLst>
          </p:cNvPr>
          <p:cNvSpPr/>
          <p:nvPr/>
        </p:nvSpPr>
        <p:spPr>
          <a:xfrm>
            <a:off x="5077079" y="7983708"/>
            <a:ext cx="217042" cy="1596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2887" y="1074437"/>
            <a:ext cx="6758669" cy="1744374"/>
          </a:xfrm>
          <a:prstGeom prst="rect">
            <a:avLst/>
          </a:prstGeom>
          <a:solidFill>
            <a:schemeClr val="accent4">
              <a:lumMod val="20000"/>
              <a:lumOff val="80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tIns="72000" bIns="36000" rtlCol="0" anchor="t" anchorCtr="0">
            <a:spAutoFit/>
          </a:bodyPr>
          <a:lstStyle/>
          <a:p>
            <a:pPr marL="285750" indent="-285750">
              <a:lnSpc>
                <a:spcPct val="110000"/>
              </a:lnSpc>
              <a:buFont typeface="Wingdings" panose="05000000000000000000" pitchFamily="2" charset="2"/>
              <a:buChar char="l"/>
            </a:pPr>
            <a:r>
              <a:rPr kumimoji="1" lang="ja-JP" altLang="en-US" sz="1300" dirty="0">
                <a:solidFill>
                  <a:schemeClr val="tx1"/>
                </a:solidFill>
                <a:latin typeface="メイリオ" panose="020B0604030504040204" pitchFamily="50" charset="-128"/>
                <a:ea typeface="メイリオ" panose="020B0604030504040204" pitchFamily="50" charset="-128"/>
              </a:rPr>
              <a:t>対象となる世帯には、市から給付内容や確認事項が書かれた</a:t>
            </a:r>
            <a:r>
              <a:rPr kumimoji="1" lang="ja-JP" altLang="en-US" sz="1300" b="1" dirty="0">
                <a:solidFill>
                  <a:schemeClr val="tx1"/>
                </a:solidFill>
                <a:latin typeface="メイリオ" panose="020B0604030504040204" pitchFamily="50" charset="-128"/>
                <a:ea typeface="メイリオ" panose="020B0604030504040204" pitchFamily="50" charset="-128"/>
              </a:rPr>
              <a:t>「確認書」</a:t>
            </a:r>
            <a:r>
              <a:rPr kumimoji="1" lang="ja-JP" altLang="en-US" sz="1300" dirty="0">
                <a:solidFill>
                  <a:schemeClr val="tx1"/>
                </a:solidFill>
                <a:latin typeface="メイリオ" panose="020B0604030504040204" pitchFamily="50" charset="-128"/>
                <a:ea typeface="メイリオ" panose="020B0604030504040204" pitchFamily="50" charset="-128"/>
              </a:rPr>
              <a:t>が届きます。</a:t>
            </a:r>
            <a:endParaRPr kumimoji="1" lang="en-US" altLang="ja-JP" sz="1300" dirty="0">
              <a:solidFill>
                <a:schemeClr val="tx1"/>
              </a:solidFill>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l"/>
            </a:pPr>
            <a:r>
              <a:rPr kumimoji="1" lang="ja-JP" altLang="en-US" sz="1300" dirty="0">
                <a:solidFill>
                  <a:schemeClr val="tx1"/>
                </a:solidFill>
                <a:latin typeface="メイリオ" panose="020B0604030504040204" pitchFamily="50" charset="-128"/>
                <a:ea typeface="メイリオ" panose="020B0604030504040204" pitchFamily="50" charset="-128"/>
              </a:rPr>
              <a:t>「確認書」は、中身を確認・記入して、市に返信</a:t>
            </a:r>
            <a:r>
              <a:rPr kumimoji="1" lang="ja-JP" altLang="en-US" sz="1300" b="1" u="sng" spc="90" dirty="0">
                <a:solidFill>
                  <a:srgbClr val="FF0000"/>
                </a:solidFill>
                <a:latin typeface="メイリオ" panose="020B0604030504040204" pitchFamily="50" charset="-128"/>
                <a:ea typeface="メイリオ" panose="020B0604030504040204" pitchFamily="50" charset="-128"/>
              </a:rPr>
              <a:t>してください</a:t>
            </a:r>
            <a:r>
              <a:rPr kumimoji="1" lang="ja-JP" altLang="en-US" sz="1300" dirty="0">
                <a:solidFill>
                  <a:schemeClr val="tx1"/>
                </a:solidFill>
                <a:latin typeface="メイリオ" panose="020B0604030504040204" pitchFamily="50" charset="-128"/>
                <a:ea typeface="メイリオ" panose="020B0604030504040204" pitchFamily="50" charset="-128"/>
              </a:rPr>
              <a:t>。</a:t>
            </a:r>
            <a:br>
              <a:rPr kumimoji="1" lang="en-US" altLang="ja-JP" sz="1300" dirty="0">
                <a:solidFill>
                  <a:schemeClr val="tx1"/>
                </a:solidFill>
                <a:latin typeface="メイリオ" panose="020B0604030504040204" pitchFamily="50" charset="-128"/>
                <a:ea typeface="メイリオ" panose="020B0604030504040204" pitchFamily="50" charset="-128"/>
              </a:rPr>
            </a:b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確認事項</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　　　　　　　　　　　　　　　　　　　　　　　　　　　　</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indent="182563">
              <a:lnSpc>
                <a:spcPct val="110000"/>
              </a:lnSpc>
              <a:spcBef>
                <a:spcPts val="200"/>
              </a:spcBef>
            </a:pPr>
            <a:r>
              <a:rPr kumimoji="1" lang="ja-JP" altLang="en-US" sz="1200" dirty="0">
                <a:solidFill>
                  <a:schemeClr val="tx1"/>
                </a:solidFill>
                <a:latin typeface="メイリオ" panose="020B0604030504040204" pitchFamily="50" charset="-128"/>
                <a:ea typeface="メイリオ" panose="020B0604030504040204" pitchFamily="50" charset="-128"/>
              </a:rPr>
              <a:t> ①給付金振り込み口座が記載されてる場合に誤りや変更がないか。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indent="182563">
              <a:lnSpc>
                <a:spcPct val="110000"/>
              </a:lnSpc>
              <a:spcBef>
                <a:spcPts val="200"/>
              </a:spcBef>
            </a:pP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振込口座欄が空欄または、口座変更の場合は、口座確認書類（写し）等が必要です。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indent="182563">
              <a:lnSpc>
                <a:spcPct val="110000"/>
              </a:lnSpc>
              <a:spcBef>
                <a:spcPts val="200"/>
              </a:spcBef>
            </a:pPr>
            <a:r>
              <a:rPr kumimoji="1" lang="ja-JP" altLang="en-US" sz="1200" dirty="0">
                <a:solidFill>
                  <a:schemeClr val="tx1"/>
                </a:solidFill>
                <a:latin typeface="メイリオ" panose="020B0604030504040204" pitchFamily="50" charset="-128"/>
                <a:ea typeface="メイリオ" panose="020B0604030504040204" pitchFamily="50" charset="-128"/>
              </a:rPr>
              <a:t> ②世帯の中に住民税課税となる所得がある者はいないか。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indent="182563">
              <a:lnSpc>
                <a:spcPct val="110000"/>
              </a:lnSpc>
              <a:spcBef>
                <a:spcPts val="200"/>
              </a:spcBef>
            </a:pP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住民税が課税されている方の扶養親族のみの世帯も給付対象になります。</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27886" y="5703759"/>
            <a:ext cx="6728628" cy="1041618"/>
          </a:xfrm>
          <a:prstGeom prst="rect">
            <a:avLst/>
          </a:prstGeom>
          <a:solidFill>
            <a:schemeClr val="accent4">
              <a:lumMod val="20000"/>
              <a:lumOff val="80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tIns="72000" bIns="36000" rtlCol="0" anchor="t" anchorCtr="0">
            <a:spAutoFit/>
          </a:bodyPr>
          <a:lstStyle/>
          <a:p>
            <a:pPr marL="285750" indent="-285750">
              <a:lnSpc>
                <a:spcPct val="110000"/>
              </a:lnSpc>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給付金を受け取るには、</a:t>
            </a:r>
            <a:r>
              <a:rPr kumimoji="1" lang="ja-JP" altLang="en-US" sz="1200" b="1" u="sng" spc="90" dirty="0">
                <a:solidFill>
                  <a:srgbClr val="FF0000"/>
                </a:solidFill>
                <a:latin typeface="メイリオ" panose="020B0604030504040204" pitchFamily="50" charset="-128"/>
                <a:ea typeface="メイリオ" panose="020B0604030504040204" pitchFamily="50" charset="-128"/>
              </a:rPr>
              <a:t>申請が必要</a:t>
            </a:r>
            <a:r>
              <a:rPr kumimoji="1" lang="ja-JP" altLang="en-US" sz="1200" dirty="0">
                <a:solidFill>
                  <a:schemeClr val="tx1"/>
                </a:solidFill>
                <a:latin typeface="メイリオ" panose="020B0604030504040204" pitchFamily="50" charset="-128"/>
                <a:ea typeface="メイリオ" panose="020B0604030504040204" pitchFamily="50" charset="-128"/>
              </a:rPr>
              <a:t>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en-US" altLang="ja-JP" sz="1000" dirty="0">
                <a:solidFill>
                  <a:schemeClr val="tx1"/>
                </a:solidFill>
                <a:latin typeface="メイリオ" panose="020B0604030504040204" pitchFamily="50" charset="-128"/>
                <a:ea typeface="メイリオ" panose="020B0604030504040204" pitchFamily="50" charset="-128"/>
              </a:rPr>
              <a:t>      ※</a:t>
            </a:r>
            <a:r>
              <a:rPr kumimoji="1" lang="ja-JP" altLang="en-US" sz="1000" dirty="0">
                <a:solidFill>
                  <a:schemeClr val="tx1"/>
                </a:solidFill>
                <a:latin typeface="メイリオ" panose="020B0604030504040204" pitchFamily="50" charset="-128"/>
                <a:ea typeface="メイリオ" panose="020B0604030504040204" pitchFamily="50" charset="-128"/>
              </a:rPr>
              <a:t>申請書は、市 </a:t>
            </a:r>
            <a:r>
              <a:rPr kumimoji="1" lang="en-US" altLang="ja-JP" sz="1000" dirty="0">
                <a:solidFill>
                  <a:schemeClr val="tx1"/>
                </a:solidFill>
                <a:latin typeface="メイリオ" panose="020B0604030504040204" pitchFamily="50" charset="-128"/>
                <a:ea typeface="メイリオ" panose="020B0604030504040204" pitchFamily="50" charset="-128"/>
              </a:rPr>
              <a:t>HP </a:t>
            </a:r>
            <a:r>
              <a:rPr kumimoji="1" lang="ja-JP" altLang="en-US" sz="1000" dirty="0">
                <a:solidFill>
                  <a:schemeClr val="tx1"/>
                </a:solidFill>
                <a:latin typeface="メイリオ" panose="020B0604030504040204" pitchFamily="50" charset="-128"/>
                <a:ea typeface="メイリオ" panose="020B0604030504040204" pitchFamily="50" charset="-128"/>
              </a:rPr>
              <a:t>からダウンロード又は、市セーフティネットコールセンター等に設置しています。</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申請書に必要事項を記入して、添付書類と一緒に</a:t>
            </a:r>
            <a:br>
              <a:rPr kumimoji="1" lang="en-US" altLang="ja-JP" sz="1200" dirty="0">
                <a:solidFill>
                  <a:schemeClr val="tx1"/>
                </a:solidFill>
                <a:latin typeface="メイリオ" panose="020B0604030504040204" pitchFamily="50" charset="-128"/>
                <a:ea typeface="メイリオ" panose="020B0604030504040204" pitchFamily="50" charset="-128"/>
              </a:rPr>
            </a:br>
            <a:r>
              <a:rPr kumimoji="1" lang="ja-JP" altLang="en-US" sz="1200" dirty="0">
                <a:solidFill>
                  <a:schemeClr val="tx1"/>
                </a:solidFill>
                <a:latin typeface="メイリオ" panose="020B0604030504040204" pitchFamily="50" charset="-128"/>
                <a:ea typeface="メイリオ" panose="020B0604030504040204" pitchFamily="50" charset="-128"/>
              </a:rPr>
              <a:t>日野市の窓口に直接、または郵送でご提出ください。</a:t>
            </a:r>
          </a:p>
        </p:txBody>
      </p:sp>
      <p:sp>
        <p:nvSpPr>
          <p:cNvPr id="6" name="正方形/長方形 5"/>
          <p:cNvSpPr/>
          <p:nvPr/>
        </p:nvSpPr>
        <p:spPr>
          <a:xfrm>
            <a:off x="38518" y="378733"/>
            <a:ext cx="6778632" cy="32507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lang="en-US" altLang="ja-JP" b="1" spc="50" dirty="0">
                <a:solidFill>
                  <a:schemeClr val="tx1"/>
                </a:solidFill>
                <a:latin typeface="メイリオ" panose="020B0604030504040204" pitchFamily="50" charset="-128"/>
                <a:ea typeface="メイリオ" panose="020B0604030504040204" pitchFamily="50" charset="-128"/>
              </a:rPr>
              <a:t>I </a:t>
            </a:r>
            <a:r>
              <a:rPr kumimoji="1" lang="ja-JP" altLang="en-US" b="1" dirty="0">
                <a:solidFill>
                  <a:schemeClr val="tx1"/>
                </a:solidFill>
                <a:latin typeface="メイリオ" panose="020B0604030504040204" pitchFamily="50" charset="-128"/>
                <a:ea typeface="メイリオ" panose="020B0604030504040204" pitchFamily="50" charset="-128"/>
              </a:rPr>
              <a:t>　</a:t>
            </a:r>
            <a:r>
              <a:rPr kumimoji="1" lang="ja-JP" altLang="en-US" sz="1600" b="1" spc="80" dirty="0">
                <a:solidFill>
                  <a:schemeClr val="tx1"/>
                </a:solidFill>
                <a:latin typeface="メイリオ" panose="020B0604030504040204" pitchFamily="50" charset="-128"/>
                <a:ea typeface="メイリオ" panose="020B0604030504040204" pitchFamily="50" charset="-128"/>
              </a:rPr>
              <a:t>令和５年度住民税（均等割）が非課税の世帯</a:t>
            </a:r>
          </a:p>
        </p:txBody>
      </p:sp>
      <p:sp>
        <p:nvSpPr>
          <p:cNvPr id="11" name="角丸四角形 10"/>
          <p:cNvSpPr/>
          <p:nvPr/>
        </p:nvSpPr>
        <p:spPr>
          <a:xfrm>
            <a:off x="33202" y="7103757"/>
            <a:ext cx="6768000" cy="1390817"/>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令和５年度日野市電力・ガス・食料品等価格高騰重点支援給付金の</a:t>
            </a:r>
            <a:br>
              <a:rPr kumimoji="1" lang="en-US" altLang="ja-JP" sz="1400" dirty="0">
                <a:solidFill>
                  <a:schemeClr val="tx1"/>
                </a:solidFill>
                <a:latin typeface="メイリオ" panose="020B0604030504040204" pitchFamily="50" charset="-128"/>
                <a:ea typeface="メイリオ" panose="020B0604030504040204" pitchFamily="50" charset="-128"/>
              </a:rPr>
            </a:b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4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自宅や職場などに都道府県・市区町村や国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などをかたる不審な電話や郵便があった場合は、お住まいの市区町村や最寄りの警察署か警察相談専用電話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20795" y="7674946"/>
            <a:ext cx="375235" cy="38106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b="1" dirty="0">
              <a:latin typeface="HG丸ｺﾞｼｯｸM-PRO" panose="020F0600000000000000" pitchFamily="50" charset="-128"/>
              <a:ea typeface="HG丸ｺﾞｼｯｸM-PRO" panose="020F0600000000000000" pitchFamily="50" charset="-128"/>
            </a:endParaRPr>
          </a:p>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flipH="1">
            <a:off x="59376" y="7622615"/>
            <a:ext cx="435935" cy="461665"/>
          </a:xfrm>
          <a:prstGeom prst="rect">
            <a:avLst/>
          </a:prstGeom>
        </p:spPr>
        <p:txBody>
          <a:bodyPr wrap="square">
            <a:spAutoFit/>
          </a:bodyPr>
          <a:lstStyle/>
          <a:p>
            <a:r>
              <a:rPr kumimoji="1" lang="ja-JP" altLang="en-US" sz="2400" b="1"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3" name="正方形/長方形 2"/>
          <p:cNvSpPr/>
          <p:nvPr/>
        </p:nvSpPr>
        <p:spPr>
          <a:xfrm>
            <a:off x="52888" y="776615"/>
            <a:ext cx="6805112" cy="246221"/>
          </a:xfrm>
          <a:prstGeom prst="rect">
            <a:avLst/>
          </a:prstGeom>
        </p:spPr>
        <p:txBody>
          <a:bodyPr wrap="square">
            <a:spAutoFit/>
          </a:bodyPr>
          <a:lstStyle/>
          <a:p>
            <a:r>
              <a:rPr lang="ja-JP" altLang="en-US" sz="1000" b="1" dirty="0">
                <a:latin typeface="メイリオ" panose="020B0604030504040204" pitchFamily="50" charset="-128"/>
                <a:ea typeface="メイリオ" panose="020B0604030504040204" pitchFamily="50" charset="-128"/>
              </a:rPr>
              <a:t>確認書発送対象世帯：基準日（令和</a:t>
            </a:r>
            <a:r>
              <a:rPr lang="en-US" altLang="ja-JP" sz="1000" b="1" dirty="0">
                <a:latin typeface="メイリオ" panose="020B0604030504040204" pitchFamily="50" charset="-128"/>
                <a:ea typeface="メイリオ" panose="020B0604030504040204" pitchFamily="50" charset="-128"/>
              </a:rPr>
              <a:t>5</a:t>
            </a:r>
            <a:r>
              <a:rPr lang="ja-JP" altLang="en-US" sz="1000" b="1" dirty="0">
                <a:latin typeface="メイリオ" panose="020B0604030504040204" pitchFamily="50" charset="-128"/>
                <a:ea typeface="メイリオ" panose="020B0604030504040204" pitchFamily="50" charset="-128"/>
              </a:rPr>
              <a:t>年</a:t>
            </a:r>
            <a:r>
              <a:rPr lang="en-US" altLang="ja-JP" sz="1000" b="1" dirty="0">
                <a:latin typeface="メイリオ" panose="020B0604030504040204" pitchFamily="50" charset="-128"/>
                <a:ea typeface="メイリオ" panose="020B0604030504040204" pitchFamily="50" charset="-128"/>
              </a:rPr>
              <a:t>6</a:t>
            </a:r>
            <a:r>
              <a:rPr lang="ja-JP" altLang="en-US" sz="1000" b="1" dirty="0">
                <a:latin typeface="メイリオ" panose="020B0604030504040204" pitchFamily="50" charset="-128"/>
                <a:ea typeface="メイリオ" panose="020B0604030504040204" pitchFamily="50" charset="-128"/>
              </a:rPr>
              <a:t>月</a:t>
            </a:r>
            <a:r>
              <a:rPr lang="en-US" altLang="ja-JP" sz="1000" b="1" dirty="0">
                <a:latin typeface="メイリオ" panose="020B0604030504040204" pitchFamily="50" charset="-128"/>
                <a:ea typeface="メイリオ" panose="020B0604030504040204" pitchFamily="50" charset="-128"/>
              </a:rPr>
              <a:t>1</a:t>
            </a:r>
            <a:r>
              <a:rPr lang="ja-JP" altLang="en-US" sz="1000" b="1" dirty="0">
                <a:latin typeface="メイリオ" panose="020B0604030504040204" pitchFamily="50" charset="-128"/>
                <a:ea typeface="メイリオ" panose="020B0604030504040204" pitchFamily="50" charset="-128"/>
              </a:rPr>
              <a:t>日）に日野市に住民登録があり、</a:t>
            </a:r>
            <a:r>
              <a:rPr lang="ja-JP" altLang="en-US" sz="1000" b="1" u="sng" dirty="0">
                <a:solidFill>
                  <a:srgbClr val="FF0000"/>
                </a:solidFill>
                <a:latin typeface="メイリオ" panose="020B0604030504040204" pitchFamily="50" charset="-128"/>
                <a:ea typeface="メイリオ" panose="020B0604030504040204" pitchFamily="50" charset="-128"/>
              </a:rPr>
              <a:t>世帯員全員の課税状況が分かる</a:t>
            </a:r>
            <a:r>
              <a:rPr lang="ja-JP" altLang="en-US" sz="1000" b="1" dirty="0">
                <a:latin typeface="メイリオ" panose="020B0604030504040204" pitchFamily="50" charset="-128"/>
                <a:ea typeface="メイリオ" panose="020B0604030504040204" pitchFamily="50" charset="-128"/>
              </a:rPr>
              <a:t>世帯</a:t>
            </a:r>
          </a:p>
        </p:txBody>
      </p:sp>
      <p:sp>
        <p:nvSpPr>
          <p:cNvPr id="23" name="正方形/長方形 22"/>
          <p:cNvSpPr/>
          <p:nvPr/>
        </p:nvSpPr>
        <p:spPr>
          <a:xfrm>
            <a:off x="66123" y="4903260"/>
            <a:ext cx="6723950" cy="1069524"/>
          </a:xfrm>
          <a:prstGeom prst="rect">
            <a:avLst/>
          </a:prstGeom>
        </p:spPr>
        <p:txBody>
          <a:bodyPr wrap="square">
            <a:spAutoFit/>
          </a:bodyPr>
          <a:lstStyle/>
          <a:p>
            <a:r>
              <a:rPr lang="ja-JP" altLang="en-US" sz="1600" b="1" dirty="0">
                <a:solidFill>
                  <a:srgbClr val="FF0000"/>
                </a:solidFill>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住民税非課税世帯相当とは、世帯員全員のそれぞれの年収見込額（令和５年１月から１０月までの</a:t>
            </a:r>
            <a:br>
              <a:rPr lang="en-US" altLang="ja-JP" sz="1050" dirty="0">
                <a:latin typeface="メイリオ" panose="020B0604030504040204" pitchFamily="50" charset="-128"/>
                <a:ea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rPr>
              <a:t>　　  間の任意の１か月収入</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１２倍）が市町村民税均等割非課税水準以下であること。</a:t>
            </a:r>
            <a:br>
              <a:rPr lang="en-US" altLang="ja-JP" sz="1050" dirty="0">
                <a:latin typeface="メイリオ" panose="020B0604030504040204" pitchFamily="50" charset="-128"/>
                <a:ea typeface="メイリオ" panose="020B0604030504040204" pitchFamily="50" charset="-128"/>
              </a:rPr>
            </a:br>
            <a:r>
              <a:rPr lang="en-US" altLang="ja-JP"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（例）住民税非課税となる年間給与収入の目安</a:t>
            </a:r>
            <a:br>
              <a:rPr lang="en-US" altLang="ja-JP" sz="1050" dirty="0">
                <a:latin typeface="メイリオ" panose="020B0604030504040204" pitchFamily="50" charset="-128"/>
                <a:ea typeface="メイリオ" panose="020B0604030504040204" pitchFamily="50" charset="-128"/>
              </a:rPr>
            </a:br>
            <a:r>
              <a:rPr lang="ja-JP" altLang="en-US" sz="1050" dirty="0">
                <a:latin typeface="メイリオ" panose="020B0604030504040204" pitchFamily="50" charset="-128"/>
                <a:ea typeface="メイリオ" panose="020B0604030504040204" pitchFamily="50" charset="-128"/>
              </a:rPr>
              <a:t>　　　　  単身の場合：１００万円以下、　　母・子（１人）の場合　１５６万円以下</a:t>
            </a:r>
            <a:br>
              <a:rPr lang="en-US" altLang="ja-JP" sz="1600" b="1" dirty="0">
                <a:solidFill>
                  <a:srgbClr val="FF0000"/>
                </a:solidFill>
                <a:latin typeface="メイリオ" panose="020B0604030504040204" pitchFamily="50" charset="-128"/>
                <a:ea typeface="メイリオ" panose="020B0604030504040204" pitchFamily="50" charset="-128"/>
              </a:rPr>
            </a:br>
            <a:r>
              <a:rPr lang="ja-JP" altLang="en-US" sz="1600" b="1" dirty="0">
                <a:solidFill>
                  <a:srgbClr val="FF0000"/>
                </a:solidFill>
                <a:latin typeface="メイリオ" panose="020B0604030504040204" pitchFamily="50" charset="-128"/>
                <a:ea typeface="メイリオ" panose="020B0604030504040204" pitchFamily="50" charset="-128"/>
              </a:rPr>
              <a:t>　</a:t>
            </a:r>
            <a:endParaRPr lang="ja-JP" altLang="en-US" sz="1200" b="1" dirty="0">
              <a:latin typeface="メイリオ" panose="020B0604030504040204" pitchFamily="50" charset="-128"/>
              <a:ea typeface="メイリオ" panose="020B0604030504040204" pitchFamily="50" charset="-128"/>
            </a:endParaRPr>
          </a:p>
        </p:txBody>
      </p:sp>
      <p:sp>
        <p:nvSpPr>
          <p:cNvPr id="27" name="正方形/長方形 26"/>
          <p:cNvSpPr/>
          <p:nvPr/>
        </p:nvSpPr>
        <p:spPr>
          <a:xfrm>
            <a:off x="81426" y="7064820"/>
            <a:ext cx="6717468" cy="415514"/>
          </a:xfrm>
          <a:prstGeom prst="rect">
            <a:avLst/>
          </a:prstGeom>
          <a:solidFill>
            <a:schemeClr val="accent4">
              <a:lumMod val="20000"/>
              <a:lumOff val="8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lstStyle/>
          <a:p>
            <a:pPr>
              <a:lnSpc>
                <a:spcPct val="110000"/>
              </a:lnSpc>
              <a:spcBef>
                <a:spcPts val="1200"/>
              </a:spcBef>
            </a:pP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pic>
        <p:nvPicPr>
          <p:cNvPr id="15" name="図 14"/>
          <p:cNvPicPr>
            <a:picLocks noChangeAspect="1"/>
          </p:cNvPicPr>
          <p:nvPr/>
        </p:nvPicPr>
        <p:blipFill>
          <a:blip r:embed="rId3">
            <a:clrChange>
              <a:clrFrom>
                <a:srgbClr val="FFFFFF"/>
              </a:clrFrom>
              <a:clrTo>
                <a:srgbClr val="FFFFFF">
                  <a:alpha val="0"/>
                </a:srgbClr>
              </a:clrTo>
            </a:clrChange>
          </a:blip>
          <a:stretch>
            <a:fillRect/>
          </a:stretch>
        </p:blipFill>
        <p:spPr>
          <a:xfrm>
            <a:off x="5305683" y="6225525"/>
            <a:ext cx="785485" cy="575957"/>
          </a:xfrm>
          <a:prstGeom prst="rect">
            <a:avLst/>
          </a:prstGeom>
        </p:spPr>
      </p:pic>
      <p:sp>
        <p:nvSpPr>
          <p:cNvPr id="17" name="正方形/長方形 16"/>
          <p:cNvSpPr/>
          <p:nvPr/>
        </p:nvSpPr>
        <p:spPr>
          <a:xfrm>
            <a:off x="243777" y="7134077"/>
            <a:ext cx="6392765" cy="276999"/>
          </a:xfrm>
          <a:prstGeom prst="rect">
            <a:avLst/>
          </a:prstGeom>
          <a:ln w="12700">
            <a:solidFill>
              <a:srgbClr val="FF0000"/>
            </a:solidFill>
            <a:prstDash val="solid"/>
          </a:ln>
        </p:spPr>
        <p:txBody>
          <a:bodyPr wrap="square">
            <a:spAutoFit/>
          </a:bodyPr>
          <a:lstStyle/>
          <a:p>
            <a:r>
              <a:rPr lang="ja-JP" altLang="en-US" sz="1200" dirty="0">
                <a:latin typeface="メイリオ" panose="020B0604030504040204" pitchFamily="50" charset="-128"/>
                <a:ea typeface="メイリオ" panose="020B0604030504040204" pitchFamily="50" charset="-128"/>
              </a:rPr>
              <a:t>偽りその他不正により</a:t>
            </a:r>
            <a:r>
              <a:rPr lang="ja-JP" altLang="en-US" sz="1200" b="1" dirty="0">
                <a:latin typeface="メイリオ" panose="020B0604030504040204" pitchFamily="50" charset="-128"/>
                <a:ea typeface="メイリオ" panose="020B0604030504040204" pitchFamily="50" charset="-128"/>
              </a:rPr>
              <a:t>給付を受けた</a:t>
            </a:r>
            <a:r>
              <a:rPr lang="ja-JP" altLang="en-US" sz="1200" dirty="0">
                <a:latin typeface="メイリオ" panose="020B0604030504040204" pitchFamily="50" charset="-128"/>
                <a:ea typeface="メイリオ" panose="020B0604030504040204" pitchFamily="50" charset="-128"/>
              </a:rPr>
              <a:t>場合、不正受給（詐欺罪）に問われる場合があります。</a:t>
            </a:r>
          </a:p>
        </p:txBody>
      </p:sp>
      <p:pic>
        <p:nvPicPr>
          <p:cNvPr id="22" name="図 21"/>
          <p:cNvPicPr>
            <a:picLocks noChangeAspect="1"/>
          </p:cNvPicPr>
          <p:nvPr/>
        </p:nvPicPr>
        <p:blipFill>
          <a:blip r:embed="rId4">
            <a:clrChange>
              <a:clrFrom>
                <a:srgbClr val="FFFFFF"/>
              </a:clrFrom>
              <a:clrTo>
                <a:srgbClr val="FFFFFF">
                  <a:alpha val="0"/>
                </a:srgbClr>
              </a:clrTo>
            </a:clrChange>
          </a:blip>
          <a:stretch>
            <a:fillRect/>
          </a:stretch>
        </p:blipFill>
        <p:spPr>
          <a:xfrm flipH="1">
            <a:off x="6014342" y="7619375"/>
            <a:ext cx="351812" cy="351311"/>
          </a:xfrm>
          <a:prstGeom prst="rect">
            <a:avLst/>
          </a:prstGeom>
        </p:spPr>
      </p:pic>
      <p:pic>
        <p:nvPicPr>
          <p:cNvPr id="50" name="図 49"/>
          <p:cNvPicPr>
            <a:picLocks noChangeAspect="1"/>
          </p:cNvPicPr>
          <p:nvPr/>
        </p:nvPicPr>
        <p:blipFill>
          <a:blip r:embed="rId5">
            <a:clrChange>
              <a:clrFrom>
                <a:srgbClr val="FFFFFF"/>
              </a:clrFrom>
              <a:clrTo>
                <a:srgbClr val="FFFFFF">
                  <a:alpha val="0"/>
                </a:srgbClr>
              </a:clrTo>
            </a:clrChange>
          </a:blip>
          <a:stretch>
            <a:fillRect/>
          </a:stretch>
        </p:blipFill>
        <p:spPr>
          <a:xfrm>
            <a:off x="6407748" y="7676036"/>
            <a:ext cx="351860" cy="351311"/>
          </a:xfrm>
          <a:prstGeom prst="rect">
            <a:avLst/>
          </a:prstGeom>
        </p:spPr>
      </p:pic>
      <p:sp>
        <p:nvSpPr>
          <p:cNvPr id="51" name="正方形/長方形 50"/>
          <p:cNvSpPr/>
          <p:nvPr/>
        </p:nvSpPr>
        <p:spPr>
          <a:xfrm>
            <a:off x="0" y="0"/>
            <a:ext cx="6858000" cy="364597"/>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12032"/>
            <a:ext cx="6561619" cy="34679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b="1" spc="200" dirty="0">
                <a:solidFill>
                  <a:schemeClr val="bg1"/>
                </a:solidFill>
                <a:latin typeface="メイリオ" panose="020B0604030504040204" pitchFamily="50" charset="-128"/>
                <a:ea typeface="メイリオ" panose="020B0604030504040204" pitchFamily="50" charset="-128"/>
              </a:rPr>
              <a:t>給付金の支給手続き</a:t>
            </a:r>
          </a:p>
        </p:txBody>
      </p:sp>
      <p:pic>
        <p:nvPicPr>
          <p:cNvPr id="2" name="図 1"/>
          <p:cNvPicPr>
            <a:picLocks noChangeAspect="1"/>
          </p:cNvPicPr>
          <p:nvPr/>
        </p:nvPicPr>
        <p:blipFill>
          <a:blip r:embed="rId6">
            <a:clrChange>
              <a:clrFrom>
                <a:srgbClr val="FFFFFF"/>
              </a:clrFrom>
              <a:clrTo>
                <a:srgbClr val="FFFFFF">
                  <a:alpha val="0"/>
                </a:srgbClr>
              </a:clrTo>
            </a:clrChange>
          </a:blip>
          <a:stretch>
            <a:fillRect/>
          </a:stretch>
        </p:blipFill>
        <p:spPr>
          <a:xfrm>
            <a:off x="5942184" y="1361540"/>
            <a:ext cx="641495" cy="523303"/>
          </a:xfrm>
          <a:prstGeom prst="rect">
            <a:avLst/>
          </a:prstGeom>
          <a:noFill/>
        </p:spPr>
      </p:pic>
      <p:pic>
        <p:nvPicPr>
          <p:cNvPr id="14" name="図 13"/>
          <p:cNvPicPr>
            <a:picLocks noChangeAspect="1"/>
          </p:cNvPicPr>
          <p:nvPr/>
        </p:nvPicPr>
        <p:blipFill>
          <a:blip r:embed="rId7"/>
          <a:stretch>
            <a:fillRect/>
          </a:stretch>
        </p:blipFill>
        <p:spPr>
          <a:xfrm>
            <a:off x="6198268" y="6292226"/>
            <a:ext cx="527252" cy="399724"/>
          </a:xfrm>
          <a:prstGeom prst="rect">
            <a:avLst/>
          </a:prstGeom>
        </p:spPr>
      </p:pic>
      <p:pic>
        <p:nvPicPr>
          <p:cNvPr id="53" name="図 52"/>
          <p:cNvPicPr>
            <a:picLocks noChangeAspect="1"/>
          </p:cNvPicPr>
          <p:nvPr/>
        </p:nvPicPr>
        <p:blipFill>
          <a:blip r:embed="rId8">
            <a:clrChange>
              <a:clrFrom>
                <a:srgbClr val="FFFFFF"/>
              </a:clrFrom>
              <a:clrTo>
                <a:srgbClr val="FFFFFF">
                  <a:alpha val="0"/>
                </a:srgbClr>
              </a:clrTo>
            </a:clrChange>
          </a:blip>
          <a:stretch>
            <a:fillRect/>
          </a:stretch>
        </p:blipFill>
        <p:spPr>
          <a:xfrm>
            <a:off x="378667" y="9264025"/>
            <a:ext cx="334627" cy="334175"/>
          </a:xfrm>
          <a:prstGeom prst="rect">
            <a:avLst/>
          </a:prstGeom>
        </p:spPr>
      </p:pic>
      <p:graphicFrame>
        <p:nvGraphicFramePr>
          <p:cNvPr id="57" name="表 56"/>
          <p:cNvGraphicFramePr>
            <a:graphicFrameLocks noGrp="1"/>
          </p:cNvGraphicFramePr>
          <p:nvPr>
            <p:extLst>
              <p:ext uri="{D42A27DB-BD31-4B8C-83A1-F6EECF244321}">
                <p14:modId xmlns:p14="http://schemas.microsoft.com/office/powerpoint/2010/main" val="817904727"/>
              </p:ext>
            </p:extLst>
          </p:nvPr>
        </p:nvGraphicFramePr>
        <p:xfrm>
          <a:off x="27575" y="8573496"/>
          <a:ext cx="6778943" cy="1279551"/>
        </p:xfrm>
        <a:graphic>
          <a:graphicData uri="http://schemas.openxmlformats.org/drawingml/2006/table">
            <a:tbl>
              <a:tblPr firstRow="1" bandRow="1">
                <a:tableStyleId>{5C22544A-7EE6-4342-B048-85BDC9FD1C3A}</a:tableStyleId>
              </a:tblPr>
              <a:tblGrid>
                <a:gridCol w="6778943">
                  <a:extLst>
                    <a:ext uri="{9D8B030D-6E8A-4147-A177-3AD203B41FA5}">
                      <a16:colId xmlns:a16="http://schemas.microsoft.com/office/drawing/2014/main" val="3321389872"/>
                    </a:ext>
                  </a:extLst>
                </a:gridCol>
              </a:tblGrid>
              <a:tr h="263624">
                <a:tc>
                  <a:txBody>
                    <a:bodyPr/>
                    <a:lstStyle/>
                    <a:p>
                      <a:pPr>
                        <a:lnSpc>
                          <a:spcPct val="110000"/>
                        </a:lnSpc>
                      </a:pPr>
                      <a:r>
                        <a:rPr kumimoji="1" lang="ja-JP" altLang="en-US" sz="1600" spc="200" baseline="0" dirty="0">
                          <a:solidFill>
                            <a:schemeClr val="bg1"/>
                          </a:solidFill>
                          <a:latin typeface="メイリオ" panose="020B0604030504040204" pitchFamily="50" charset="-128"/>
                          <a:ea typeface="メイリオ" panose="020B0604030504040204" pitchFamily="50" charset="-128"/>
                        </a:rPr>
                        <a:t>お問い合わせ　 　　　　　　　　　　　　　　　　　　　</a:t>
                      </a:r>
                      <a:r>
                        <a:rPr kumimoji="1" lang="ja-JP" altLang="en-US" sz="900" dirty="0">
                          <a:solidFill>
                            <a:schemeClr val="bg1"/>
                          </a:solidFill>
                          <a:latin typeface="メイリオ" panose="020B0604030504040204" pitchFamily="50" charset="-128"/>
                          <a:ea typeface="メイリオ" panose="020B0604030504040204" pitchFamily="50" charset="-128"/>
                        </a:rPr>
                        <a:t>市 </a:t>
                      </a:r>
                      <a:r>
                        <a:rPr kumimoji="1" lang="en-US" altLang="ja-JP" sz="900" dirty="0">
                          <a:solidFill>
                            <a:schemeClr val="bg1"/>
                          </a:solidFill>
                          <a:latin typeface="メイリオ" panose="020B0604030504040204" pitchFamily="50" charset="-128"/>
                          <a:ea typeface="メイリオ" panose="020B0604030504040204" pitchFamily="50" charset="-128"/>
                        </a:rPr>
                        <a:t>HP </a:t>
                      </a:r>
                      <a:endParaRPr kumimoji="1" lang="ja-JP" altLang="en-US" sz="900" spc="200" baseline="0" dirty="0">
                        <a:solidFill>
                          <a:schemeClr val="bg1"/>
                        </a:solidFill>
                        <a:latin typeface="メイリオ" panose="020B0604030504040204" pitchFamily="50" charset="-128"/>
                        <a:ea typeface="メイリオ" panose="020B0604030504040204" pitchFamily="50" charset="-128"/>
                      </a:endParaRP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384145696"/>
                  </a:ext>
                </a:extLst>
              </a:tr>
              <a:tr h="993327">
                <a:tc>
                  <a:txBody>
                    <a:bodyPr/>
                    <a:lstStyle/>
                    <a:p>
                      <a:pPr>
                        <a:lnSpc>
                          <a:spcPct val="110000"/>
                        </a:lnSpc>
                      </a:pPr>
                      <a:r>
                        <a:rPr kumimoji="1" lang="ja-JP" altLang="en-US" sz="1800" dirty="0">
                          <a:solidFill>
                            <a:schemeClr val="tx1"/>
                          </a:solidFill>
                          <a:latin typeface="メイリオ" panose="020B0604030504040204" pitchFamily="50" charset="-128"/>
                          <a:ea typeface="メイリオ" panose="020B0604030504040204" pitchFamily="50" charset="-128"/>
                        </a:rPr>
                        <a:t>日野市 住民税非課税世帯等給付金コールセンター</a:t>
                      </a:r>
                      <a:endParaRPr kumimoji="1" lang="en-US" altLang="ja-JP" sz="1800" dirty="0">
                        <a:solidFill>
                          <a:schemeClr val="tx1"/>
                        </a:solidFill>
                        <a:latin typeface="メイリオ" panose="020B0604030504040204" pitchFamily="50" charset="-128"/>
                        <a:ea typeface="メイリオ" panose="020B0604030504040204" pitchFamily="50" charset="-128"/>
                      </a:endParaRPr>
                    </a:p>
                    <a:p>
                      <a:pPr marL="92075">
                        <a:lnSpc>
                          <a:spcPct val="110000"/>
                        </a:lnSpc>
                        <a:spcBef>
                          <a:spcPts val="300"/>
                        </a:spcBef>
                      </a:pPr>
                      <a:r>
                        <a:rPr kumimoji="1" lang="ja-JP" altLang="en-US" sz="2000" b="1" dirty="0">
                          <a:solidFill>
                            <a:srgbClr val="7030A0"/>
                          </a:solidFill>
                          <a:latin typeface="メイリオ" panose="020B0604030504040204" pitchFamily="50" charset="-128"/>
                          <a:ea typeface="メイリオ" panose="020B0604030504040204" pitchFamily="50" charset="-128"/>
                        </a:rPr>
                        <a:t>　　</a:t>
                      </a:r>
                      <a:r>
                        <a:rPr kumimoji="1" lang="en-US" altLang="ja-JP" sz="2000" b="1" dirty="0">
                          <a:solidFill>
                            <a:schemeClr val="tx1"/>
                          </a:solidFill>
                          <a:latin typeface="メイリオ" panose="020B0604030504040204" pitchFamily="50" charset="-128"/>
                          <a:ea typeface="メイリオ" panose="020B0604030504040204" pitchFamily="50" charset="-128"/>
                        </a:rPr>
                        <a:t>042-514-8868</a:t>
                      </a:r>
                    </a:p>
                    <a:p>
                      <a:pPr marL="92075" indent="-92075">
                        <a:lnSpc>
                          <a:spcPct val="110000"/>
                        </a:lnSpc>
                      </a:pPr>
                      <a:r>
                        <a:rPr kumimoji="1" lang="ja-JP" altLang="en-US" sz="1250" dirty="0">
                          <a:solidFill>
                            <a:schemeClr val="tx1"/>
                          </a:solidFill>
                          <a:latin typeface="メイリオ" panose="020B0604030504040204" pitchFamily="50" charset="-128"/>
                          <a:ea typeface="メイリオ" panose="020B0604030504040204" pitchFamily="50" charset="-128"/>
                        </a:rPr>
                        <a:t>受付時間 </a:t>
                      </a:r>
                      <a:r>
                        <a:rPr kumimoji="1" lang="en-US" altLang="ja-JP" sz="1250" dirty="0">
                          <a:solidFill>
                            <a:schemeClr val="tx1"/>
                          </a:solidFill>
                          <a:latin typeface="メイリオ" panose="020B0604030504040204" pitchFamily="50" charset="-128"/>
                          <a:ea typeface="メイリオ" panose="020B0604030504040204" pitchFamily="50" charset="-128"/>
                        </a:rPr>
                        <a:t>8</a:t>
                      </a:r>
                      <a:r>
                        <a:rPr kumimoji="1" lang="ja-JP" altLang="en-US" sz="1250" dirty="0">
                          <a:solidFill>
                            <a:schemeClr val="tx1"/>
                          </a:solidFill>
                          <a:latin typeface="メイリオ" panose="020B0604030504040204" pitchFamily="50" charset="-128"/>
                          <a:ea typeface="メイリオ" panose="020B0604030504040204" pitchFamily="50" charset="-128"/>
                        </a:rPr>
                        <a:t>：</a:t>
                      </a:r>
                      <a:r>
                        <a:rPr kumimoji="1" lang="en-US" altLang="ja-JP" sz="1250" dirty="0">
                          <a:solidFill>
                            <a:schemeClr val="tx1"/>
                          </a:solidFill>
                          <a:latin typeface="メイリオ" panose="020B0604030504040204" pitchFamily="50" charset="-128"/>
                          <a:ea typeface="メイリオ" panose="020B0604030504040204" pitchFamily="50" charset="-128"/>
                        </a:rPr>
                        <a:t>30</a:t>
                      </a:r>
                      <a:r>
                        <a:rPr kumimoji="1" lang="ja-JP" altLang="en-US" sz="1250" dirty="0">
                          <a:solidFill>
                            <a:schemeClr val="tx1"/>
                          </a:solidFill>
                          <a:latin typeface="メイリオ" panose="020B0604030504040204" pitchFamily="50" charset="-128"/>
                          <a:ea typeface="メイリオ" panose="020B0604030504040204" pitchFamily="50" charset="-128"/>
                        </a:rPr>
                        <a:t>～</a:t>
                      </a:r>
                      <a:r>
                        <a:rPr kumimoji="1" lang="en-US" altLang="ja-JP" sz="1250" dirty="0">
                          <a:solidFill>
                            <a:schemeClr val="tx1"/>
                          </a:solidFill>
                          <a:latin typeface="メイリオ" panose="020B0604030504040204" pitchFamily="50" charset="-128"/>
                          <a:ea typeface="メイリオ" panose="020B0604030504040204" pitchFamily="50" charset="-128"/>
                        </a:rPr>
                        <a:t>17:15</a:t>
                      </a:r>
                      <a:r>
                        <a:rPr kumimoji="1" lang="ja-JP" altLang="en-US" sz="1250" dirty="0">
                          <a:solidFill>
                            <a:schemeClr val="tx1"/>
                          </a:solidFill>
                          <a:latin typeface="メイリオ" panose="020B0604030504040204" pitchFamily="50" charset="-128"/>
                          <a:ea typeface="メイリオ" panose="020B0604030504040204" pitchFamily="50" charset="-128"/>
                        </a:rPr>
                        <a:t>（令和</a:t>
                      </a:r>
                      <a:r>
                        <a:rPr kumimoji="1" lang="en-US" altLang="ja-JP" sz="1250" dirty="0">
                          <a:solidFill>
                            <a:schemeClr val="tx1"/>
                          </a:solidFill>
                          <a:latin typeface="メイリオ" panose="020B0604030504040204" pitchFamily="50" charset="-128"/>
                          <a:ea typeface="メイリオ" panose="020B0604030504040204" pitchFamily="50" charset="-128"/>
                        </a:rPr>
                        <a:t>5</a:t>
                      </a:r>
                      <a:r>
                        <a:rPr kumimoji="1" lang="ja-JP" altLang="en-US" sz="1250" dirty="0">
                          <a:solidFill>
                            <a:schemeClr val="tx1"/>
                          </a:solidFill>
                          <a:latin typeface="メイリオ" panose="020B0604030504040204" pitchFamily="50" charset="-128"/>
                          <a:ea typeface="メイリオ" panose="020B0604030504040204" pitchFamily="50" charset="-128"/>
                        </a:rPr>
                        <a:t>年</a:t>
                      </a:r>
                      <a:r>
                        <a:rPr kumimoji="1" lang="en-US" altLang="ja-JP" sz="1250" dirty="0">
                          <a:solidFill>
                            <a:schemeClr val="tx1"/>
                          </a:solidFill>
                          <a:latin typeface="メイリオ" panose="020B0604030504040204" pitchFamily="50" charset="-128"/>
                          <a:ea typeface="メイリオ" panose="020B0604030504040204" pitchFamily="50" charset="-128"/>
                        </a:rPr>
                        <a:t>7</a:t>
                      </a:r>
                      <a:r>
                        <a:rPr kumimoji="1" lang="ja-JP" altLang="en-US" sz="1250" dirty="0">
                          <a:solidFill>
                            <a:schemeClr val="tx1"/>
                          </a:solidFill>
                          <a:latin typeface="メイリオ" panose="020B0604030504040204" pitchFamily="50" charset="-128"/>
                          <a:ea typeface="メイリオ" panose="020B0604030504040204" pitchFamily="50" charset="-128"/>
                        </a:rPr>
                        <a:t>月</a:t>
                      </a:r>
                      <a:r>
                        <a:rPr kumimoji="1" lang="en-US" altLang="ja-JP" sz="1250" dirty="0">
                          <a:solidFill>
                            <a:schemeClr val="tx1"/>
                          </a:solidFill>
                          <a:latin typeface="メイリオ" panose="020B0604030504040204" pitchFamily="50" charset="-128"/>
                          <a:ea typeface="メイリオ" panose="020B0604030504040204" pitchFamily="50" charset="-128"/>
                        </a:rPr>
                        <a:t>5</a:t>
                      </a:r>
                      <a:r>
                        <a:rPr kumimoji="1" lang="ja-JP" altLang="en-US" sz="1250" dirty="0">
                          <a:solidFill>
                            <a:schemeClr val="tx1"/>
                          </a:solidFill>
                          <a:latin typeface="メイリオ" panose="020B0604030504040204" pitchFamily="50" charset="-128"/>
                          <a:ea typeface="メイリオ" panose="020B0604030504040204" pitchFamily="50" charset="-128"/>
                        </a:rPr>
                        <a:t>日～令和</a:t>
                      </a:r>
                      <a:r>
                        <a:rPr kumimoji="1" lang="en-US" altLang="ja-JP" sz="1250" dirty="0">
                          <a:solidFill>
                            <a:schemeClr val="tx1"/>
                          </a:solidFill>
                          <a:latin typeface="メイリオ" panose="020B0604030504040204" pitchFamily="50" charset="-128"/>
                          <a:ea typeface="メイリオ" panose="020B0604030504040204" pitchFamily="50" charset="-128"/>
                        </a:rPr>
                        <a:t>5</a:t>
                      </a:r>
                      <a:r>
                        <a:rPr kumimoji="1" lang="ja-JP" altLang="en-US" sz="1250" dirty="0">
                          <a:solidFill>
                            <a:schemeClr val="tx1"/>
                          </a:solidFill>
                          <a:latin typeface="メイリオ" panose="020B0604030504040204" pitchFamily="50" charset="-128"/>
                          <a:ea typeface="メイリオ" panose="020B0604030504040204" pitchFamily="50" charset="-128"/>
                        </a:rPr>
                        <a:t>年</a:t>
                      </a:r>
                      <a:r>
                        <a:rPr kumimoji="1" lang="en-US" altLang="ja-JP" sz="1250" dirty="0">
                          <a:solidFill>
                            <a:schemeClr val="tx1"/>
                          </a:solidFill>
                          <a:latin typeface="メイリオ" panose="020B0604030504040204" pitchFamily="50" charset="-128"/>
                          <a:ea typeface="メイリオ" panose="020B0604030504040204" pitchFamily="50" charset="-128"/>
                        </a:rPr>
                        <a:t>12</a:t>
                      </a:r>
                      <a:r>
                        <a:rPr kumimoji="1" lang="ja-JP" altLang="en-US" sz="1250" dirty="0">
                          <a:solidFill>
                            <a:schemeClr val="tx1"/>
                          </a:solidFill>
                          <a:latin typeface="メイリオ" panose="020B0604030504040204" pitchFamily="50" charset="-128"/>
                          <a:ea typeface="メイリオ" panose="020B0604030504040204" pitchFamily="50" charset="-128"/>
                        </a:rPr>
                        <a:t>月</a:t>
                      </a:r>
                      <a:r>
                        <a:rPr kumimoji="1" lang="en-US" altLang="ja-JP" sz="1250" dirty="0">
                          <a:solidFill>
                            <a:schemeClr val="tx1"/>
                          </a:solidFill>
                          <a:latin typeface="メイリオ" panose="020B0604030504040204" pitchFamily="50" charset="-128"/>
                          <a:ea typeface="メイリオ" panose="020B0604030504040204" pitchFamily="50" charset="-128"/>
                        </a:rPr>
                        <a:t>28</a:t>
                      </a:r>
                      <a:r>
                        <a:rPr kumimoji="1" lang="ja-JP" altLang="en-US" sz="1250" dirty="0">
                          <a:solidFill>
                            <a:schemeClr val="tx1"/>
                          </a:solidFill>
                          <a:latin typeface="メイリオ" panose="020B0604030504040204" pitchFamily="50" charset="-128"/>
                          <a:ea typeface="メイリオ" panose="020B0604030504040204" pitchFamily="50" charset="-128"/>
                        </a:rPr>
                        <a:t>日まで　土日祝日を除く）</a:t>
                      </a:r>
                      <a:endParaRPr kumimoji="1" lang="en-US" altLang="ja-JP" sz="1250" dirty="0">
                        <a:solidFill>
                          <a:schemeClr val="tx1"/>
                        </a:solidFill>
                        <a:latin typeface="メイリオ" panose="020B0604030504040204" pitchFamily="50" charset="-128"/>
                        <a:ea typeface="メイリオ" panose="020B0604030504040204" pitchFamily="50" charset="-128"/>
                      </a:endParaRPr>
                    </a:p>
                  </a:txBody>
                  <a:tcPr marT="72000" marB="3600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
        <p:nvSpPr>
          <p:cNvPr id="63" name="正方形/長方形 62"/>
          <p:cNvSpPr/>
          <p:nvPr/>
        </p:nvSpPr>
        <p:spPr>
          <a:xfrm>
            <a:off x="52887" y="6786067"/>
            <a:ext cx="6530791" cy="276999"/>
          </a:xfrm>
          <a:prstGeom prst="rect">
            <a:avLst/>
          </a:prstGeom>
        </p:spPr>
        <p:txBody>
          <a:bodyPr wrap="square">
            <a:spAutoFit/>
          </a:bodyPr>
          <a:lstStyle/>
          <a:p>
            <a:r>
              <a:rPr lang="en-US" altLang="ja-JP" sz="1200" b="1" dirty="0">
                <a:latin typeface="メイリオ" panose="020B0604030504040204" pitchFamily="50" charset="-128"/>
                <a:ea typeface="メイリオ" panose="020B0604030504040204" pitchFamily="50" charset="-128"/>
              </a:rPr>
              <a:t>※Ⅰ</a:t>
            </a:r>
            <a:r>
              <a:rPr lang="ja-JP" altLang="en-US" sz="1200" b="1" dirty="0">
                <a:latin typeface="メイリオ" panose="020B0604030504040204" pitchFamily="50" charset="-128"/>
                <a:ea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rPr>
              <a:t>Ⅱ</a:t>
            </a:r>
            <a:r>
              <a:rPr lang="ja-JP" altLang="en-US" sz="1200" b="1" dirty="0">
                <a:latin typeface="メイリオ" panose="020B0604030504040204" pitchFamily="50" charset="-128"/>
                <a:ea typeface="メイリオ" panose="020B0604030504040204" pitchFamily="50" charset="-128"/>
              </a:rPr>
              <a:t>ともに、令和５年１月１日時点で日本国内のいずれかに住民登録がある世帯</a:t>
            </a:r>
            <a:endParaRPr kumimoji="1" lang="ja-JP" altLang="en-US" sz="1200" b="1"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5" name="正方形/長方形 24">
            <a:extLst>
              <a:ext uri="{FF2B5EF4-FFF2-40B4-BE49-F238E27FC236}">
                <a16:creationId xmlns:a16="http://schemas.microsoft.com/office/drawing/2014/main" id="{1A281D6E-45FA-48E6-A939-25D84F4B9BAA}"/>
              </a:ext>
            </a:extLst>
          </p:cNvPr>
          <p:cNvSpPr/>
          <p:nvPr/>
        </p:nvSpPr>
        <p:spPr>
          <a:xfrm>
            <a:off x="1275459" y="6040295"/>
            <a:ext cx="217042" cy="1596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kumimoji="1" lang="ja-JP" altLang="en-US" dirty="0"/>
          </a:p>
        </p:txBody>
      </p:sp>
      <p:sp>
        <p:nvSpPr>
          <p:cNvPr id="24" name="正方形/長方形 23">
            <a:extLst>
              <a:ext uri="{FF2B5EF4-FFF2-40B4-BE49-F238E27FC236}">
                <a16:creationId xmlns:a16="http://schemas.microsoft.com/office/drawing/2014/main" id="{0F47E9C6-C7F8-4E02-9300-C59647D86729}"/>
              </a:ext>
            </a:extLst>
          </p:cNvPr>
          <p:cNvSpPr/>
          <p:nvPr/>
        </p:nvSpPr>
        <p:spPr>
          <a:xfrm>
            <a:off x="42529" y="4087359"/>
            <a:ext cx="6717467" cy="325076"/>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lstStyle/>
          <a:p>
            <a:pPr>
              <a:lnSpc>
                <a:spcPct val="110000"/>
              </a:lnSpc>
              <a:spcBef>
                <a:spcPts val="1200"/>
              </a:spcBef>
            </a:pPr>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A3B0A86A-DC00-4632-AB4C-7314EFC2D81B}"/>
              </a:ext>
            </a:extLst>
          </p:cNvPr>
          <p:cNvSpPr/>
          <p:nvPr/>
        </p:nvSpPr>
        <p:spPr>
          <a:xfrm>
            <a:off x="18251" y="2814349"/>
            <a:ext cx="6717467" cy="461665"/>
          </a:xfrm>
          <a:prstGeom prst="rect">
            <a:avLst/>
          </a:prstGeom>
        </p:spPr>
        <p:txBody>
          <a:bodyPr wrap="square">
            <a:spAutoFit/>
          </a:bodyPr>
          <a:lstStyle/>
          <a:p>
            <a:r>
              <a:rPr kumimoji="1" lang="ja-JP" altLang="en-US" sz="1400" b="1" dirty="0">
                <a:latin typeface="メイリオ" panose="020B0604030504040204" pitchFamily="50" charset="-128"/>
                <a:ea typeface="メイリオ" panose="020B0604030504040204" pitchFamily="50" charset="-128"/>
              </a:rPr>
              <a:t> </a:t>
            </a:r>
            <a:r>
              <a:rPr kumimoji="1" lang="ja-JP" altLang="en-US" sz="1000" b="1" dirty="0">
                <a:latin typeface="メイリオ" panose="020B0604030504040204" pitchFamily="50" charset="-128"/>
                <a:ea typeface="メイリオ" panose="020B0604030504040204" pitchFamily="50" charset="-128"/>
              </a:rPr>
              <a:t>申請が必要な世帯：転居等により</a:t>
            </a:r>
            <a:r>
              <a:rPr lang="ja-JP" altLang="en-US" sz="1000" b="1" dirty="0">
                <a:latin typeface="メイリオ" panose="020B0604030504040204" pitchFamily="50" charset="-128"/>
                <a:ea typeface="メイリオ" panose="020B0604030504040204" pitchFamily="50" charset="-128"/>
              </a:rPr>
              <a:t>日野市において令和</a:t>
            </a:r>
            <a:r>
              <a:rPr lang="en-US" altLang="ja-JP" sz="1000" b="1" dirty="0">
                <a:latin typeface="メイリオ" panose="020B0604030504040204" pitchFamily="50" charset="-128"/>
                <a:ea typeface="メイリオ" panose="020B0604030504040204" pitchFamily="50" charset="-128"/>
              </a:rPr>
              <a:t>5</a:t>
            </a:r>
            <a:r>
              <a:rPr lang="ja-JP" altLang="en-US" sz="1000" b="1" dirty="0">
                <a:latin typeface="メイリオ" panose="020B0604030504040204" pitchFamily="50" charset="-128"/>
                <a:ea typeface="メイリオ" panose="020B0604030504040204" pitchFamily="50" charset="-128"/>
              </a:rPr>
              <a:t>年度の住民税課税状況を把握できない方を含む世帯や</a:t>
            </a:r>
            <a:endParaRPr lang="en-US" altLang="ja-JP" sz="1000" b="1" dirty="0">
              <a:latin typeface="メイリオ" panose="020B0604030504040204" pitchFamily="50" charset="-128"/>
              <a:ea typeface="メイリオ" panose="020B0604030504040204" pitchFamily="50" charset="-128"/>
            </a:endParaRPr>
          </a:p>
          <a:p>
            <a:r>
              <a:rPr kumimoji="1" lang="ja-JP" altLang="en-US" sz="1000" b="1" dirty="0">
                <a:latin typeface="メイリオ" panose="020B0604030504040204" pitchFamily="50" charset="-128"/>
                <a:ea typeface="メイリオ" panose="020B0604030504040204" pitchFamily="50" charset="-128"/>
              </a:rPr>
              <a:t>　　　　　　　　 　令和５年６月１日以降に住民税非課税となった世帯等</a:t>
            </a:r>
            <a:endParaRPr lang="ja-JP" altLang="en-US" sz="1000" b="1"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C15C9730-7F21-4DAE-AB6A-E620798D5444}"/>
              </a:ext>
            </a:extLst>
          </p:cNvPr>
          <p:cNvSpPr/>
          <p:nvPr/>
        </p:nvSpPr>
        <p:spPr>
          <a:xfrm>
            <a:off x="52888" y="3289916"/>
            <a:ext cx="6728628" cy="1041618"/>
          </a:xfrm>
          <a:prstGeom prst="rect">
            <a:avLst/>
          </a:prstGeom>
          <a:solidFill>
            <a:schemeClr val="accent4">
              <a:lumMod val="20000"/>
              <a:lumOff val="80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tIns="72000" bIns="36000" rtlCol="0" anchor="t" anchorCtr="0">
            <a:spAutoFit/>
          </a:bodyPr>
          <a:lstStyle/>
          <a:p>
            <a:pPr marL="285750" indent="-285750">
              <a:lnSpc>
                <a:spcPct val="110000"/>
              </a:lnSpc>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給付金を受け取るには、</a:t>
            </a:r>
            <a:r>
              <a:rPr kumimoji="1" lang="ja-JP" altLang="en-US" sz="1200" b="1" u="sng" spc="90" dirty="0">
                <a:solidFill>
                  <a:srgbClr val="FF0000"/>
                </a:solidFill>
                <a:latin typeface="メイリオ" panose="020B0604030504040204" pitchFamily="50" charset="-128"/>
                <a:ea typeface="メイリオ" panose="020B0604030504040204" pitchFamily="50" charset="-128"/>
              </a:rPr>
              <a:t>申請が必要</a:t>
            </a:r>
            <a:r>
              <a:rPr kumimoji="1" lang="ja-JP" altLang="en-US" sz="1200" dirty="0">
                <a:solidFill>
                  <a:schemeClr val="tx1"/>
                </a:solidFill>
                <a:latin typeface="メイリオ" panose="020B0604030504040204" pitchFamily="50" charset="-128"/>
                <a:ea typeface="メイリオ" panose="020B0604030504040204" pitchFamily="50" charset="-128"/>
              </a:rPr>
              <a:t>です。</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000" dirty="0">
                <a:solidFill>
                  <a:schemeClr val="tx1"/>
                </a:solidFill>
                <a:latin typeface="メイリオ" panose="020B0604030504040204" pitchFamily="50" charset="-128"/>
                <a:ea typeface="メイリオ" panose="020B0604030504040204" pitchFamily="50" charset="-128"/>
              </a:rPr>
              <a:t>　　</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申請書は、市 </a:t>
            </a:r>
            <a:r>
              <a:rPr kumimoji="1" lang="en-US" altLang="ja-JP" sz="1000" dirty="0">
                <a:solidFill>
                  <a:schemeClr val="tx1"/>
                </a:solidFill>
                <a:latin typeface="メイリオ" panose="020B0604030504040204" pitchFamily="50" charset="-128"/>
                <a:ea typeface="メイリオ" panose="020B0604030504040204" pitchFamily="50" charset="-128"/>
              </a:rPr>
              <a:t>HP </a:t>
            </a:r>
            <a:r>
              <a:rPr kumimoji="1" lang="ja-JP" altLang="en-US" sz="1000" dirty="0">
                <a:solidFill>
                  <a:schemeClr val="tx1"/>
                </a:solidFill>
                <a:latin typeface="メイリオ" panose="020B0604030504040204" pitchFamily="50" charset="-128"/>
                <a:ea typeface="メイリオ" panose="020B0604030504040204" pitchFamily="50" charset="-128"/>
              </a:rPr>
              <a:t>からダウンロード又は、市セーフティネットコールセンター等に設置しています。</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l"/>
            </a:pPr>
            <a:r>
              <a:rPr kumimoji="1" lang="ja-JP" altLang="en-US" sz="1200" dirty="0">
                <a:solidFill>
                  <a:schemeClr val="tx1"/>
                </a:solidFill>
                <a:latin typeface="メイリオ" panose="020B0604030504040204" pitchFamily="50" charset="-128"/>
                <a:ea typeface="メイリオ" panose="020B0604030504040204" pitchFamily="50" charset="-128"/>
              </a:rPr>
              <a:t>申請書に必要事項を記入して、添付書類と一緒に</a:t>
            </a:r>
            <a:br>
              <a:rPr kumimoji="1" lang="en-US" altLang="ja-JP" sz="1200" dirty="0">
                <a:solidFill>
                  <a:schemeClr val="tx1"/>
                </a:solidFill>
                <a:latin typeface="メイリオ" panose="020B0604030504040204" pitchFamily="50" charset="-128"/>
                <a:ea typeface="メイリオ" panose="020B0604030504040204" pitchFamily="50" charset="-128"/>
              </a:rPr>
            </a:br>
            <a:r>
              <a:rPr kumimoji="1" lang="ja-JP" altLang="en-US" sz="1200" dirty="0">
                <a:solidFill>
                  <a:schemeClr val="tx1"/>
                </a:solidFill>
                <a:latin typeface="メイリオ" panose="020B0604030504040204" pitchFamily="50" charset="-128"/>
                <a:ea typeface="メイリオ" panose="020B0604030504040204" pitchFamily="50" charset="-128"/>
              </a:rPr>
              <a:t>日野市の窓口に直接、または郵送でご提出ください。</a:t>
            </a:r>
          </a:p>
        </p:txBody>
      </p:sp>
      <p:sp>
        <p:nvSpPr>
          <p:cNvPr id="29" name="正方形/長方形 28">
            <a:extLst>
              <a:ext uri="{FF2B5EF4-FFF2-40B4-BE49-F238E27FC236}">
                <a16:creationId xmlns:a16="http://schemas.microsoft.com/office/drawing/2014/main" id="{F494947B-E420-4B90-8940-0C6702BA82DF}"/>
              </a:ext>
            </a:extLst>
          </p:cNvPr>
          <p:cNvSpPr/>
          <p:nvPr/>
        </p:nvSpPr>
        <p:spPr>
          <a:xfrm>
            <a:off x="1299523" y="3625724"/>
            <a:ext cx="217042" cy="1596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kumimoji="1" lang="ja-JP" altLang="en-US" dirty="0"/>
          </a:p>
        </p:txBody>
      </p:sp>
      <p:pic>
        <p:nvPicPr>
          <p:cNvPr id="30" name="図 29">
            <a:extLst>
              <a:ext uri="{FF2B5EF4-FFF2-40B4-BE49-F238E27FC236}">
                <a16:creationId xmlns:a16="http://schemas.microsoft.com/office/drawing/2014/main" id="{D7AF2D8D-EC2E-48B8-BFF1-66D1AC9868BA}"/>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5305683" y="3794489"/>
            <a:ext cx="785485" cy="575957"/>
          </a:xfrm>
          <a:prstGeom prst="rect">
            <a:avLst/>
          </a:prstGeom>
        </p:spPr>
      </p:pic>
      <p:pic>
        <p:nvPicPr>
          <p:cNvPr id="31" name="図 30">
            <a:extLst>
              <a:ext uri="{FF2B5EF4-FFF2-40B4-BE49-F238E27FC236}">
                <a16:creationId xmlns:a16="http://schemas.microsoft.com/office/drawing/2014/main" id="{7F3D18FD-E827-44D8-9D75-B26DE5D0733B}"/>
              </a:ext>
            </a:extLst>
          </p:cNvPr>
          <p:cNvPicPr>
            <a:picLocks noChangeAspect="1"/>
          </p:cNvPicPr>
          <p:nvPr/>
        </p:nvPicPr>
        <p:blipFill>
          <a:blip r:embed="rId7"/>
          <a:stretch>
            <a:fillRect/>
          </a:stretch>
        </p:blipFill>
        <p:spPr>
          <a:xfrm>
            <a:off x="6152671" y="3852810"/>
            <a:ext cx="527252" cy="399724"/>
          </a:xfrm>
          <a:prstGeom prst="rect">
            <a:avLst/>
          </a:prstGeom>
        </p:spPr>
      </p:pic>
      <p:sp>
        <p:nvSpPr>
          <p:cNvPr id="32" name="正方形/長方形 31">
            <a:extLst>
              <a:ext uri="{FF2B5EF4-FFF2-40B4-BE49-F238E27FC236}">
                <a16:creationId xmlns:a16="http://schemas.microsoft.com/office/drawing/2014/main" id="{AD52DC49-B03B-411E-B950-9ADB45B5C349}"/>
              </a:ext>
            </a:extLst>
          </p:cNvPr>
          <p:cNvSpPr/>
          <p:nvPr/>
        </p:nvSpPr>
        <p:spPr>
          <a:xfrm>
            <a:off x="38518" y="4368346"/>
            <a:ext cx="6768000" cy="60171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r>
              <a:rPr lang="en-US" altLang="ja-JP" sz="1600" b="1" spc="50" dirty="0">
                <a:solidFill>
                  <a:schemeClr val="tx1"/>
                </a:solidFill>
                <a:latin typeface="メイリオ" panose="020B0604030504040204" pitchFamily="50" charset="-128"/>
                <a:ea typeface="メイリオ" panose="020B0604030504040204" pitchFamily="50" charset="-128"/>
              </a:rPr>
              <a:t>Ⅱ</a:t>
            </a:r>
            <a:r>
              <a:rPr lang="ja-JP" altLang="en-US" sz="1600" b="1" spc="50" dirty="0">
                <a:solidFill>
                  <a:schemeClr val="tx1"/>
                </a:solidFill>
                <a:latin typeface="メイリオ" panose="020B0604030504040204" pitchFamily="50" charset="-128"/>
                <a:ea typeface="メイリオ" panose="020B0604030504040204" pitchFamily="50" charset="-128"/>
              </a:rPr>
              <a:t>　</a:t>
            </a:r>
            <a:r>
              <a:rPr lang="ja-JP" altLang="en-US" sz="1600" b="1" u="sng" dirty="0">
                <a:solidFill>
                  <a:schemeClr val="tx1"/>
                </a:solidFill>
                <a:latin typeface="メイリオ" panose="020B0604030504040204" pitchFamily="50" charset="-128"/>
                <a:ea typeface="メイリオ" panose="020B0604030504040204" pitchFamily="50" charset="-128"/>
              </a:rPr>
              <a:t>令和５年１月以降の収入が、予期せず「住民税非課税相当」と</a:t>
            </a:r>
            <a:r>
              <a:rPr lang="ja-JP" altLang="en-US" sz="1600" b="1" u="sng" dirty="0" err="1">
                <a:solidFill>
                  <a:schemeClr val="tx1"/>
                </a:solidFill>
                <a:latin typeface="メイリオ" panose="020B0604030504040204" pitchFamily="50" charset="-128"/>
                <a:ea typeface="メイリオ" panose="020B0604030504040204" pitchFamily="50" charset="-128"/>
              </a:rPr>
              <a:t>な</a:t>
            </a:r>
            <a:br>
              <a:rPr lang="en-US" altLang="ja-JP" sz="1600" b="1" u="sng" dirty="0">
                <a:solidFill>
                  <a:schemeClr val="tx1"/>
                </a:solidFill>
                <a:latin typeface="メイリオ" panose="020B0604030504040204" pitchFamily="50" charset="-128"/>
                <a:ea typeface="メイリオ" panose="020B0604030504040204" pitchFamily="50" charset="-128"/>
              </a:rPr>
            </a:br>
            <a:r>
              <a:rPr lang="ja-JP" altLang="en-US" sz="1600" b="1" dirty="0">
                <a:solidFill>
                  <a:schemeClr val="tx1"/>
                </a:solidFill>
                <a:latin typeface="メイリオ" panose="020B0604030504040204" pitchFamily="50" charset="-128"/>
                <a:ea typeface="メイリオ" panose="020B0604030504040204" pitchFamily="50" charset="-128"/>
              </a:rPr>
              <a:t>　　</a:t>
            </a:r>
            <a:r>
              <a:rPr lang="ja-JP" altLang="en-US" sz="1600" b="1" u="sng" dirty="0" err="1">
                <a:solidFill>
                  <a:schemeClr val="tx1"/>
                </a:solidFill>
                <a:latin typeface="メイリオ" panose="020B0604030504040204" pitchFamily="50" charset="-128"/>
                <a:ea typeface="メイリオ" panose="020B0604030504040204" pitchFamily="50" charset="-128"/>
              </a:rPr>
              <a:t>った</a:t>
            </a:r>
            <a:r>
              <a:rPr lang="ja-JP" altLang="en-US" sz="1600" b="1" dirty="0">
                <a:solidFill>
                  <a:srgbClr val="FF0000"/>
                </a:solidFill>
                <a:latin typeface="メイリオ" panose="020B0604030504040204" pitchFamily="50" charset="-128"/>
                <a:ea typeface="メイリオ" panose="020B0604030504040204" pitchFamily="50" charset="-128"/>
              </a:rPr>
              <a:t>家計急変世帯</a:t>
            </a:r>
            <a:endParaRPr kumimoji="1" lang="ja-JP" altLang="en-US" sz="1600" b="1" spc="80" dirty="0">
              <a:solidFill>
                <a:schemeClr val="tx1"/>
              </a:solidFill>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464E6C81-1855-4CC3-993E-3C0ED91FBC0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957569" y="8879078"/>
            <a:ext cx="748408" cy="748408"/>
          </a:xfrm>
          <a:prstGeom prst="rect">
            <a:avLst/>
          </a:prstGeom>
        </p:spPr>
      </p:pic>
    </p:spTree>
    <p:extLst>
      <p:ext uri="{BB962C8B-B14F-4D97-AF65-F5344CB8AC3E}">
        <p14:creationId xmlns:p14="http://schemas.microsoft.com/office/powerpoint/2010/main" val="15880283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489</Words>
  <Application>Microsoft Office PowerPoint</Application>
  <PresentationFormat>A4 210 x 297 mm</PresentationFormat>
  <Paragraphs>58</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HG丸ｺﾞｼｯｸM-PRO</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郷原 徹</dc:creator>
  <cp:lastModifiedBy>Administrator</cp:lastModifiedBy>
  <cp:revision>93</cp:revision>
  <cp:lastPrinted>2023-06-23T06:31:32Z</cp:lastPrinted>
  <dcterms:modified xsi:type="dcterms:W3CDTF">2023-06-28T02:13:10Z</dcterms:modified>
</cp:coreProperties>
</file>